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2" r:id="rId3"/>
    <p:sldId id="274" r:id="rId4"/>
    <p:sldId id="277" r:id="rId5"/>
    <p:sldId id="279" r:id="rId6"/>
    <p:sldId id="275" r:id="rId7"/>
    <p:sldId id="281" r:id="rId8"/>
    <p:sldId id="284" r:id="rId9"/>
    <p:sldId id="278" r:id="rId10"/>
    <p:sldId id="285" r:id="rId11"/>
    <p:sldId id="286" r:id="rId12"/>
    <p:sldId id="288" r:id="rId13"/>
  </p:sldIdLst>
  <p:sldSz cx="9144000" cy="6858000" type="screen4x3"/>
  <p:notesSz cx="6858000" cy="98726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" initials="MM" lastIdx="1" clrIdx="0">
    <p:extLst>
      <p:ext uri="{19B8F6BF-5375-455C-9EA6-DF929625EA0E}">
        <p15:presenceInfo xmlns:p15="http://schemas.microsoft.com/office/powerpoint/2012/main" userId="M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264779"/>
    <a:srgbClr val="0033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0952" autoAdjust="0"/>
  </p:normalViewPr>
  <p:slideViewPr>
    <p:cSldViewPr>
      <p:cViewPr>
        <p:scale>
          <a:sx n="110" d="100"/>
          <a:sy n="110" d="100"/>
        </p:scale>
        <p:origin x="1002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r"/>
            <a:endParaRPr lang="sr-Latn-R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275" y="0"/>
            <a:ext cx="2971092" cy="4941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9B896-AE31-4A4E-9C13-92CC8755E823}" type="datetimeFigureOut">
              <a:rPr lang="sr-Latn-RS" smtClean="0"/>
              <a:t>10.11.2023.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6977"/>
            <a:ext cx="2971092" cy="4941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endParaRPr lang="sr-Latn-R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275" y="9376977"/>
            <a:ext cx="2971092" cy="4941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6694B-737F-4396-BB8D-3E312DDA6FC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657641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275" y="0"/>
            <a:ext cx="2971092" cy="4941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0A9DC-E814-4DFF-8A52-21301E63B283}" type="datetimeFigureOut">
              <a:rPr lang="sr-Latn-RS" smtClean="0"/>
              <a:t>10.11.2023.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637" y="4690069"/>
            <a:ext cx="5486727" cy="4442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275" y="9376977"/>
            <a:ext cx="2971092" cy="4941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5F6CE-480E-4A39-BCE0-18ECD2D6458C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88225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A37E2-6D48-4A26-B9D8-BD5BF1C06652}" type="slidenum">
              <a:rPr lang="sr-Latn-RS" smtClean="0"/>
              <a:t>1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6F34F-7DA7-CE6E-11E8-D8F70F65447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568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689CDB7-E87A-FDA3-1D7D-C52D9B027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092" cy="49568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22397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2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3C3E1-417D-1C16-134A-9AEA7E18683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70B96A6-2108-0442-69CD-AB8F0C80CF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73865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3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188DE-725B-51B1-40DE-E0DE0CE442C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C1FF415-0A94-BF87-0E0F-CAA9C87F0E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23493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4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E9A8D-45C7-DA67-5F8D-E0254A197A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2451C89-F161-5789-3FDD-6363697810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56918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5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E9A8D-45C7-DA67-5F8D-E0254A197A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2451C89-F161-5789-3FDD-6363697810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63483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6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4F90C-2C5B-5C39-3F26-79B0663643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6ABB0E9-AD4F-0E6D-7137-209B43058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99186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7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4F90C-2C5B-5C39-3F26-79B0663643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6ABB0E9-AD4F-0E6D-7137-209B43058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30005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5F6CE-480E-4A39-BCE0-18ECD2D6458C}" type="slidenum">
              <a:rPr kumimoji="0" lang="sr-Latn-R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r-Latn-R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09459-40AA-BEAC-AA25-1829B546AF7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F73D9BA3-DA34-D1E1-E5A4-92B0580CC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21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5F6CE-480E-4A39-BCE0-18ECD2D6458C}" type="slidenum">
              <a:rPr kumimoji="0" lang="sr-Latn-R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r-Latn-R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4E01F-6171-2017-F99B-478051DD4DB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23CC2BD-7ACF-5CD6-F907-9EC1B5346D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281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10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0B6D7-0A78-3E02-DE9A-C2CD2998C9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F0DB90CB-364A-8804-72F0-E62894F89C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32607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11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3FD2B-268B-D702-5462-9AF4FBBEC66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6C987797-8F3C-FC41-787E-F70FF30ECB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2672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5F6CE-480E-4A39-BCE0-18ECD2D6458C}" type="slidenum">
              <a:rPr lang="sr-Latn-RS" smtClean="0"/>
              <a:t>12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6886E-549B-929F-B52B-0B2E9D8F1E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7"/>
            <a:ext cx="2971092" cy="494108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5491609-0DAA-3FA1-5BFB-3BC0620593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8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70690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8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6200" y="5257800"/>
            <a:ext cx="7239000" cy="1447800"/>
          </a:xfrm>
        </p:spPr>
        <p:txBody>
          <a:bodyPr anchor="b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sr-Latn-RS" noProof="0"/>
              <a:t>Click to edit Master title style</a:t>
            </a:r>
            <a:endParaRPr lang="sr-Latn-CS" altLang="sr-Latn-RS" noProof="0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6200" y="18288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altLang="sr-Latn-RS" noProof="0"/>
              <a:t>Click to edit Master subtitle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76200" y="6400800"/>
            <a:ext cx="6629400" cy="320675"/>
          </a:xfrm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1877742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520D8B-433F-44C6-80DC-F82D4CE6F6E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899539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8A8F26-BDE7-42F5-811B-EAD01D4D943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8209442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2004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1371600"/>
            <a:ext cx="32004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D2A094-56CC-4DDD-A1F9-05264A4632B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1927301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9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ADAF4-2FEE-424E-9357-4AF9FBDC54A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6843275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B07C8-F31A-4AD4-BF81-1253C795C12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96225344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DF4CF-E3E9-4C08-8A38-53615C98ABA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3856627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1CC627-0F68-48D2-8CB2-1E39921DF12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7477710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sr-Latn-R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13E3EC-069D-45B2-920A-C69AA72DC1D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56353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4E83A3-A389-4991-8C41-37FB5A1DCBE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9436963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0"/>
            <a:ext cx="224790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5913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462614-3783-4B39-906B-D8AF983327B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3712921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1" descr="8-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0"/>
            <a:ext cx="7239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Cyrl-CS" altLang="sr-Latn-RS"/>
              <a:t>Наслов слајда</a:t>
            </a:r>
            <a:endParaRPr lang="en-US" altLang="sr-Latn-RS"/>
          </a:p>
        </p:txBody>
      </p:sp>
      <p:sp>
        <p:nvSpPr>
          <p:cNvPr id="1028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6553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  <a:endParaRPr lang="sr-Latn-CS" altLang="sr-Latn-RS"/>
          </a:p>
        </p:txBody>
      </p:sp>
      <p:sp>
        <p:nvSpPr>
          <p:cNvPr id="1029" name="Rectangle 24"/>
          <p:cNvSpPr>
            <a:spLocks noChangeArrowheads="1"/>
          </p:cNvSpPr>
          <p:nvPr/>
        </p:nvSpPr>
        <p:spPr bwMode="auto">
          <a:xfrm>
            <a:off x="7848600" y="655320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6A8B488B-7B1C-4E21-82DB-5D5B4F179E37}" type="slidenum">
              <a:rPr lang="en-US" altLang="sr-Latn-RS" sz="1200">
                <a:solidFill>
                  <a:srgbClr val="DDDDDD"/>
                </a:solidFill>
              </a:rPr>
              <a:pPr algn="r" eaLnBrk="1" hangingPunct="1"/>
              <a:t>‹#›</a:t>
            </a:fld>
            <a:endParaRPr lang="en-US" altLang="sr-Latn-RS" sz="1200">
              <a:solidFill>
                <a:srgbClr val="DDDDDD"/>
              </a:solidFill>
            </a:endParaRPr>
          </a:p>
        </p:txBody>
      </p:sp>
      <p:sp>
        <p:nvSpPr>
          <p:cNvPr id="1030" name="Rectangle 26"/>
          <p:cNvSpPr>
            <a:spLocks noChangeArrowheads="1"/>
          </p:cNvSpPr>
          <p:nvPr/>
        </p:nvSpPr>
        <p:spPr bwMode="auto">
          <a:xfrm>
            <a:off x="6705600" y="65532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sr-Latn-RS" sz="1200">
              <a:solidFill>
                <a:srgbClr val="DDDDDD"/>
              </a:solidFill>
              <a:latin typeface="Arial" charset="0"/>
            </a:endParaRPr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81800" y="6400800"/>
            <a:ext cx="15240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200" y="6400800"/>
            <a:ext cx="6629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 i="0" u="none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400800"/>
            <a:ext cx="685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ECEDB1BE-B7DC-4DA4-BB70-DEA121F676CA}" type="slidenum">
              <a:rPr lang="en-US" altLang="sr-Latn-RS"/>
              <a:pPr/>
              <a:t>‹#›</a:t>
            </a:fld>
            <a:endParaRPr lang="en-US" altLang="sr-Latn-RS"/>
          </a:p>
        </p:txBody>
      </p:sp>
      <p:sp>
        <p:nvSpPr>
          <p:cNvPr id="2" name="JS SlideHeader"/>
          <p:cNvSpPr txBox="1"/>
          <p:nvPr userDrawn="1"/>
        </p:nvSpPr>
        <p:spPr>
          <a:xfrm>
            <a:off x="914400" y="63500"/>
            <a:ext cx="73152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endParaRPr lang="sr-Latn-RS" sz="1000" b="0" i="0" u="non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66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rgbClr val="000066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00066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angerman.co.za/modern-management-risk-management-lecture-9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18002E-9482-5301-0A37-2B03F3AB9CD3}"/>
              </a:ext>
            </a:extLst>
          </p:cNvPr>
          <p:cNvSpPr txBox="1"/>
          <p:nvPr/>
        </p:nvSpPr>
        <p:spPr>
          <a:xfrm>
            <a:off x="107504" y="4566518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chemeClr val="bg1"/>
                </a:solidFill>
                <a:latin typeface="+mj-lt"/>
              </a:rPr>
              <a:t>КОНФЕРЕНЦИЈА „СРПСКИ ДАНИ ОСИГУРАЊА“</a:t>
            </a:r>
            <a:endParaRPr lang="sr-Latn-RS" sz="20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B68ADB0-9843-EC0E-0208-0687C1CBBF0A}"/>
              </a:ext>
            </a:extLst>
          </p:cNvPr>
          <p:cNvCxnSpPr/>
          <p:nvPr/>
        </p:nvCxnSpPr>
        <p:spPr>
          <a:xfrm>
            <a:off x="179512" y="5243068"/>
            <a:ext cx="864096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9211EBD-0253-7A1C-85F8-1554FBA5583D}"/>
              </a:ext>
            </a:extLst>
          </p:cNvPr>
          <p:cNvSpPr txBox="1"/>
          <p:nvPr/>
        </p:nvSpPr>
        <p:spPr>
          <a:xfrm>
            <a:off x="179512" y="5373216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Др </a:t>
            </a:r>
            <a:r>
              <a:rPr lang="sr-Cyrl-RS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Јоргованка</a:t>
            </a:r>
            <a:r>
              <a:rPr lang="sr-Cyrl-RS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Табаковић, </a:t>
            </a:r>
          </a:p>
          <a:p>
            <a:r>
              <a:rPr lang="sr-Cyrl-RS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Гувернер Народне банке Србије</a:t>
            </a:r>
            <a:endParaRPr lang="sr-Latn-RS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FB2AFA-DCCD-FFAB-7E3B-CCD432D07C10}"/>
              </a:ext>
            </a:extLst>
          </p:cNvPr>
          <p:cNvSpPr txBox="1"/>
          <p:nvPr/>
        </p:nvSpPr>
        <p:spPr>
          <a:xfrm>
            <a:off x="179512" y="6021288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Златибор, </a:t>
            </a:r>
            <a:r>
              <a:rPr lang="sr-Cyrl-RS" sz="2000" dirty="0">
                <a:solidFill>
                  <a:schemeClr val="bg1"/>
                </a:solidFill>
                <a:latin typeface="+mj-lt"/>
              </a:rPr>
              <a:t>28. новембар - 1. децембар 2023.</a:t>
            </a:r>
            <a:endParaRPr lang="sr-Latn-RS" sz="20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408FCDD-BD36-7894-FDC5-8B9B3C27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1066800"/>
          </a:xfrm>
        </p:spPr>
        <p:txBody>
          <a:bodyPr/>
          <a:lstStyle/>
          <a:p>
            <a:pPr algn="ctr"/>
            <a:r>
              <a:rPr lang="sr-Cyrl-RS" sz="2400" spc="4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Ако не ми, ко?  Ако не сада, када?</a:t>
            </a:r>
            <a:endParaRPr lang="en-US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B5FE64-28E2-BFF8-A8AB-5627C9DDFD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179" r="3" b="3"/>
          <a:stretch/>
        </p:blipFill>
        <p:spPr>
          <a:xfrm>
            <a:off x="467544" y="1371600"/>
            <a:ext cx="3200400" cy="4953000"/>
          </a:xfrm>
          <a:prstGeom prst="rect">
            <a:avLst/>
          </a:prstGeom>
          <a:noFill/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BC10CC5-9B2B-41D7-B5A7-23D3C52D0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11960" y="1196752"/>
            <a:ext cx="4464496" cy="5127848"/>
          </a:xfrm>
        </p:spPr>
        <p:txBody>
          <a:bodyPr/>
          <a:lstStyle/>
          <a:p>
            <a:pPr marL="0" indent="0" algn="ctr">
              <a:buNone/>
            </a:pPr>
            <a:r>
              <a:rPr lang="sr-Cyrl-R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Перманентни циљ НБС и индустрије осигурања</a:t>
            </a:r>
          </a:p>
          <a:p>
            <a:pPr marL="0" indent="0" algn="ctr">
              <a:buNone/>
            </a:pPr>
            <a:endParaRPr lang="sr-Cyrl-RS" b="1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r-Cyrl-RS" sz="1800" b="1" dirty="0">
                <a:solidFill>
                  <a:schemeClr val="tx1"/>
                </a:solidFill>
                <a:latin typeface="+mj-lt"/>
              </a:rPr>
              <a:t>Креирање 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модерног, ефикасног и стабилног финансијског сектора</a:t>
            </a:r>
          </a:p>
          <a:p>
            <a:pPr marL="0" indent="0">
              <a:buNone/>
            </a:pPr>
            <a:endParaRPr lang="sr-Cyrl-RS" sz="1800" b="1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r-Cyrl-RS" sz="1800" b="1" dirty="0">
                <a:solidFill>
                  <a:schemeClr val="tx1"/>
                </a:solidFill>
                <a:latin typeface="+mj-lt"/>
              </a:rPr>
              <a:t>Солвентна друштва за осигурање</a:t>
            </a:r>
          </a:p>
          <a:p>
            <a:pPr marL="0" indent="0">
              <a:buNone/>
            </a:pPr>
            <a:endParaRPr lang="sr-Cyrl-RS" sz="1800" b="1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r-Cyrl-RS" sz="1800" b="1" dirty="0">
                <a:solidFill>
                  <a:schemeClr val="tx1"/>
                </a:solidFill>
                <a:latin typeface="+mj-lt"/>
              </a:rPr>
              <a:t>Заштићени осигураници, корисници услуга осигурања и трећа оштећена лица</a:t>
            </a:r>
          </a:p>
          <a:p>
            <a:pPr marL="0" indent="0">
              <a:buNone/>
            </a:pPr>
            <a:endParaRPr lang="sr-Latn-RS" sz="1800" b="1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r-Cyrl-RS" sz="1800" b="1" dirty="0">
                <a:solidFill>
                  <a:schemeClr val="tx1"/>
                </a:solidFill>
                <a:latin typeface="+mj-lt"/>
              </a:rPr>
              <a:t>Квалитетни и иновативни производи осигурања</a:t>
            </a:r>
          </a:p>
        </p:txBody>
      </p:sp>
    </p:spTree>
    <p:extLst>
      <p:ext uri="{BB962C8B-B14F-4D97-AF65-F5344CB8AC3E}">
        <p14:creationId xmlns:p14="http://schemas.microsoft.com/office/powerpoint/2010/main" val="337357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BFC7-B0C8-4AC6-97F4-9DE73EFD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049406"/>
          </a:xfrm>
        </p:spPr>
        <p:txBody>
          <a:bodyPr/>
          <a:lstStyle/>
          <a:p>
            <a:r>
              <a:rPr lang="sr-Latn-RS" sz="2400" dirty="0">
                <a:solidFill>
                  <a:srgbClr val="000000"/>
                </a:solidFill>
                <a:latin typeface="Tahoma" panose="020B0604030504040204" pitchFamily="34" charset="0"/>
              </a:rPr>
              <a:t>T</a:t>
            </a:r>
            <a:r>
              <a:rPr lang="sr-Cyrl-CS" sz="2400" dirty="0" err="1">
                <a:solidFill>
                  <a:srgbClr val="000000"/>
                </a:solidFill>
                <a:latin typeface="Tahoma" panose="020B0604030504040204" pitchFamily="34" charset="0"/>
              </a:rPr>
              <a:t>ржиште</a:t>
            </a:r>
            <a:r>
              <a:rPr lang="sr-Cyrl-CS" sz="2400" dirty="0">
                <a:solidFill>
                  <a:srgbClr val="000000"/>
                </a:solidFill>
                <a:latin typeface="Tahoma" panose="020B0604030504040204" pitchFamily="34" charset="0"/>
              </a:rPr>
              <a:t> осигурања </a:t>
            </a:r>
            <a:r>
              <a:rPr lang="sr-Latn-RS" sz="2400" dirty="0">
                <a:solidFill>
                  <a:srgbClr val="000000"/>
                </a:solidFill>
                <a:latin typeface="Tahoma" panose="020B0604030504040204" pitchFamily="34" charset="0"/>
              </a:rPr>
              <a:t>je </a:t>
            </a:r>
            <a:r>
              <a:rPr lang="sr-Cyrl-RS" sz="2400" dirty="0">
                <a:solidFill>
                  <a:srgbClr val="000000"/>
                </a:solidFill>
                <a:latin typeface="Tahoma" panose="020B0604030504040204" pitchFamily="34" charset="0"/>
              </a:rPr>
              <a:t>с</a:t>
            </a:r>
            <a:r>
              <a:rPr lang="sr-Cyrl-CS" sz="2400" dirty="0" err="1">
                <a:solidFill>
                  <a:srgbClr val="000000"/>
                </a:solidFill>
                <a:latin typeface="Tahoma" panose="020B0604030504040204" pitchFamily="34" charset="0"/>
              </a:rPr>
              <a:t>табилно</a:t>
            </a:r>
            <a:r>
              <a:rPr lang="sr-Latn-RS" sz="24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br>
              <a:rPr lang="sr-Cyrl-RS" sz="24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sr-Cyrl-RS" sz="2400" dirty="0">
                <a:solidFill>
                  <a:srgbClr val="000000"/>
                </a:solidFill>
                <a:latin typeface="Tahoma" panose="020B0604030504040204" pitchFamily="34" charset="0"/>
              </a:rPr>
              <a:t>у протеклој деценији – бројеви говоре </a:t>
            </a:r>
            <a:endParaRPr lang="sr-Latn-RS" sz="24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1BA7C1-8386-4283-87EF-4B80199C163C}"/>
              </a:ext>
            </a:extLst>
          </p:cNvPr>
          <p:cNvSpPr txBox="1"/>
          <p:nvPr/>
        </p:nvSpPr>
        <p:spPr>
          <a:xfrm>
            <a:off x="251520" y="1016104"/>
            <a:ext cx="3096344" cy="2752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У посматраном периоду од 2013. године до 2022. године износи капитала, укупне имовине, техничких резерви и премије животних</a:t>
            </a:r>
            <a:r>
              <a:rPr lang="sr-Latn-RS" sz="13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и неживотних осигурања су више него дуплирани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Генерално позитиван тренд премије по становнику и учешћа премије у БДП-у </a:t>
            </a:r>
            <a:endParaRPr lang="sr-Latn-RS" sz="13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9CF38E-B2AB-45F1-8A9C-3A2F1FACC70F}"/>
              </a:ext>
            </a:extLst>
          </p:cNvPr>
          <p:cNvSpPr txBox="1"/>
          <p:nvPr/>
        </p:nvSpPr>
        <p:spPr>
          <a:xfrm>
            <a:off x="233365" y="3787011"/>
            <a:ext cx="3114499" cy="305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Укупна премија је порасла са 64,0 милијарди динара у 2013. години на 133,9 милијарди динара у 2022. години 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Премија животних осигурања бележи раст са 14,0 милијарди динара на 28,7 милијарди динара 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Износ решених штета у посматраном периоду је више него дуплиран</a:t>
            </a:r>
            <a:endParaRPr lang="sr-Latn-RS" sz="13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60FCA-1574-E5BA-867E-668FF085D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923871"/>
            <a:ext cx="5671757" cy="2844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480EFC-1779-C88E-3E57-111DBFF1E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8410" y="3787011"/>
            <a:ext cx="4550664" cy="297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7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BFC7-B0C8-4AC6-97F4-9DE73EFD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0"/>
            <a:ext cx="8244408" cy="1061910"/>
          </a:xfrm>
        </p:spPr>
        <p:txBody>
          <a:bodyPr/>
          <a:lstStyle/>
          <a:p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Стабилност тржишта осигурања је одржана у последње </a:t>
            </a:r>
            <a:r>
              <a:rPr lang="sr-Cyrl-RS" sz="2400" dirty="0" err="1">
                <a:solidFill>
                  <a:srgbClr val="000000"/>
                </a:solidFill>
                <a:latin typeface="Tahoma" panose="020B0604030504040204" pitchFamily="34" charset="0"/>
              </a:rPr>
              <a:t>че</a:t>
            </a: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тири године, у условима вишеструких, повећаних ризика (1/2) </a:t>
            </a:r>
            <a:endParaRPr lang="sr-Latn-R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1BA7C1-8386-4283-87EF-4B80199C163C}"/>
              </a:ext>
            </a:extLst>
          </p:cNvPr>
          <p:cNvSpPr txBox="1"/>
          <p:nvPr/>
        </p:nvSpPr>
        <p:spPr>
          <a:xfrm>
            <a:off x="4782455" y="1336278"/>
            <a:ext cx="4015912" cy="4260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На крају </a:t>
            </a:r>
            <a:r>
              <a:rPr lang="sr-Cyrl-C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прва три квартала ове године сектор је</a:t>
            </a:r>
            <a:r>
              <a:rPr lang="sr-Latn-R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:</a:t>
            </a:r>
          </a:p>
          <a:p>
            <a:pPr marL="171450" indent="-1714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Добро капитализован - </a:t>
            </a:r>
            <a:r>
              <a:rPr lang="sr-Cyrl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показатељ адекватности капитала</a:t>
            </a: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 износи </a:t>
            </a:r>
            <a:r>
              <a:rPr lang="sr-Latn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211,4</a:t>
            </a:r>
            <a:r>
              <a:rPr lang="sr-Cyrl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%</a:t>
            </a: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, што је више у односу на крај претходне године</a:t>
            </a:r>
            <a:endParaRPr lang="sr-Cyrl-RS" sz="1300" dirty="0">
              <a:solidFill>
                <a:srgbClr val="000000"/>
              </a:solidFill>
              <a:highlight>
                <a:srgbClr val="FF00FF"/>
              </a:highlight>
              <a:latin typeface="Tahoma" panose="020B0604030504040204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sr-Cyrl-R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Профитабилан</a:t>
            </a:r>
          </a:p>
          <a:p>
            <a:pPr marL="648000" lvl="2" indent="-2857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Остварен је 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позитиван привремени нето резултат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 у износу од 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6,6 милијарди динара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, што је раст од 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13,0%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 у односу на исти период претходне године  </a:t>
            </a:r>
          </a:p>
          <a:p>
            <a:pPr marL="648000" lvl="2" indent="-2857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Комбиновани рацио 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у </a:t>
            </a:r>
            <a:r>
              <a:rPr lang="sr-Cyrl-CS" sz="1300" dirty="0" err="1">
                <a:solidFill>
                  <a:srgbClr val="000000"/>
                </a:solidFill>
                <a:latin typeface="Tahoma" panose="020B0604030504040204" pitchFamily="34" charset="0"/>
              </a:rPr>
              <a:t>самопридржају</a:t>
            </a:r>
            <a:r>
              <a:rPr lang="sr-Latn-RS" sz="13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sr-Cyrl-RS" sz="1300" dirty="0">
                <a:solidFill>
                  <a:srgbClr val="000000"/>
                </a:solidFill>
                <a:latin typeface="Tahoma" panose="020B0604030504040204" pitchFamily="34" charset="0"/>
              </a:rPr>
              <a:t>на нивоу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 неживотних осигурања је 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испод 100%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6F1E29-C73B-9F2E-FBC4-DFD2E5F18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70" y="764704"/>
            <a:ext cx="3960440" cy="300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5FC670-C15B-BF0F-6379-C3B2AE71C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25" y="3777074"/>
            <a:ext cx="4204130" cy="320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42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BFC7-B0C8-4AC6-97F4-9DE73EFD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291976"/>
          </a:xfrm>
        </p:spPr>
        <p:txBody>
          <a:bodyPr/>
          <a:lstStyle/>
          <a:p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Стабилност тржишта осигурања је одржана у последње четири године, у условима вишеструких, повећаних ризика (2/2) </a:t>
            </a:r>
            <a:endParaRPr lang="sr-Latn-R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1BA7C1-8386-4283-87EF-4B80199C163C}"/>
              </a:ext>
            </a:extLst>
          </p:cNvPr>
          <p:cNvSpPr txBox="1"/>
          <p:nvPr/>
        </p:nvSpPr>
        <p:spPr>
          <a:xfrm>
            <a:off x="4503325" y="1412776"/>
            <a:ext cx="4267368" cy="5049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sr-Latn-RS" sz="12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Укупна премија </a:t>
            </a:r>
            <a:r>
              <a:rPr lang="sr-Cyrl-C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је током три квартала ове године </a:t>
            </a:r>
            <a:r>
              <a:rPr lang="sr-Cyrl-CS" sz="1300" b="1" i="0" u="sng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повећана</a:t>
            </a: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на </a:t>
            </a:r>
            <a:r>
              <a:rPr lang="sr-Cyrl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115,6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  милијарди динара, за </a:t>
            </a:r>
            <a:r>
              <a:rPr lang="sr-Cyrl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16,3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% м</a:t>
            </a:r>
            <a:r>
              <a:rPr lang="sr-Latn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e</a:t>
            </a:r>
            <a:r>
              <a:rPr lang="sr-Cyrl-RS" sz="1300" b="1" dirty="0" err="1">
                <a:solidFill>
                  <a:srgbClr val="000000"/>
                </a:solidFill>
                <a:latin typeface="Tahoma" panose="020B0604030504040204" pitchFamily="34" charset="0"/>
              </a:rPr>
              <a:t>ђу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годишње</a:t>
            </a:r>
            <a:r>
              <a:rPr lang="sr-Latn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,</a:t>
            </a:r>
            <a:r>
              <a:rPr lang="sr-Cyrl-C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што је стопа која је виша од просечне стопе раста за исти период у претходних десет година</a:t>
            </a:r>
            <a:r>
              <a:rPr lang="sr-Latn-R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sr-Cyrl-CS" sz="13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sr-Cyrl-C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У бројевима, </a:t>
            </a:r>
            <a:r>
              <a:rPr lang="sr-Latn-R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a</a:t>
            </a:r>
            <a:r>
              <a:rPr lang="sr-Cyrl-C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ко посматрамо трећи квартал ове године у односу на 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крај </a:t>
            </a:r>
            <a:r>
              <a:rPr lang="sr-Cyrl-C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истог периода прошле године, бележе се следеће промене показатеља:</a:t>
            </a:r>
          </a:p>
          <a:p>
            <a:pPr marL="648000" lvl="2" indent="-2857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Билансна сума 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сектора осигурања </a:t>
            </a:r>
            <a:r>
              <a:rPr lang="sr-Cyrl-CS" sz="1300" b="1" u="sng" dirty="0">
                <a:solidFill>
                  <a:srgbClr val="000000"/>
                </a:solidFill>
                <a:latin typeface="Tahoma" panose="020B0604030504040204" pitchFamily="34" charset="0"/>
              </a:rPr>
              <a:t>повећана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 је 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за</a:t>
            </a:r>
            <a:r>
              <a:rPr lang="sr-Cyrl-CS" sz="13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sr-Latn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12,0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% на </a:t>
            </a:r>
            <a:r>
              <a:rPr lang="sr-Latn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384,2</a:t>
            </a:r>
            <a:r>
              <a:rPr lang="sr-Cyrl-C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 милијарде динара</a:t>
            </a:r>
          </a:p>
          <a:p>
            <a:pPr marL="648000" lvl="2" indent="-2857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Капитал </a:t>
            </a:r>
            <a:r>
              <a:rPr lang="sr-Cyrl-RS" sz="1300" b="1" i="0" u="sng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повећан</a:t>
            </a:r>
            <a:r>
              <a:rPr lang="sr-Cyrl-RS" sz="1300" b="1" i="0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је благо</a:t>
            </a:r>
            <a:r>
              <a:rPr lang="en-US" sz="13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за </a:t>
            </a:r>
            <a:r>
              <a:rPr lang="sr-Cyrl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3,3</a:t>
            </a: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% на </a:t>
            </a:r>
            <a:r>
              <a:rPr lang="sr-Cyrl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70,7</a:t>
            </a: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милијарди динара</a:t>
            </a:r>
            <a:endParaRPr lang="sr-Cyrl-CS" sz="13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648000" lvl="2" indent="-2857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Техничке резерве </a:t>
            </a:r>
            <a:r>
              <a:rPr lang="sr-Cyrl-CS" sz="1300" b="1" i="0" u="sng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повећане</a:t>
            </a:r>
            <a:r>
              <a:rPr lang="sr-Cyrl-CS" sz="13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су </a:t>
            </a: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за </a:t>
            </a:r>
            <a:r>
              <a:rPr lang="sr-Cyrl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14,7</a:t>
            </a: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% </a:t>
            </a:r>
            <a:r>
              <a:rPr lang="sr-Cyrl-CS" sz="130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на</a:t>
            </a: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sr-Cyrl-RS" sz="1300" b="1" dirty="0">
                <a:solidFill>
                  <a:srgbClr val="000000"/>
                </a:solidFill>
                <a:latin typeface="Tahoma" panose="020B0604030504040204" pitchFamily="34" charset="0"/>
              </a:rPr>
              <a:t>268,8</a:t>
            </a:r>
            <a:r>
              <a:rPr lang="sr-Cyrl-CS" sz="13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милијарде динара</a:t>
            </a:r>
            <a:endParaRPr lang="sr-Latn-R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DBAF82-7FFE-5208-AFB6-58C26ED12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07" y="2420888"/>
            <a:ext cx="4044696" cy="279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75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52B0-6BBE-411E-B1B9-7ACAFF711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0"/>
            <a:ext cx="7596336" cy="1066800"/>
          </a:xfrm>
        </p:spPr>
        <p:txBody>
          <a:bodyPr/>
          <a:lstStyle/>
          <a:p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Актуелни ризици / потенцијал у </a:t>
            </a:r>
            <a:r>
              <a:rPr lang="ru-RU" sz="2400" b="1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осигурању</a:t>
            </a:r>
            <a:endParaRPr lang="sr-Latn-R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35CA22-3EF3-2445-3038-8D643570C6AE}"/>
              </a:ext>
            </a:extLst>
          </p:cNvPr>
          <p:cNvSpPr txBox="1"/>
          <p:nvPr/>
        </p:nvSpPr>
        <p:spPr>
          <a:xfrm>
            <a:off x="860842" y="908357"/>
            <a:ext cx="79056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lang="sr-Cyrl-RS" sz="1400" dirty="0">
                <a:latin typeface="+mj-lt"/>
              </a:rPr>
              <a:t>Г</a:t>
            </a:r>
            <a:r>
              <a:rPr lang="ru-RU" sz="1400" dirty="0">
                <a:latin typeface="+mj-lt"/>
              </a:rPr>
              <a:t>еополитичке тензије, катастрофалне штете са њиховим главним покретачима</a:t>
            </a:r>
            <a:r>
              <a:rPr lang="en-US" sz="1400" dirty="0">
                <a:latin typeface="+mj-lt"/>
              </a:rPr>
              <a:t> </a:t>
            </a:r>
            <a:r>
              <a:rPr lang="sr-Cyrl-RS" sz="1400" dirty="0">
                <a:latin typeface="+mj-lt"/>
              </a:rPr>
              <a:t>у виду</a:t>
            </a:r>
            <a:r>
              <a:rPr lang="ru-RU" sz="1400" dirty="0">
                <a:latin typeface="+mj-lt"/>
              </a:rPr>
              <a:t> климатских промена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A7F8A21-8E78-3809-23F4-E6E4BACDCA2D}"/>
              </a:ext>
            </a:extLst>
          </p:cNvPr>
          <p:cNvSpPr/>
          <p:nvPr/>
        </p:nvSpPr>
        <p:spPr>
          <a:xfrm rot="5400000">
            <a:off x="6271878" y="1747343"/>
            <a:ext cx="852587" cy="65194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B12971-C711-01A2-51B9-462CD11EBB69}"/>
              </a:ext>
            </a:extLst>
          </p:cNvPr>
          <p:cNvSpPr txBox="1"/>
          <p:nvPr/>
        </p:nvSpPr>
        <p:spPr>
          <a:xfrm>
            <a:off x="619091" y="2568948"/>
            <a:ext cx="39529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+mj-lt"/>
              </a:rPr>
              <a:t>за </a:t>
            </a:r>
            <a:r>
              <a:rPr lang="ru-RU" sz="1400" b="1" dirty="0">
                <a:latin typeface="+mj-lt"/>
              </a:rPr>
              <a:t>животна осигурања</a:t>
            </a:r>
            <a:r>
              <a:rPr lang="ru-RU" sz="1400" dirty="0">
                <a:latin typeface="+mj-lt"/>
              </a:rPr>
              <a:t>: утицај фактора проистеклих из инфлације увезене из иностранства може имати негативан ефекат на изложеност ризику ликвидности – нпр. раскиди, откупи)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ru-RU" sz="1400" dirty="0">
                <a:latin typeface="+mj-lt"/>
              </a:rPr>
              <a:t>за </a:t>
            </a:r>
            <a:r>
              <a:rPr lang="ru-RU" sz="1400" b="1" dirty="0">
                <a:latin typeface="+mj-lt"/>
              </a:rPr>
              <a:t>неживотна осигурања</a:t>
            </a:r>
            <a:r>
              <a:rPr lang="ru-RU" sz="1400" dirty="0">
                <a:latin typeface="+mj-lt"/>
              </a:rPr>
              <a:t>: већа инфлација и катастрофалне штете повећавају износе трошкова и штета (потреба за јачањем резерви за штете) утичући на профитабилност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ru-RU" sz="1400" dirty="0">
                <a:latin typeface="+mj-lt"/>
              </a:rPr>
              <a:t>за </a:t>
            </a:r>
            <a:r>
              <a:rPr lang="ru-RU" sz="1400" b="1" dirty="0">
                <a:latin typeface="+mj-lt"/>
              </a:rPr>
              <a:t>реосигурање</a:t>
            </a:r>
            <a:r>
              <a:rPr lang="ru-RU" sz="1400" dirty="0">
                <a:latin typeface="+mj-lt"/>
              </a:rPr>
              <a:t>: могућа ескалација геополитичке нестабилности 	би могла да доведе до отежаног обезбеђења реосигуравајућег покрића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BC0659C-8A02-BB8C-9B24-0ABA231045F0}"/>
              </a:ext>
            </a:extLst>
          </p:cNvPr>
          <p:cNvSpPr/>
          <p:nvPr/>
        </p:nvSpPr>
        <p:spPr>
          <a:xfrm rot="5400000">
            <a:off x="2095976" y="1782013"/>
            <a:ext cx="852588" cy="65194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EBBCD0-05E3-B301-6934-9F4D283880B7}"/>
              </a:ext>
            </a:extLst>
          </p:cNvPr>
          <p:cNvSpPr txBox="1"/>
          <p:nvPr/>
        </p:nvSpPr>
        <p:spPr>
          <a:xfrm>
            <a:off x="4865623" y="2568948"/>
            <a:ext cx="3952909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CS" sz="1400" b="1" dirty="0">
                <a:latin typeface="+mj-lt"/>
              </a:rPr>
              <a:t>Потенцијал раста сектора осигурања</a:t>
            </a:r>
            <a:r>
              <a:rPr lang="sr-Cyrl-CS" sz="1400" dirty="0">
                <a:latin typeface="+mj-lt"/>
              </a:rPr>
              <a:t>:</a:t>
            </a:r>
          </a:p>
          <a:p>
            <a:pPr algn="just"/>
            <a:r>
              <a:rPr lang="ru-RU" sz="1400" dirty="0">
                <a:latin typeface="+mj-lt"/>
              </a:rPr>
              <a:t>Потреба за наставком континуираног рада на обезбеђењу доступнијег и приступачнијег осигурања, и у смислу креирања производа осигурања који су прилагођени потребама осигураника (нпр. нова покрића), и у смислу унапређења продајне мреже, али уз вођење рачуна о ризицима и заштити корисника услуга</a:t>
            </a:r>
            <a:endParaRPr lang="sr-Cyrl-CS" sz="1400" dirty="0">
              <a:latin typeface="+mj-lt"/>
            </a:endParaRPr>
          </a:p>
          <a:p>
            <a:pPr algn="just">
              <a:spcBef>
                <a:spcPts val="600"/>
              </a:spcBef>
            </a:pPr>
            <a:r>
              <a:rPr lang="sr-Cyrl-CS" sz="1400" dirty="0">
                <a:latin typeface="+mj-lt"/>
              </a:rPr>
              <a:t>Највећи апсолутни раст посматрано у односу на исти период претходне године бележе: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1400" dirty="0">
                <a:latin typeface="+mj-lt"/>
              </a:rPr>
              <a:t>осигурање од </a:t>
            </a:r>
            <a:r>
              <a:rPr lang="en-US" sz="1400" dirty="0" err="1">
                <a:latin typeface="+mj-lt"/>
              </a:rPr>
              <a:t>одговорности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због</a:t>
            </a:r>
            <a:r>
              <a:rPr lang="sr-Cyrl-R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употребе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моторних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возила</a:t>
            </a:r>
            <a:endParaRPr lang="sr-Cyrl-CS" sz="14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CS" sz="1400" dirty="0">
                <a:latin typeface="+mj-lt"/>
              </a:rPr>
              <a:t>добровољно здравствено осигурање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CS" sz="1400" dirty="0">
                <a:latin typeface="+mj-lt"/>
              </a:rPr>
              <a:t>имовинска осигурања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sr-Cyrl-RS" sz="1400" dirty="0">
                <a:latin typeface="+mj-lt"/>
              </a:rPr>
              <a:t>осигурање моторних возила</a:t>
            </a:r>
            <a:r>
              <a:rPr lang="sr-Latn-RS" sz="1400" dirty="0">
                <a:latin typeface="+mj-lt"/>
              </a:rPr>
              <a:t> -</a:t>
            </a:r>
            <a:r>
              <a:rPr lang="sr-Cyrl-RS" sz="1400" dirty="0">
                <a:latin typeface="+mj-lt"/>
              </a:rPr>
              <a:t> </a:t>
            </a:r>
            <a:r>
              <a:rPr lang="sr-Cyrl-RS" sz="1400" dirty="0" err="1">
                <a:latin typeface="+mj-lt"/>
              </a:rPr>
              <a:t>каско</a:t>
            </a:r>
            <a:endParaRPr lang="sr-Cyrl-C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8003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and writing on a transparent board">
            <a:extLst>
              <a:ext uri="{FF2B5EF4-FFF2-40B4-BE49-F238E27FC236}">
                <a16:creationId xmlns:a16="http://schemas.microsoft.com/office/drawing/2014/main" id="{C015FFB2-4878-9A27-F269-39DE035AB7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563888" y="1268760"/>
            <a:ext cx="5354960" cy="32129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D352B0-6BBE-411E-B1B9-7ACAFF711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0"/>
            <a:ext cx="7596336" cy="1066800"/>
          </a:xfrm>
        </p:spPr>
        <p:txBody>
          <a:bodyPr/>
          <a:lstStyle/>
          <a:p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Могући одговор на изазове</a:t>
            </a:r>
            <a:endParaRPr lang="sr-Latn-R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92801C-833B-A92D-81FA-7CE1EC017385}"/>
              </a:ext>
            </a:extLst>
          </p:cNvPr>
          <p:cNvSpPr txBox="1"/>
          <p:nvPr/>
        </p:nvSpPr>
        <p:spPr>
          <a:xfrm>
            <a:off x="228533" y="3501008"/>
            <a:ext cx="5927643" cy="216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ru-RU" sz="1600" dirty="0">
                <a:latin typeface="+mj-lt"/>
              </a:rPr>
              <a:t>потпуно разумевање и интегрисање фактора ризика проистеклих из мењања друштвено-економских услова у моделе за управљање ризицима</a:t>
            </a:r>
            <a:endParaRPr lang="sr-Latn-RS" sz="1600" dirty="0">
              <a:latin typeface="+mj-lt"/>
            </a:endParaRPr>
          </a:p>
          <a:p>
            <a:pPr marL="285750" indent="-285750" algn="just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sr-Cyrl-RS" sz="1600" dirty="0">
                <a:latin typeface="+mj-lt"/>
              </a:rPr>
              <a:t>редизајн производа, у</a:t>
            </a:r>
            <a:r>
              <a:rPr lang="ru-RU" sz="1600" dirty="0">
                <a:latin typeface="+mj-lt"/>
              </a:rPr>
              <a:t>склађивање цена и склоности ка ризику, боља трошковна ефикасност</a:t>
            </a:r>
          </a:p>
          <a:p>
            <a:pPr marL="285750" indent="-285750" algn="just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ru-RU" sz="1600" dirty="0">
                <a:latin typeface="+mj-lt"/>
              </a:rPr>
              <a:t>утврђивање укупне максималне изложености</a:t>
            </a:r>
            <a:r>
              <a:rPr lang="sr-Cyrl-RS" sz="1600" dirty="0">
                <a:latin typeface="+mj-lt"/>
              </a:rPr>
              <a:t>, начина њеног праћења, као и начина на који би се евентуална прекорачења вратила унутар утврђеног лимита</a:t>
            </a:r>
            <a:endParaRPr lang="sr-Latn-R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8313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8F88E-1755-2979-B757-4E8C123AC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68337"/>
            <a:ext cx="7977386" cy="681673"/>
          </a:xfrm>
        </p:spPr>
        <p:txBody>
          <a:bodyPr wrap="square" anchor="ctr">
            <a:normAutofit fontScale="90000"/>
          </a:bodyPr>
          <a:lstStyle/>
          <a:p>
            <a:pPr>
              <a:spcAft>
                <a:spcPts val="750"/>
              </a:spcAft>
            </a:pPr>
            <a:r>
              <a:rPr lang="sr-Cyrl-RS" sz="2700" b="1" spc="15" dirty="0">
                <a:solidFill>
                  <a:schemeClr val="tx1"/>
                </a:solidFill>
                <a:effectLst/>
              </a:rPr>
              <a:t>Заштита </a:t>
            </a:r>
            <a:r>
              <a:rPr lang="sr-Cyrl-RS" sz="2700" spc="15" dirty="0">
                <a:solidFill>
                  <a:schemeClr val="tx1"/>
                </a:solidFill>
              </a:rPr>
              <a:t>грађана</a:t>
            </a:r>
            <a:br>
              <a:rPr lang="sr-Latn-RS" dirty="0">
                <a:effectLst/>
              </a:rPr>
            </a:br>
            <a:endParaRPr lang="sr-Latn-R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0EA787C-DA3A-CA27-15F6-F2DBC9097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1350011"/>
            <a:ext cx="4132709" cy="1843320"/>
          </a:xfrm>
        </p:spPr>
        <p:txBody>
          <a:bodyPr/>
          <a:lstStyle/>
          <a:p>
            <a:r>
              <a:rPr lang="sr-Cyrl-RS" sz="1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ЦИЉНА ФУНКЦИЈА ОСИГУРАЊА:</a:t>
            </a:r>
          </a:p>
          <a:p>
            <a:r>
              <a:rPr lang="sr-Cyrl-RS" sz="1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обезбеђење заштите осигураницима, корисницима осигурања и трећим оштећеним лицима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2D25C9B7-7CEF-97EB-14B2-D953829078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7520" y="1700808"/>
            <a:ext cx="4545000" cy="4032448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1600" b="1" dirty="0"/>
              <a:t>     </a:t>
            </a: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A99251-7616-DEA8-7CBD-E3E9914622DA}"/>
              </a:ext>
            </a:extLst>
          </p:cNvPr>
          <p:cNvSpPr txBox="1"/>
          <p:nvPr/>
        </p:nvSpPr>
        <p:spPr>
          <a:xfrm>
            <a:off x="4720914" y="1700808"/>
            <a:ext cx="4243574" cy="3310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r-Cyrl-R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НАШ ЗАДАТАК </a:t>
            </a:r>
            <a:r>
              <a:rPr kumimoji="0" lang="sr-Latn-R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-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да обезбедимо да друштва за осигурање у сваком тренутку буду финансијски способна и спремна да извршавају своје обавезе према осигураницима, корисницима осигурања и трећим оштећеним лицима, а да лица која обављају послове дистрибуције осигурања у пуној мери одговоре потребама грађана и привредних субјеката за осигурањем.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1DE151-80A6-D14A-3906-8B6E1541E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88" y="3645276"/>
            <a:ext cx="4063411" cy="23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35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CD5D-405C-73F2-1A3A-08C3C8518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1066800"/>
          </a:xfrm>
        </p:spPr>
        <p:txBody>
          <a:bodyPr wrap="square" anchor="ctr">
            <a:normAutofit/>
          </a:bodyPr>
          <a:lstStyle/>
          <a:p>
            <a:r>
              <a:rPr lang="sr-Cyrl-RS" sz="2400" dirty="0">
                <a:solidFill>
                  <a:schemeClr val="tx1"/>
                </a:solidFill>
              </a:rPr>
              <a:t>Одговоран супервизор</a:t>
            </a:r>
            <a:endParaRPr lang="sr-Latn-RS" sz="2400" dirty="0">
              <a:solidFill>
                <a:schemeClr val="tx1"/>
              </a:solidFill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91EA0B77-9A83-7EF8-4077-1820A55C1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15816" y="980728"/>
            <a:ext cx="6048672" cy="5616624"/>
          </a:xfrm>
        </p:spPr>
        <p:txBody>
          <a:bodyPr/>
          <a:lstStyle/>
          <a:p>
            <a:pPr marL="0" indent="0" algn="r">
              <a:buNone/>
            </a:pPr>
            <a:r>
              <a:rPr lang="sr-Latn-RS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sr-Cyrl-R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Ефекти надзора тржишног понашања</a:t>
            </a:r>
          </a:p>
          <a:p>
            <a:pPr algn="r"/>
            <a:endParaRPr lang="sr-Cyrl-RS" dirty="0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sr-Cyrl-RS" sz="1800" dirty="0">
                <a:solidFill>
                  <a:schemeClr val="tx1"/>
                </a:solidFill>
                <a:latin typeface="+mj-lt"/>
              </a:rPr>
              <a:t>Обештећени корисници услуге осигурања од инсолвентности туристичких агенција - путници  који нису реализовали своја путовања</a:t>
            </a:r>
            <a:endParaRPr lang="sr-Latn-RS" sz="1800" dirty="0">
              <a:solidFill>
                <a:schemeClr val="tx1"/>
              </a:solidFill>
              <a:latin typeface="+mj-lt"/>
            </a:endParaRPr>
          </a:p>
          <a:p>
            <a:pPr marL="0" indent="0" algn="r">
              <a:buNone/>
            </a:pPr>
            <a:endParaRPr lang="sr-Cyrl-RS" sz="1800" dirty="0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sr-Cyrl-RS" sz="1800" dirty="0">
                <a:solidFill>
                  <a:schemeClr val="tx1"/>
                </a:solidFill>
                <a:latin typeface="+mj-lt"/>
              </a:rPr>
              <a:t>Обештећени пензионери – осигураници колективног осигурања због пропуста код информисања пре и у току трајања уговора о осигурању</a:t>
            </a:r>
            <a:endParaRPr lang="sr-Latn-RS" sz="1800" dirty="0">
              <a:solidFill>
                <a:schemeClr val="tx1"/>
              </a:solidFill>
              <a:latin typeface="+mj-lt"/>
            </a:endParaRPr>
          </a:p>
          <a:p>
            <a:pPr marL="0" indent="0" algn="r">
              <a:buNone/>
            </a:pPr>
            <a:endParaRPr lang="sr-Cyrl-RS" sz="1800" dirty="0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sr-Cyrl-RS" sz="1800" dirty="0">
                <a:solidFill>
                  <a:schemeClr val="tx1"/>
                </a:solidFill>
                <a:latin typeface="+mj-lt"/>
              </a:rPr>
              <a:t>Обештећени клијенти банака који су закључили уговор о осигурању кредита а нису обавештени о измењеним условима осигурања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8F86AB-64CB-9C13-01D7-6AF06B0F5DC2}"/>
              </a:ext>
            </a:extLst>
          </p:cNvPr>
          <p:cNvSpPr txBox="1"/>
          <p:nvPr/>
        </p:nvSpPr>
        <p:spPr>
          <a:xfrm>
            <a:off x="467544" y="4072162"/>
            <a:ext cx="26642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</a:rPr>
              <a:t>Н</a:t>
            </a:r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епосредни финансијски ефекат за кориснике услуге осигурања у укупном износу од око 200 милиона динара</a:t>
            </a:r>
            <a:endParaRPr lang="sr-Latn-RS" sz="2000" i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8" name="Content Placeholder 7" descr="Stacks of gold coins">
            <a:extLst>
              <a:ext uri="{FF2B5EF4-FFF2-40B4-BE49-F238E27FC236}">
                <a16:creationId xmlns:a16="http://schemas.microsoft.com/office/drawing/2014/main" id="{3101E15C-1D0F-7C69-9B0F-7FFEC93FBD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6" y="1046557"/>
            <a:ext cx="3200400" cy="2765061"/>
          </a:xfrm>
        </p:spPr>
      </p:pic>
    </p:spTree>
    <p:extLst>
      <p:ext uri="{BB962C8B-B14F-4D97-AF65-F5344CB8AC3E}">
        <p14:creationId xmlns:p14="http://schemas.microsoft.com/office/powerpoint/2010/main" val="931849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F2B84-BA14-D80F-F0B1-38039232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332656"/>
            <a:ext cx="6534050" cy="883568"/>
          </a:xfrm>
        </p:spPr>
        <p:txBody>
          <a:bodyPr wrap="square" anchor="b">
            <a:normAutofit/>
          </a:bodyPr>
          <a:lstStyle/>
          <a:p>
            <a:r>
              <a:rPr lang="sr-Cyrl-RS" sz="2500" dirty="0">
                <a:solidFill>
                  <a:schemeClr val="tx1"/>
                </a:solidFill>
              </a:rPr>
              <a:t>Свеобухватност продаје осигурања</a:t>
            </a:r>
            <a:endParaRPr lang="sr-Latn-RS" sz="25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63617-7BBC-6A4A-F95E-A370A1832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4661842" cy="3811588"/>
          </a:xfrm>
        </p:spPr>
        <p:txBody>
          <a:bodyPr wrap="square" anchor="t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>
                <a:solidFill>
                  <a:schemeClr val="tx1"/>
                </a:solidFill>
                <a:latin typeface="+mj-lt"/>
              </a:rPr>
              <a:t>Осигурање доступније због аутоматизоване продаје финансијских услуга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>
                <a:solidFill>
                  <a:schemeClr val="tx1"/>
                </a:solidFill>
                <a:latin typeface="+mj-lt"/>
              </a:rPr>
              <a:t>Банке као све популарнији канал продаје осигурања</a:t>
            </a:r>
          </a:p>
          <a:p>
            <a:endParaRPr lang="sr-Cyrl-RS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>
                <a:solidFill>
                  <a:schemeClr val="tx1"/>
                </a:solidFill>
                <a:latin typeface="+mj-lt"/>
              </a:rPr>
              <a:t>Значајна база клијената</a:t>
            </a:r>
          </a:p>
          <a:p>
            <a:endParaRPr lang="sr-Cyrl-RS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>
                <a:solidFill>
                  <a:schemeClr val="tx1"/>
                </a:solidFill>
                <a:latin typeface="+mj-lt"/>
              </a:rPr>
              <a:t>Осигурање као везани производ уз кредитни производ банке</a:t>
            </a:r>
          </a:p>
          <a:p>
            <a:endParaRPr lang="sr-Cyrl-RS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>
                <a:solidFill>
                  <a:schemeClr val="tx1"/>
                </a:solidFill>
                <a:latin typeface="+mj-lt"/>
              </a:rPr>
              <a:t>Осигурање као </a:t>
            </a:r>
            <a:r>
              <a:rPr lang="sr-Cyrl-RS" dirty="0" err="1">
                <a:solidFill>
                  <a:schemeClr val="tx1"/>
                </a:solidFill>
                <a:latin typeface="+mj-lt"/>
              </a:rPr>
              <a:t>колатерал</a:t>
            </a:r>
            <a:endParaRPr lang="sr-Cyrl-RS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sr-Latn-RS" sz="1500" dirty="0"/>
          </a:p>
        </p:txBody>
      </p:sp>
    </p:spTree>
    <p:extLst>
      <p:ext uri="{BB962C8B-B14F-4D97-AF65-F5344CB8AC3E}">
        <p14:creationId xmlns:p14="http://schemas.microsoft.com/office/powerpoint/2010/main" val="661064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74CD99-D159-12E1-1D11-DA160C346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1066800"/>
          </a:xfrm>
        </p:spPr>
        <p:txBody>
          <a:bodyPr/>
          <a:lstStyle/>
          <a:p>
            <a:r>
              <a:rPr lang="sr-Cyrl-RS" sz="2400" dirty="0">
                <a:solidFill>
                  <a:schemeClr val="tx1"/>
                </a:solidFill>
              </a:rPr>
              <a:t>Дигитализација услуге осигурања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23FC4F5-1C4C-2828-BB20-D79A60851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3928" y="1429841"/>
            <a:ext cx="4680520" cy="5184576"/>
          </a:xfrm>
        </p:spPr>
        <p:txBody>
          <a:bodyPr/>
          <a:lstStyle/>
          <a:p>
            <a:r>
              <a:rPr lang="sr-Cyrl-RS" sz="2400" dirty="0">
                <a:solidFill>
                  <a:schemeClr val="tx1"/>
                </a:solidFill>
                <a:latin typeface="+mj-lt"/>
              </a:rPr>
              <a:t>Дигитална трансформација пословања - осигурање све више доступно преко дигиталних платформи и друштвених мрежа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endParaRPr lang="sr-Cyrl-RS" sz="2400" dirty="0">
              <a:solidFill>
                <a:schemeClr val="tx1"/>
              </a:solidFill>
              <a:latin typeface="+mj-lt"/>
            </a:endParaRPr>
          </a:p>
          <a:p>
            <a:r>
              <a:rPr lang="sr-Cyrl-RS" sz="2400" dirty="0">
                <a:solidFill>
                  <a:schemeClr val="tx1"/>
                </a:solidFill>
                <a:latin typeface="+mj-lt"/>
              </a:rPr>
              <a:t>Унапређење односа са клијентима</a:t>
            </a:r>
          </a:p>
          <a:p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sr-Cyrl-RS" sz="2400" dirty="0">
                <a:solidFill>
                  <a:schemeClr val="tx1"/>
                </a:solidFill>
                <a:latin typeface="+mj-lt"/>
              </a:rPr>
              <a:t>Увођење поступка видео-идентификације клијената</a:t>
            </a:r>
          </a:p>
          <a:p>
            <a:pPr algn="just"/>
            <a:endParaRPr lang="sr-Cyrl-RS" sz="2400" dirty="0">
              <a:solidFill>
                <a:schemeClr val="tx1"/>
              </a:solidFill>
              <a:latin typeface="+mj-lt"/>
            </a:endParaRPr>
          </a:p>
          <a:p>
            <a:pPr algn="just"/>
            <a:endParaRPr lang="sr-Cyrl-RS" sz="2400" dirty="0">
              <a:solidFill>
                <a:schemeClr val="tx1"/>
              </a:solidFill>
              <a:latin typeface="+mj-lt"/>
            </a:endParaRP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4" name="Picture 3" descr="A hand holding a phone and a stack of coins&#10;&#10;Description automatically generated">
            <a:extLst>
              <a:ext uri="{FF2B5EF4-FFF2-40B4-BE49-F238E27FC236}">
                <a16:creationId xmlns:a16="http://schemas.microsoft.com/office/drawing/2014/main" id="{997639A2-A3DD-970E-8A02-F06A2CD1E4D5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95897"/>
            <a:ext cx="3312368" cy="306620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70596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C0FAA-DF05-E4C0-36E9-163DD877D5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F9812-2E21-A45D-6D96-93CE05F433A7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76200" y="1828800"/>
            <a:ext cx="7315200" cy="1752600"/>
          </a:xfrm>
        </p:spPr>
        <p:txBody>
          <a:bodyPr/>
          <a:lstStyle/>
          <a:p>
            <a:pPr algn="ctr"/>
            <a:r>
              <a:rPr lang="sr-Cyrl-RS" dirty="0"/>
              <a:t>                     </a:t>
            </a:r>
          </a:p>
          <a:p>
            <a:pPr algn="ctr"/>
            <a:r>
              <a:rPr lang="sr-Cyrl-RS" dirty="0"/>
              <a:t>		Хвала на пажњи</a:t>
            </a:r>
            <a:r>
              <a:rPr lang="en-US" dirty="0"/>
              <a:t>!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26177063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 point plavo bela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BS-master4.pot [Read-Only] [Compatibility Mode]" id="{8D561714-1D72-4E7B-BE85-826437AF1CD7}" vid="{427B9801-3B65-4241-8303-D3840A12AB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 plavo bela</Template>
  <TotalTime>4766</TotalTime>
  <Words>813</Words>
  <Application>Microsoft Office PowerPoint</Application>
  <PresentationFormat>On-screen Show (4:3)</PresentationFormat>
  <Paragraphs>94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Tahoma</vt:lpstr>
      <vt:lpstr>Times New Roman</vt:lpstr>
      <vt:lpstr>Wingdings</vt:lpstr>
      <vt:lpstr>power point plavo bela</vt:lpstr>
      <vt:lpstr>PowerPoint Presentation</vt:lpstr>
      <vt:lpstr>Ако не ми, ко?  Ако не сада, када?</vt:lpstr>
      <vt:lpstr>Tржиште осигурања je стабилно  у протеклој деценији – бројеви говоре </vt:lpstr>
      <vt:lpstr>Стабилност тржишта осигурања је одржана у последње четири године, у условима вишеструких, повећаних ризика (1/2) </vt:lpstr>
      <vt:lpstr>Стабилност тржишта осигурања је одржана у последње четири године, у условима вишеструких, повећаних ризика (2/2) </vt:lpstr>
      <vt:lpstr>Актуелни ризици / потенцијал у осигурању</vt:lpstr>
      <vt:lpstr>Могући одговор на изазове</vt:lpstr>
      <vt:lpstr>Заштита грађана </vt:lpstr>
      <vt:lpstr>Одговоран супервизор</vt:lpstr>
      <vt:lpstr>Свеобухватност продаје осигурања</vt:lpstr>
      <vt:lpstr>Дигитализација услуге осигурања</vt:lpstr>
      <vt:lpstr>PowerPoint Presentation</vt:lpstr>
    </vt:vector>
  </TitlesOfParts>
  <Company>Narodna banka Srbije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Isidora Kovačević</dc:creator>
  <cp:keywords>[SEC=JAVNO]</cp:keywords>
  <cp:lastModifiedBy>SNO</cp:lastModifiedBy>
  <cp:revision>262</cp:revision>
  <cp:lastPrinted>2023-10-17T11:10:59Z</cp:lastPrinted>
  <dcterms:created xsi:type="dcterms:W3CDTF">2020-10-26T09:37:46Z</dcterms:created>
  <dcterms:modified xsi:type="dcterms:W3CDTF">2023-11-10T16:03:23Z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M_ProtectiveMarkingValue_Footer">
    <vt:lpwstr>ЈАВНО</vt:lpwstr>
  </property>
  <property fmtid="{D5CDD505-2E9C-101B-9397-08002B2CF9AE}" pid="3" name="PM_Caveats_Count">
    <vt:lpwstr>0</vt:lpwstr>
  </property>
  <property fmtid="{D5CDD505-2E9C-101B-9397-08002B2CF9AE}" pid="4" name="PM_Originator_Hash_SHA1">
    <vt:lpwstr>7B7E34873B1C9DAC00838690E63CCDE73D6C7E01</vt:lpwstr>
  </property>
  <property fmtid="{D5CDD505-2E9C-101B-9397-08002B2CF9AE}" pid="5" name="PM_SecurityClassification">
    <vt:lpwstr>JAVNO</vt:lpwstr>
  </property>
  <property fmtid="{D5CDD505-2E9C-101B-9397-08002B2CF9AE}" pid="6" name="PM_DisplayValueSecClassificationWithQualifier">
    <vt:lpwstr>ЈАВНО</vt:lpwstr>
  </property>
  <property fmtid="{D5CDD505-2E9C-101B-9397-08002B2CF9AE}" pid="7" name="PM_Qualifier">
    <vt:lpwstr/>
  </property>
  <property fmtid="{D5CDD505-2E9C-101B-9397-08002B2CF9AE}" pid="8" name="PM_Hash_SHA1">
    <vt:lpwstr>AC4C7EBA1D4C60B55517585F09ACAF28E53FCB66</vt:lpwstr>
  </property>
  <property fmtid="{D5CDD505-2E9C-101B-9397-08002B2CF9AE}" pid="9" name="PM_ProtectiveMarkingImage_Header">
    <vt:lpwstr>C:\Program Files (x86)\Common Files\janusNET Shared\janusSEAL\Images\DocumentSlashBlue.png</vt:lpwstr>
  </property>
  <property fmtid="{D5CDD505-2E9C-101B-9397-08002B2CF9AE}" pid="10" name="PM_InsertionValue">
    <vt:lpwstr>JAVNO</vt:lpwstr>
  </property>
  <property fmtid="{D5CDD505-2E9C-101B-9397-08002B2CF9AE}" pid="11" name="PM_ProtectiveMarkingValue_Header">
    <vt:lpwstr>ЈАВНО</vt:lpwstr>
  </property>
  <property fmtid="{D5CDD505-2E9C-101B-9397-08002B2CF9AE}" pid="12" name="PM_ProtectiveMarkingImage_Footer">
    <vt:lpwstr>C:\Program Files (x86)\Common Files\janusNET Shared\janusSEAL\Images\DocumentSlashBlue.png</vt:lpwstr>
  </property>
  <property fmtid="{D5CDD505-2E9C-101B-9397-08002B2CF9AE}" pid="13" name="PM_Namespace">
    <vt:lpwstr>NBS</vt:lpwstr>
  </property>
  <property fmtid="{D5CDD505-2E9C-101B-9397-08002B2CF9AE}" pid="14" name="PM_Version">
    <vt:lpwstr>v2</vt:lpwstr>
  </property>
  <property fmtid="{D5CDD505-2E9C-101B-9397-08002B2CF9AE}" pid="15" name="PM_Originating_FileId">
    <vt:lpwstr>68DE7E91C04A40A3A393E11FB3AB8049</vt:lpwstr>
  </property>
  <property fmtid="{D5CDD505-2E9C-101B-9397-08002B2CF9AE}" pid="16" name="PM_OriginationTimeStamp">
    <vt:lpwstr>2020-10-26T09:37:51Z</vt:lpwstr>
  </property>
  <property fmtid="{D5CDD505-2E9C-101B-9397-08002B2CF9AE}" pid="17" name="PM_Hash_Version">
    <vt:lpwstr>2016.1</vt:lpwstr>
  </property>
  <property fmtid="{D5CDD505-2E9C-101B-9397-08002B2CF9AE}" pid="18" name="PM_Hash_Salt_Prev">
    <vt:lpwstr>97CBEBA2711DE5A7E0C2119261954A07</vt:lpwstr>
  </property>
  <property fmtid="{D5CDD505-2E9C-101B-9397-08002B2CF9AE}" pid="19" name="PM_Hash_Salt">
    <vt:lpwstr>97CBEBA2711DE5A7E0C2119261954A07</vt:lpwstr>
  </property>
  <property fmtid="{D5CDD505-2E9C-101B-9397-08002B2CF9AE}" pid="20" name="PM_PrintOutPlacement_PPT">
    <vt:lpwstr/>
  </property>
</Properties>
</file>