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6351" r:id="rId2"/>
    <p:sldId id="6372" r:id="rId3"/>
    <p:sldId id="6340" r:id="rId4"/>
    <p:sldId id="6330" r:id="rId5"/>
    <p:sldId id="6331" r:id="rId6"/>
    <p:sldId id="6371" r:id="rId7"/>
    <p:sldId id="6307" r:id="rId8"/>
    <p:sldId id="6367" r:id="rId9"/>
    <p:sldId id="6355" r:id="rId10"/>
    <p:sldId id="6270" r:id="rId11"/>
    <p:sldId id="6280" r:id="rId12"/>
    <p:sldId id="6373" r:id="rId13"/>
    <p:sldId id="6374" r:id="rId14"/>
    <p:sldId id="6350" r:id="rId15"/>
    <p:sldId id="6354" r:id="rId16"/>
    <p:sldId id="6342" r:id="rId17"/>
    <p:sldId id="6369" r:id="rId18"/>
    <p:sldId id="6332" r:id="rId19"/>
    <p:sldId id="6348" r:id="rId20"/>
    <p:sldId id="6269" r:id="rId21"/>
    <p:sldId id="332" r:id="rId22"/>
    <p:sldId id="265" r:id="rId23"/>
    <p:sldId id="6357" r:id="rId24"/>
    <p:sldId id="6375" r:id="rId25"/>
    <p:sldId id="6349" r:id="rId26"/>
    <p:sldId id="6370" r:id="rId27"/>
    <p:sldId id="6259" r:id="rId28"/>
    <p:sldId id="6267" r:id="rId29"/>
    <p:sldId id="6237" r:id="rId30"/>
    <p:sldId id="6272" r:id="rId31"/>
    <p:sldId id="6358" r:id="rId32"/>
    <p:sldId id="634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FC36E667-EBB5-4DBA-806E-D54C361E0B9F}">
          <p14:sldIdLst>
            <p14:sldId id="6351"/>
            <p14:sldId id="6372"/>
            <p14:sldId id="6340"/>
            <p14:sldId id="6330"/>
            <p14:sldId id="6331"/>
            <p14:sldId id="6371"/>
            <p14:sldId id="6307"/>
            <p14:sldId id="6367"/>
            <p14:sldId id="6355"/>
            <p14:sldId id="6270"/>
            <p14:sldId id="6280"/>
            <p14:sldId id="6373"/>
            <p14:sldId id="6374"/>
            <p14:sldId id="6350"/>
            <p14:sldId id="6354"/>
            <p14:sldId id="6342"/>
            <p14:sldId id="6369"/>
            <p14:sldId id="6332"/>
            <p14:sldId id="6348"/>
            <p14:sldId id="6269"/>
            <p14:sldId id="332"/>
            <p14:sldId id="265"/>
            <p14:sldId id="6357"/>
            <p14:sldId id="6375"/>
            <p14:sldId id="6349"/>
            <p14:sldId id="6370"/>
            <p14:sldId id="6259"/>
            <p14:sldId id="6267"/>
            <p14:sldId id="6237"/>
            <p14:sldId id="6272"/>
            <p14:sldId id="6358"/>
            <p14:sldId id="63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32D44D-B5A8-F840-C4A5-267AFA4CE63A}" name="Tamara Tošović" initials="TT" userId="S::tamara.tosovic@intellya.ai::3605290e-36ce-46da-b4c7-5c707fa16554" providerId="AD"/>
  <p188:author id="{B1229CAB-8808-DC87-48C5-EB0CB89660D9}" name="Teodora Janković" initials="TJ" userId="S::teodora.jankovic@intellya.ai::cd329bf8-f4ec-484b-8453-105a4f00d5be" providerId="AD"/>
  <p188:author id="{7A7774B4-B6B0-C870-CE27-B3E01E563F0E}" name="Nina Živković" initials="NŽ" userId="S::nina.zivkovic@intellya.ai::0d8cb726-97d8-4e46-90bd-fd1787ddc39b" providerId="AD"/>
  <p188:author id="{A253AEFB-DCEA-2F3F-7AD6-288DF8D434AC}" name="Maja Janković" initials="MJ" userId="S::maja.jankovic@intellya.ai::a6e2e831-9bee-47c2-97ac-afc56a5abf5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429A"/>
    <a:srgbClr val="002060"/>
    <a:srgbClr val="653F99"/>
    <a:srgbClr val="D70081"/>
    <a:srgbClr val="406EB3"/>
    <a:srgbClr val="333333"/>
    <a:srgbClr val="F5F7F4"/>
    <a:srgbClr val="FBFBFB"/>
    <a:srgbClr val="FFFFFF"/>
    <a:srgbClr val="11A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D67E2-9DF8-497D-962D-ACB039C4DD2F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A67C1-9FCA-420C-80F7-9BFC3174A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1A67C1-9FCA-420C-80F7-9BFC3174A6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61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BCAA8-CDDF-4A25-9F1A-885CC8F268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53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BCAA8-CDDF-4A25-9F1A-885CC8F268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048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BCAA8-CDDF-4A25-9F1A-885CC8F2684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77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BCAA8-CDDF-4A25-9F1A-885CC8F2684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06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BCAA8-CDDF-4A25-9F1A-885CC8F268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242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1A67C1-9FCA-420C-80F7-9BFC3174A66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97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B8CE1-0143-433C-8BF2-F42E826A9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BDC19C-4131-5AA1-2673-1A761A6B4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4A7F0-4496-592C-E135-E9DC0F809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AE804-22BF-6CDD-3AE8-5DD716A56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5CC48-F630-FF2B-D78A-07B9E3D1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7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CA287-C911-72A7-027B-A85DCA03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EA866-39A3-C073-8F5E-3044D4409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81C85-10C6-240C-13D6-B8B71359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069D7-05B9-3112-B50E-BC9A3DDFC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35996-C006-F263-6BE9-57D26AC98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71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8667B-9B6D-EFA4-A43C-19282D23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CD0BC-5106-3374-9453-64E0C9069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29CD0-688B-1506-6E62-6E538EAD7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E8E05-5855-4B09-CCB0-18E204EE5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79884-1D9E-F1FB-BEA4-74E668F3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48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B189A-7A83-F813-C910-BC2E1589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59557-D023-2E7C-91B5-A6ECE6A30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AE7B8F-A9E9-DABC-AE07-9AC930846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73F334-74C7-D422-B12F-D1E8D06F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5EBE0-EA63-E9A6-6EA9-FF344A1C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48C6E-438F-C325-129D-0269D07A2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5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5684B-BBE8-B14F-BDC1-D8EE27D9E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D58F6-706C-BAD5-BE20-E3419686E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A2902-F16E-92D7-4C8D-45B6B2185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C0865E-DD28-9685-4A45-CC7A7B32C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675269-1551-B4D7-4A8F-88886158FF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BB6D5D-0600-2B81-B9CA-06D57021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E0907B-C5F1-B29E-753F-1AF86C4A8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B9C0F7-7D37-C4B2-3F16-562E28719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6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C98AB-E99C-BF18-DDF4-DD448726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158547-FB03-0169-A408-982B10AF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84967-C7C3-BB57-FC6E-7C9534DC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9A7CBE-FD52-CC94-1675-34E06454C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5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3AC474-C224-FA3A-FF3C-F79CDC68E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A7303A-974E-93D7-1539-E6239451B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E8B75-1252-2438-CCB1-119F5995C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88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27BA6-2FF0-9F47-F702-DD70E59F4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17CE9-4FF5-8650-D461-CFE558F11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7C517-4837-C686-C00E-083B2AC26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2914F-BA72-7090-DA77-BB0C86A09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BB5BA-B460-E15A-DD32-01191CCC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7BFFE-534F-B6C7-0135-27D13275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5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FA74B-19BE-A7E4-2561-3571C2FC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CA85B8-7F43-DF4B-B5BA-0AC31C3557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D9A84-3804-DFEB-F838-1CC780206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B69F75-BB88-9637-BF9E-33FAE1C6A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05C0A-D677-9B2F-688E-3F78DFC0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3F338C-CB78-90C9-89BB-8D0EC0817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6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A9B4-3654-A254-A84B-E96EC013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5FFBE-5080-670D-31A9-533728D02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BDA58-A735-5DD0-E234-CB100995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EE17D-D086-1738-02CF-252940605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E6C79-F02B-BFBA-204E-2DFE887B4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85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DB0670-3867-2C45-C877-EF4B420C9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2C233-39C7-306F-51E8-609FABEDE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93F03-3A84-1D88-CB2F-9AC10268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E06B2-E7BE-9ABD-739B-368ABA7A8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F3F7F-ED70-95C0-E351-E170462EF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75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2_0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427" hidden="1"/>
          <p:cNvSpPr>
            <a:spLocks noGrp="1"/>
          </p:cNvSpPr>
          <p:nvPr>
            <p:ph type="body" sz="quarter" idx="52" hasCustomPrompt="1"/>
          </p:nvPr>
        </p:nvSpPr>
        <p:spPr>
          <a:xfrm>
            <a:off x="1055344" y="1741763"/>
            <a:ext cx="2505461" cy="457200"/>
          </a:xfrm>
          <a:prstGeom prst="rect">
            <a:avLst/>
          </a:prstGeom>
        </p:spPr>
        <p:txBody>
          <a:bodyPr lIns="0" tIns="210312" anchor="t" anchorCtr="0">
            <a:normAutofit/>
          </a:bodyPr>
          <a:lstStyle>
            <a:lvl1pPr algn="l">
              <a:lnSpc>
                <a:spcPct val="150000"/>
              </a:lnSpc>
              <a:defRPr sz="100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81" name="Текст 7" hidden="1"/>
          <p:cNvSpPr>
            <a:spLocks noGrp="1"/>
          </p:cNvSpPr>
          <p:nvPr>
            <p:ph type="body" sz="quarter" idx="38" hasCustomPrompt="1"/>
          </p:nvPr>
        </p:nvSpPr>
        <p:spPr>
          <a:xfrm>
            <a:off x="1055344" y="2247335"/>
            <a:ext cx="2506099" cy="1217095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5" name="Shape 427" hidden="1"/>
          <p:cNvSpPr>
            <a:spLocks noGrp="1"/>
          </p:cNvSpPr>
          <p:nvPr>
            <p:ph type="body" sz="quarter" idx="53" hasCustomPrompt="1"/>
          </p:nvPr>
        </p:nvSpPr>
        <p:spPr>
          <a:xfrm>
            <a:off x="1059358" y="3540368"/>
            <a:ext cx="2500807" cy="457200"/>
          </a:xfrm>
          <a:prstGeom prst="rect">
            <a:avLst/>
          </a:prstGeom>
        </p:spPr>
        <p:txBody>
          <a:bodyPr lIns="0" tIns="210312" anchor="t" anchorCtr="0">
            <a:normAutofit/>
          </a:bodyPr>
          <a:lstStyle>
            <a:lvl1pPr algn="l">
              <a:lnSpc>
                <a:spcPct val="150000"/>
              </a:lnSpc>
              <a:defRPr sz="100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46" name="Текст 7" hidden="1"/>
          <p:cNvSpPr>
            <a:spLocks noGrp="1"/>
          </p:cNvSpPr>
          <p:nvPr>
            <p:ph type="body" sz="quarter" idx="54" hasCustomPrompt="1"/>
          </p:nvPr>
        </p:nvSpPr>
        <p:spPr>
          <a:xfrm>
            <a:off x="1055690" y="4045941"/>
            <a:ext cx="2505061" cy="1217095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49" name="Shape 427" hidden="1"/>
          <p:cNvSpPr>
            <a:spLocks noGrp="1"/>
          </p:cNvSpPr>
          <p:nvPr>
            <p:ph type="body" sz="quarter" idx="55" hasCustomPrompt="1"/>
          </p:nvPr>
        </p:nvSpPr>
        <p:spPr>
          <a:xfrm>
            <a:off x="8975726" y="2483471"/>
            <a:ext cx="2505063" cy="457200"/>
          </a:xfrm>
          <a:prstGeom prst="rect">
            <a:avLst/>
          </a:prstGeom>
        </p:spPr>
        <p:txBody>
          <a:bodyPr lIns="0" tIns="210312" anchor="t" anchorCtr="0">
            <a:normAutofit/>
          </a:bodyPr>
          <a:lstStyle>
            <a:lvl1pPr algn="l">
              <a:lnSpc>
                <a:spcPct val="150000"/>
              </a:lnSpc>
              <a:defRPr sz="100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50" name="Текст 7" hidden="1"/>
          <p:cNvSpPr>
            <a:spLocks noGrp="1"/>
          </p:cNvSpPr>
          <p:nvPr>
            <p:ph type="body" sz="quarter" idx="56" hasCustomPrompt="1"/>
          </p:nvPr>
        </p:nvSpPr>
        <p:spPr>
          <a:xfrm>
            <a:off x="8975726" y="2989044"/>
            <a:ext cx="2505063" cy="1217095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52" name="Shape 427" hidden="1"/>
          <p:cNvSpPr>
            <a:spLocks noGrp="1"/>
          </p:cNvSpPr>
          <p:nvPr>
            <p:ph type="body" sz="quarter" idx="57" hasCustomPrompt="1"/>
          </p:nvPr>
        </p:nvSpPr>
        <p:spPr>
          <a:xfrm>
            <a:off x="8975726" y="4291753"/>
            <a:ext cx="2505063" cy="457200"/>
          </a:xfrm>
          <a:prstGeom prst="rect">
            <a:avLst/>
          </a:prstGeom>
        </p:spPr>
        <p:txBody>
          <a:bodyPr lIns="0" tIns="210312" anchor="t" anchorCtr="0">
            <a:normAutofit/>
          </a:bodyPr>
          <a:lstStyle>
            <a:lvl1pPr algn="l">
              <a:lnSpc>
                <a:spcPct val="150000"/>
              </a:lnSpc>
              <a:defRPr sz="1000" b="1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Body Bold text here</a:t>
            </a:r>
          </a:p>
        </p:txBody>
      </p:sp>
      <p:sp>
        <p:nvSpPr>
          <p:cNvPr id="53" name="Текст 7" hidden="1"/>
          <p:cNvSpPr>
            <a:spLocks noGrp="1"/>
          </p:cNvSpPr>
          <p:nvPr>
            <p:ph type="body" sz="quarter" idx="58" hasCustomPrompt="1"/>
          </p:nvPr>
        </p:nvSpPr>
        <p:spPr>
          <a:xfrm>
            <a:off x="8975726" y="4797326"/>
            <a:ext cx="2505063" cy="1217095"/>
          </a:xfrm>
        </p:spPr>
        <p:txBody>
          <a:bodyPr tIns="0">
            <a:normAutofit/>
          </a:bodyPr>
          <a:lstStyle>
            <a:lvl1pPr algn="l">
              <a:lnSpc>
                <a:spcPct val="150000"/>
              </a:lnSpc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Body text here</a:t>
            </a:r>
          </a:p>
        </p:txBody>
      </p:sp>
      <p:sp>
        <p:nvSpPr>
          <p:cNvPr id="2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49051" y="179389"/>
            <a:ext cx="407988" cy="361951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803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Текст 7" hidden="1"/>
          <p:cNvSpPr>
            <a:spLocks noGrp="1"/>
          </p:cNvSpPr>
          <p:nvPr>
            <p:ph type="body" sz="quarter" idx="44" hasCustomPrompt="1"/>
          </p:nvPr>
        </p:nvSpPr>
        <p:spPr>
          <a:xfrm rot="16200000">
            <a:off x="-1368255" y="4023260"/>
            <a:ext cx="3599512" cy="294931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Small text here</a:t>
            </a:r>
          </a:p>
        </p:txBody>
      </p:sp>
      <p:sp>
        <p:nvSpPr>
          <p:cNvPr id="34" name="Прямоугольный треугольник 14"/>
          <p:cNvSpPr/>
          <p:nvPr userDrawn="1"/>
        </p:nvSpPr>
        <p:spPr bwMode="auto">
          <a:xfrm flipH="1">
            <a:off x="11128264" y="5775325"/>
            <a:ext cx="1070505" cy="1082675"/>
          </a:xfrm>
          <a:prstGeom prst="rtTriangle">
            <a:avLst/>
          </a:prstGeom>
          <a:solidFill>
            <a:srgbClr val="64429A"/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700"/>
          </a:p>
        </p:txBody>
      </p:sp>
      <p:sp>
        <p:nvSpPr>
          <p:cNvPr id="16" name="Полилиния 21">
            <a:extLst>
              <a:ext uri="{FF2B5EF4-FFF2-40B4-BE49-F238E27FC236}">
                <a16:creationId xmlns:a16="http://schemas.microsoft.com/office/drawing/2014/main" id="{C7C52317-029E-4A88-A5E4-3A4F74B2FEDD}"/>
              </a:ext>
            </a:extLst>
          </p:cNvPr>
          <p:cNvSpPr/>
          <p:nvPr userDrawn="1"/>
        </p:nvSpPr>
        <p:spPr bwMode="auto">
          <a:xfrm flipH="1" flipV="1">
            <a:off x="-136482" y="-109186"/>
            <a:ext cx="2361063" cy="1815156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bg1">
              <a:lumMod val="75000"/>
              <a:alpha val="10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30187C-2A27-4B94-B084-726A7527C4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147" y="110796"/>
            <a:ext cx="861087" cy="86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9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8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8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8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81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49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2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3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21">
            <a:extLst>
              <a:ext uri="{FF2B5EF4-FFF2-40B4-BE49-F238E27FC236}">
                <a16:creationId xmlns:a16="http://schemas.microsoft.com/office/drawing/2014/main" id="{AAFFFD9F-10DC-402B-800F-E7E1A1B38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9051" y="179388"/>
            <a:ext cx="407988" cy="361951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8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8BCC8FE-FB40-46C0-BF1C-13CC094991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6937" y="140071"/>
            <a:ext cx="2598125" cy="793384"/>
          </a:xfrm>
          <a:prstGeom prst="rect">
            <a:avLst/>
          </a:prstGeom>
        </p:spPr>
        <p:txBody>
          <a:bodyPr/>
          <a:lstStyle/>
          <a:p>
            <a:r>
              <a:rPr lang="sr-Latn-BA"/>
              <a:t>NASLOV</a:t>
            </a:r>
            <a:endParaRPr lang="en-US"/>
          </a:p>
        </p:txBody>
      </p:sp>
      <p:sp>
        <p:nvSpPr>
          <p:cNvPr id="7" name="Прямоугольный треугольник 14">
            <a:extLst>
              <a:ext uri="{FF2B5EF4-FFF2-40B4-BE49-F238E27FC236}">
                <a16:creationId xmlns:a16="http://schemas.microsoft.com/office/drawing/2014/main" id="{FDB4DA46-A830-47C7-BB7C-8B3E0BFB63C2}"/>
              </a:ext>
            </a:extLst>
          </p:cNvPr>
          <p:cNvSpPr/>
          <p:nvPr userDrawn="1"/>
        </p:nvSpPr>
        <p:spPr bwMode="auto">
          <a:xfrm flipH="1">
            <a:off x="11128264" y="5775325"/>
            <a:ext cx="1070505" cy="1082675"/>
          </a:xfrm>
          <a:prstGeom prst="rtTriangle">
            <a:avLst/>
          </a:prstGeom>
          <a:solidFill>
            <a:srgbClr val="64429A"/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700"/>
          </a:p>
        </p:txBody>
      </p:sp>
      <p:sp>
        <p:nvSpPr>
          <p:cNvPr id="10" name="Полилиния 21">
            <a:extLst>
              <a:ext uri="{FF2B5EF4-FFF2-40B4-BE49-F238E27FC236}">
                <a16:creationId xmlns:a16="http://schemas.microsoft.com/office/drawing/2014/main" id="{5901B83B-D2E1-419C-9CF7-73293D89C9F7}"/>
              </a:ext>
            </a:extLst>
          </p:cNvPr>
          <p:cNvSpPr/>
          <p:nvPr userDrawn="1"/>
        </p:nvSpPr>
        <p:spPr bwMode="auto">
          <a:xfrm flipH="1" flipV="1">
            <a:off x="-136482" y="-109186"/>
            <a:ext cx="2361063" cy="1815156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bg1">
              <a:lumMod val="75000"/>
              <a:alpha val="10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B1C709-B220-425F-BEF4-B42DD3A26B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772" y="81887"/>
            <a:ext cx="851567" cy="85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98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21">
            <a:extLst>
              <a:ext uri="{FF2B5EF4-FFF2-40B4-BE49-F238E27FC236}">
                <a16:creationId xmlns:a16="http://schemas.microsoft.com/office/drawing/2014/main" id="{AAFFFD9F-10DC-402B-800F-E7E1A1B38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9051" y="179388"/>
            <a:ext cx="407988" cy="361951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801" b="1">
                <a:solidFill>
                  <a:schemeClr val="tx1">
                    <a:alpha val="50000"/>
                  </a:schemeClr>
                </a:solidFill>
                <a:latin typeface="+mj-lt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ый треугольник 14">
            <a:extLst>
              <a:ext uri="{FF2B5EF4-FFF2-40B4-BE49-F238E27FC236}">
                <a16:creationId xmlns:a16="http://schemas.microsoft.com/office/drawing/2014/main" id="{AD19C9AD-BABF-491B-8BEC-EBD5CBB15810}"/>
              </a:ext>
            </a:extLst>
          </p:cNvPr>
          <p:cNvSpPr/>
          <p:nvPr userDrawn="1"/>
        </p:nvSpPr>
        <p:spPr bwMode="auto">
          <a:xfrm flipH="1">
            <a:off x="11128264" y="5775325"/>
            <a:ext cx="1070505" cy="1082675"/>
          </a:xfrm>
          <a:prstGeom prst="rtTriangle">
            <a:avLst/>
          </a:prstGeom>
          <a:solidFill>
            <a:srgbClr val="64429A"/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700"/>
          </a:p>
        </p:txBody>
      </p:sp>
      <p:sp>
        <p:nvSpPr>
          <p:cNvPr id="9" name="Полилиния 21">
            <a:extLst>
              <a:ext uri="{FF2B5EF4-FFF2-40B4-BE49-F238E27FC236}">
                <a16:creationId xmlns:a16="http://schemas.microsoft.com/office/drawing/2014/main" id="{EF2337B9-545E-463D-BD38-5F79A3E4CCDD}"/>
              </a:ext>
            </a:extLst>
          </p:cNvPr>
          <p:cNvSpPr/>
          <p:nvPr userDrawn="1"/>
        </p:nvSpPr>
        <p:spPr bwMode="auto">
          <a:xfrm flipH="1" flipV="1">
            <a:off x="-136482" y="-109186"/>
            <a:ext cx="2361063" cy="1815156"/>
          </a:xfrm>
          <a:custGeom>
            <a:avLst/>
            <a:gdLst>
              <a:gd name="connsiteX0" fmla="*/ 4652951 w 4652951"/>
              <a:gd name="connsiteY0" fmla="*/ 4645218 h 4645218"/>
              <a:gd name="connsiteX1" fmla="*/ 0 w 4652951"/>
              <a:gd name="connsiteY1" fmla="*/ 4645218 h 4645218"/>
              <a:gd name="connsiteX2" fmla="*/ 4652951 w 4652951"/>
              <a:gd name="connsiteY2" fmla="*/ 0 h 46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2951" h="4645218">
                <a:moveTo>
                  <a:pt x="4652951" y="4645218"/>
                </a:moveTo>
                <a:lnTo>
                  <a:pt x="0" y="4645218"/>
                </a:lnTo>
                <a:lnTo>
                  <a:pt x="4652951" y="0"/>
                </a:lnTo>
                <a:close/>
              </a:path>
            </a:pathLst>
          </a:custGeom>
          <a:solidFill>
            <a:schemeClr val="bg1">
              <a:lumMod val="75000"/>
              <a:alpha val="10000"/>
            </a:schemeClr>
          </a:solidFill>
          <a:ln>
            <a:noFill/>
          </a:ln>
        </p:spPr>
        <p:txBody>
          <a:bodyPr vert="horz" wrap="square" lIns="91427" tIns="45713" rIns="91427" bIns="45713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0F780D-2CCC-40AE-A932-0ED6A3A1FE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773" y="81888"/>
            <a:ext cx="832512" cy="83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70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73CF65-B7B0-B2BA-8AD3-CB858F436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BF051-3242-9E9E-89D4-C2F0DED5E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4C9C5-78CF-2070-F6DB-2B049DF7E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FDDCF-4E1E-459D-9DD8-46EDD2B3CD60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C7F45-D11C-0F0C-9F1D-B1ED093DBA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2CD68-BFFD-5D46-6E61-B520901F4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F8B80-5406-4810-A8C7-723120B9E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6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9.png"/><Relationship Id="rId3" Type="http://schemas.openxmlformats.org/officeDocument/2006/relationships/image" Target="../media/image48.png"/><Relationship Id="rId21" Type="http://schemas.openxmlformats.org/officeDocument/2006/relationships/image" Target="../media/image63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7.svg"/><Relationship Id="rId11" Type="http://schemas.openxmlformats.org/officeDocument/2006/relationships/image" Target="../media/image54.png"/><Relationship Id="rId5" Type="http://schemas.openxmlformats.org/officeDocument/2006/relationships/image" Target="../media/image46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1.png"/><Relationship Id="rId4" Type="http://schemas.openxmlformats.org/officeDocument/2006/relationships/image" Target="../media/image49.sv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igerlab.com/how-insurance-industry-use-ai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7D0E8DE-62E9-8E6B-307A-EC43EDFE2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29"/>
            <a:ext cx="1219200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53EA90-5E10-51D9-FF6C-EFF3DDEEAB10}"/>
              </a:ext>
            </a:extLst>
          </p:cNvPr>
          <p:cNvCxnSpPr>
            <a:cxnSpLocks/>
          </p:cNvCxnSpPr>
          <p:nvPr/>
        </p:nvCxnSpPr>
        <p:spPr>
          <a:xfrm>
            <a:off x="2353456" y="3194393"/>
            <a:ext cx="748009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erson with blue hair&#10;&#10;Description automatically generated with medium confidence">
            <a:extLst>
              <a:ext uri="{FF2B5EF4-FFF2-40B4-BE49-F238E27FC236}">
                <a16:creationId xmlns:a16="http://schemas.microsoft.com/office/drawing/2014/main" id="{2EF2FC5E-6A85-5BC5-F3A4-F887E39DF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866" y="2947737"/>
            <a:ext cx="3910263" cy="3910263"/>
          </a:xfrm>
          <a:prstGeom prst="rect">
            <a:avLst/>
          </a:prstGeom>
        </p:spPr>
      </p:pic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4A688FA3-873A-6896-345F-DEEA2E06CE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056" y="75729"/>
            <a:ext cx="1996891" cy="1996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4CD78-95A7-79C3-508A-E6DAC465FA9F}"/>
              </a:ext>
            </a:extLst>
          </p:cNvPr>
          <p:cNvSpPr txBox="1">
            <a:spLocks/>
          </p:cNvSpPr>
          <p:nvPr/>
        </p:nvSpPr>
        <p:spPr>
          <a:xfrm>
            <a:off x="1093170" y="1907811"/>
            <a:ext cx="10000661" cy="142555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PRIMENA AI U OSIGURANJU:</a:t>
            </a:r>
            <a:r>
              <a:rPr lang="sr-Latn-R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OSNAŽIVANJE INTERAKCIJE SA KLIJENTIMA</a:t>
            </a:r>
            <a:endParaRPr lang="it-IT" sz="32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74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5">
            <a:extLst>
              <a:ext uri="{FF2B5EF4-FFF2-40B4-BE49-F238E27FC236}">
                <a16:creationId xmlns:a16="http://schemas.microsoft.com/office/drawing/2014/main" id="{0E370C2C-694F-10B2-0E7A-3AD0C8522E0B}"/>
              </a:ext>
            </a:extLst>
          </p:cNvPr>
          <p:cNvSpPr txBox="1">
            <a:spLocks/>
          </p:cNvSpPr>
          <p:nvPr/>
        </p:nvSpPr>
        <p:spPr>
          <a:xfrm>
            <a:off x="1225127" y="73753"/>
            <a:ext cx="9710932" cy="1089247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ZAŠTO INTELLYA?</a:t>
            </a:r>
            <a:endParaRPr lang="en-US" sz="32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Picture 15" descr="A black background with grey letters and a green line&#10;&#10;Description automatically generated">
            <a:extLst>
              <a:ext uri="{FF2B5EF4-FFF2-40B4-BE49-F238E27FC236}">
                <a16:creationId xmlns:a16="http://schemas.microsoft.com/office/drawing/2014/main" id="{88A46294-D0B2-58C0-DD95-8E85EC163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40" y="2355318"/>
            <a:ext cx="3190471" cy="1220355"/>
          </a:xfrm>
          <a:prstGeom prst="rect">
            <a:avLst/>
          </a:prstGeom>
        </p:spPr>
      </p:pic>
      <p:pic>
        <p:nvPicPr>
          <p:cNvPr id="19" name="Picture 18" descr="A blue and orange logo&#10;&#10;Description automatically generated">
            <a:extLst>
              <a:ext uri="{FF2B5EF4-FFF2-40B4-BE49-F238E27FC236}">
                <a16:creationId xmlns:a16="http://schemas.microsoft.com/office/drawing/2014/main" id="{FF0EDC27-FBC1-8C68-0CB4-A8F2C323A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871" y="981214"/>
            <a:ext cx="1893221" cy="189322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88B253C-2F53-A8B3-9B25-0935AD672C43}"/>
              </a:ext>
            </a:extLst>
          </p:cNvPr>
          <p:cNvGrpSpPr/>
          <p:nvPr/>
        </p:nvGrpSpPr>
        <p:grpSpPr>
          <a:xfrm>
            <a:off x="4331915" y="1535836"/>
            <a:ext cx="3528169" cy="2030803"/>
            <a:chOff x="4515903" y="3329126"/>
            <a:chExt cx="3528169" cy="2030803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76E04D8-3196-FBFA-5AFA-4BB392947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367213">
              <a:off x="4515903" y="3456506"/>
              <a:ext cx="3528169" cy="1853511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AA77494-5727-E737-8F39-CCCF91D7DE4F}"/>
                </a:ext>
              </a:extLst>
            </p:cNvPr>
            <p:cNvGrpSpPr/>
            <p:nvPr/>
          </p:nvGrpSpPr>
          <p:grpSpPr>
            <a:xfrm>
              <a:off x="5149048" y="3329126"/>
              <a:ext cx="2030150" cy="2030803"/>
              <a:chOff x="759545" y="2622635"/>
              <a:chExt cx="1771692" cy="177169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550A8B2-1390-502D-B1AD-811516057AFC}"/>
                  </a:ext>
                </a:extLst>
              </p:cNvPr>
              <p:cNvSpPr/>
              <p:nvPr/>
            </p:nvSpPr>
            <p:spPr>
              <a:xfrm>
                <a:off x="759545" y="2622635"/>
                <a:ext cx="1771692" cy="177169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>
                  <a:solidFill>
                    <a:srgbClr val="66429D"/>
                  </a:solidFill>
                  <a:latin typeface="Century Gothic" panose="020B0502020202020204" pitchFamily="34" charset="0"/>
                  <a:ea typeface="Segoe UI Black" panose="020B0A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2C8DE7F1-EC7B-8998-4FA2-EFE96C25C9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-1104"/>
              <a:stretch/>
            </p:blipFill>
            <p:spPr>
              <a:xfrm flipH="1">
                <a:off x="797640" y="2717321"/>
                <a:ext cx="1695501" cy="1677006"/>
              </a:xfrm>
              <a:prstGeom prst="ellipse">
                <a:avLst/>
              </a:prstGeom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D465D3B-3C67-A722-78F6-68C6AAEB2578}"/>
              </a:ext>
            </a:extLst>
          </p:cNvPr>
          <p:cNvSpPr txBox="1"/>
          <p:nvPr/>
        </p:nvSpPr>
        <p:spPr>
          <a:xfrm>
            <a:off x="4844371" y="3675173"/>
            <a:ext cx="227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INTELLYA AI EKOSISTEM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C6711D-490B-2B72-96F4-F60D1F65DA24}"/>
              </a:ext>
            </a:extLst>
          </p:cNvPr>
          <p:cNvSpPr txBox="1"/>
          <p:nvPr/>
        </p:nvSpPr>
        <p:spPr>
          <a:xfrm>
            <a:off x="1294101" y="3526658"/>
            <a:ext cx="2635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CRM REŠENJE NAREDNE GENERACIJE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4A462E-66FB-A1B9-4A0F-E608C2563B26}"/>
              </a:ext>
            </a:extLst>
          </p:cNvPr>
          <p:cNvSpPr txBox="1"/>
          <p:nvPr/>
        </p:nvSpPr>
        <p:spPr>
          <a:xfrm>
            <a:off x="7810950" y="2648895"/>
            <a:ext cx="2635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PERSONALNI VIRTUELNI ASISTENT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157A6C-F949-FB73-CE1B-DFB22980E4AE}"/>
              </a:ext>
            </a:extLst>
          </p:cNvPr>
          <p:cNvSpPr txBox="1"/>
          <p:nvPr/>
        </p:nvSpPr>
        <p:spPr>
          <a:xfrm>
            <a:off x="706109" y="4198729"/>
            <a:ext cx="37989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>
                <a:latin typeface="Century Gothic" panose="020B0502020202020204" pitchFamily="34" charset="0"/>
                <a:cs typeface="Segoe UI" panose="020B0502040204020203" pitchFamily="34" charset="0"/>
              </a:rPr>
              <a:t>CRM baziran na veštačkoj inteligenciji (AI) omogućava prikupljanje podataka o klijentima sa svih kanala, pruža vredne uvide i omogućava donošenje odluka u realnom vremenu.</a:t>
            </a:r>
            <a:endParaRPr lang="en-US" sz="1400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9E9782-862E-5D82-4AD4-3E3C6F10B29A}"/>
              </a:ext>
            </a:extLst>
          </p:cNvPr>
          <p:cNvSpPr txBox="1"/>
          <p:nvPr/>
        </p:nvSpPr>
        <p:spPr>
          <a:xfrm>
            <a:off x="7229015" y="3356781"/>
            <a:ext cx="3798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>
                <a:latin typeface="Century Gothic" panose="020B0502020202020204" pitchFamily="34" charset="0"/>
                <a:cs typeface="Segoe UI" panose="020B0502040204020203" pitchFamily="34" charset="0"/>
              </a:rPr>
              <a:t>AI Virtuelni asistent koji omogućava unapređenje iskustva klijenata kroz 24/7 dostupnost, trenutno zadovoljstvo i ulogu desne ruke Vaših klijenata, ali i zaposlenih.</a:t>
            </a:r>
            <a:endParaRPr lang="en-US" sz="1400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0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EDB9C-83A5-D291-0B0E-DEC9D78A8AFE}"/>
              </a:ext>
            </a:extLst>
          </p:cNvPr>
          <p:cNvSpPr txBox="1">
            <a:spLocks/>
          </p:cNvSpPr>
          <p:nvPr/>
        </p:nvSpPr>
        <p:spPr>
          <a:xfrm>
            <a:off x="900867" y="136525"/>
            <a:ext cx="10515600" cy="61309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263">
              <a:lnSpc>
                <a:spcPct val="100000"/>
              </a:lnSpc>
              <a:spcBef>
                <a:spcPts val="1000"/>
              </a:spcBef>
              <a:defRPr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TREBALO BI BAREM…</a:t>
            </a:r>
            <a:endParaRPr lang="en-US" sz="3200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88DAB03-A95A-6958-AE13-AB532DCA3331}"/>
              </a:ext>
            </a:extLst>
          </p:cNvPr>
          <p:cNvSpPr/>
          <p:nvPr/>
        </p:nvSpPr>
        <p:spPr>
          <a:xfrm>
            <a:off x="372341" y="1058412"/>
            <a:ext cx="2563804" cy="2542476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Kreiranje sadržaja</a:t>
            </a: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88E071F-0B07-EFFE-8E4D-703294EF3403}"/>
              </a:ext>
            </a:extLst>
          </p:cNvPr>
          <p:cNvSpPr/>
          <p:nvPr/>
        </p:nvSpPr>
        <p:spPr>
          <a:xfrm>
            <a:off x="3343442" y="1058412"/>
            <a:ext cx="2563804" cy="2542476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AI alat za </a:t>
            </a:r>
          </a:p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marketing i prodaju</a:t>
            </a: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033B15-A52C-A23C-0FB9-6A9097DA045E}"/>
              </a:ext>
            </a:extLst>
          </p:cNvPr>
          <p:cNvSpPr/>
          <p:nvPr/>
        </p:nvSpPr>
        <p:spPr>
          <a:xfrm>
            <a:off x="6314543" y="1058412"/>
            <a:ext cx="2563804" cy="2542476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AI lektor</a:t>
            </a: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E00E108-05E4-60B4-269F-5DBBF71D71B2}"/>
              </a:ext>
            </a:extLst>
          </p:cNvPr>
          <p:cNvSpPr/>
          <p:nvPr/>
        </p:nvSpPr>
        <p:spPr>
          <a:xfrm>
            <a:off x="9285644" y="1058412"/>
            <a:ext cx="2563804" cy="2542476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Alat za dizajn</a:t>
            </a: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9DC9C47-C2ED-112C-9BAD-B0AFD9AC53D5}"/>
              </a:ext>
            </a:extLst>
          </p:cNvPr>
          <p:cNvSpPr/>
          <p:nvPr/>
        </p:nvSpPr>
        <p:spPr>
          <a:xfrm>
            <a:off x="365350" y="3794624"/>
            <a:ext cx="2563804" cy="2542476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HR i biznis menadžment</a:t>
            </a: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D2A3C5-003E-6DED-FD6E-8F85A92CEE94}"/>
              </a:ext>
            </a:extLst>
          </p:cNvPr>
          <p:cNvSpPr/>
          <p:nvPr/>
        </p:nvSpPr>
        <p:spPr>
          <a:xfrm>
            <a:off x="3336451" y="3794624"/>
            <a:ext cx="2563804" cy="2542476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Upravljanje projektima i vremenom</a:t>
            </a: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8BEB59F-4F0F-E451-869E-D043D8E0E2E6}"/>
              </a:ext>
            </a:extLst>
          </p:cNvPr>
          <p:cNvSpPr/>
          <p:nvPr/>
        </p:nvSpPr>
        <p:spPr>
          <a:xfrm>
            <a:off x="6307552" y="3794624"/>
            <a:ext cx="2563804" cy="2542476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Alati za </a:t>
            </a:r>
            <a:r>
              <a:rPr lang="sr-Latn-RS" sz="1600" b="1" spc="-15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ureivanje</a:t>
            </a:r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videa i stvaranje</a:t>
            </a: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400EDAE-6F60-33D4-3F65-98F54689F1B3}"/>
              </a:ext>
            </a:extLst>
          </p:cNvPr>
          <p:cNvSpPr/>
          <p:nvPr/>
        </p:nvSpPr>
        <p:spPr>
          <a:xfrm>
            <a:off x="9278653" y="3794624"/>
            <a:ext cx="2563804" cy="2542476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Alati za transkripciju</a:t>
            </a: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sr-Latn-R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D721905-9F51-762F-D0E6-6DF1A9E75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3" y="1984497"/>
            <a:ext cx="1531940" cy="6301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7C8177-DB1F-23D9-0313-0052221F1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876" y="2058974"/>
            <a:ext cx="2368935" cy="6301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48BBEC6-6F38-0BD8-A6C9-D87F71159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0040" y="2058974"/>
            <a:ext cx="1802788" cy="63566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5EBEC51-7336-EB78-4291-B29CF189F7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5508" y="2058974"/>
            <a:ext cx="2124075" cy="5619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F147A1-AB78-D4A1-2E07-88F54A1A15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968" y="4815586"/>
            <a:ext cx="2114550" cy="7334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39F1862-35D1-B63B-10FC-C0D5790754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4915" y="4815586"/>
            <a:ext cx="1666875" cy="56197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488FF8B-67CB-F6B9-A9B5-36928E457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601" y="4815586"/>
            <a:ext cx="2098823" cy="56506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A9D0B48-D8D7-DC2B-25ED-EA633272E6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7105" y="4750222"/>
            <a:ext cx="18669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3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44650E-5B97-B1C3-306D-76F77F71BEE8}"/>
              </a:ext>
            </a:extLst>
          </p:cNvPr>
          <p:cNvSpPr/>
          <p:nvPr/>
        </p:nvSpPr>
        <p:spPr>
          <a:xfrm>
            <a:off x="251097" y="1238750"/>
            <a:ext cx="3676073" cy="669669"/>
          </a:xfrm>
          <a:prstGeom prst="rect">
            <a:avLst/>
          </a:prstGeom>
          <a:solidFill>
            <a:srgbClr val="6051A4"/>
          </a:solidFill>
          <a:ln w="28575">
            <a:solidFill>
              <a:srgbClr val="605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Kvalitet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teksta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F83625-8E73-7E77-84C5-BD6F902FF072}"/>
              </a:ext>
            </a:extLst>
          </p:cNvPr>
          <p:cNvSpPr/>
          <p:nvPr/>
        </p:nvSpPr>
        <p:spPr>
          <a:xfrm>
            <a:off x="4307894" y="1238749"/>
            <a:ext cx="3676073" cy="669669"/>
          </a:xfrm>
          <a:prstGeom prst="rect">
            <a:avLst/>
          </a:prstGeom>
          <a:solidFill>
            <a:srgbClr val="6051A4"/>
          </a:solidFill>
          <a:ln w="28575">
            <a:solidFill>
              <a:srgbClr val="605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Ispunjenost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zahteva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FAEFCA-365E-83F3-B10F-3D377F3AB72F}"/>
              </a:ext>
            </a:extLst>
          </p:cNvPr>
          <p:cNvSpPr/>
          <p:nvPr/>
        </p:nvSpPr>
        <p:spPr>
          <a:xfrm>
            <a:off x="8339056" y="1233271"/>
            <a:ext cx="3676073" cy="669669"/>
          </a:xfrm>
          <a:prstGeom prst="rect">
            <a:avLst/>
          </a:prstGeom>
          <a:solidFill>
            <a:srgbClr val="6051A4"/>
          </a:solidFill>
          <a:ln w="28575">
            <a:solidFill>
              <a:srgbClr val="605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Funkcionalnost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7053D8-7878-5995-27E6-14111E910A5E}"/>
              </a:ext>
            </a:extLst>
          </p:cNvPr>
          <p:cNvSpPr/>
          <p:nvPr/>
        </p:nvSpPr>
        <p:spPr>
          <a:xfrm>
            <a:off x="251096" y="2054550"/>
            <a:ext cx="3676073" cy="3756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515A47-1D7A-2C9B-0DBF-D47F4A4512C3}"/>
              </a:ext>
            </a:extLst>
          </p:cNvPr>
          <p:cNvSpPr/>
          <p:nvPr/>
        </p:nvSpPr>
        <p:spPr>
          <a:xfrm>
            <a:off x="4307893" y="2054550"/>
            <a:ext cx="3676073" cy="3756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C0FFF4-9344-06D7-5C41-BCAF10FBC02D}"/>
              </a:ext>
            </a:extLst>
          </p:cNvPr>
          <p:cNvSpPr/>
          <p:nvPr/>
        </p:nvSpPr>
        <p:spPr>
          <a:xfrm>
            <a:off x="8339056" y="2072041"/>
            <a:ext cx="3676073" cy="3756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C37D35-C058-7F6F-7924-BD6DE465094A}"/>
              </a:ext>
            </a:extLst>
          </p:cNvPr>
          <p:cNvCxnSpPr/>
          <p:nvPr/>
        </p:nvCxnSpPr>
        <p:spPr>
          <a:xfrm>
            <a:off x="418369" y="2651914"/>
            <a:ext cx="3260436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C1A837-18B3-8DB2-B746-DEB9072073DE}"/>
              </a:ext>
            </a:extLst>
          </p:cNvPr>
          <p:cNvCxnSpPr/>
          <p:nvPr/>
        </p:nvCxnSpPr>
        <p:spPr>
          <a:xfrm>
            <a:off x="4515713" y="2651914"/>
            <a:ext cx="3260436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D7A3A8F-59E7-9C6F-A974-ABCD68E30BEE}"/>
              </a:ext>
            </a:extLst>
          </p:cNvPr>
          <p:cNvCxnSpPr/>
          <p:nvPr/>
        </p:nvCxnSpPr>
        <p:spPr>
          <a:xfrm>
            <a:off x="8563918" y="2670964"/>
            <a:ext cx="3260436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>
            <a:extLst>
              <a:ext uri="{FF2B5EF4-FFF2-40B4-BE49-F238E27FC236}">
                <a16:creationId xmlns:a16="http://schemas.microsoft.com/office/drawing/2014/main" id="{766BE214-72B1-6282-9D11-0BDE99E53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0869" y="2093493"/>
            <a:ext cx="522264" cy="52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230547C-D254-3B50-EB85-0E129144F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79133" y="2093493"/>
            <a:ext cx="522264" cy="52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8D549B2-530A-E2EC-3D6E-4FBF1244C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97721" y="2100846"/>
            <a:ext cx="522264" cy="52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57C37EC2-ED64-E272-FB3D-00FF0B33B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78728" y="2079822"/>
            <a:ext cx="555871" cy="55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FD3848BE-B89A-1E11-F6A1-F1424979E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45547" y="2079822"/>
            <a:ext cx="555871" cy="55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4DF4665D-0E97-389B-6820-243CABAD9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59757" y="2091321"/>
            <a:ext cx="555871" cy="55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E065A58-C6F6-5BBA-89AD-0D1EB03DC46F}"/>
              </a:ext>
            </a:extLst>
          </p:cNvPr>
          <p:cNvSpPr txBox="1"/>
          <p:nvPr/>
        </p:nvSpPr>
        <p:spPr>
          <a:xfrm>
            <a:off x="1562301" y="2842644"/>
            <a:ext cx="117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Subjektivno</a:t>
            </a:r>
            <a:endParaRPr lang="en-US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C5189C-EB6B-7E58-B3EC-C7930B076039}"/>
              </a:ext>
            </a:extLst>
          </p:cNvPr>
          <p:cNvSpPr txBox="1"/>
          <p:nvPr/>
        </p:nvSpPr>
        <p:spPr>
          <a:xfrm>
            <a:off x="1599550" y="4232612"/>
            <a:ext cx="113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Objektivno</a:t>
            </a:r>
            <a:endParaRPr lang="en-US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L-Shape 21">
            <a:extLst>
              <a:ext uri="{FF2B5EF4-FFF2-40B4-BE49-F238E27FC236}">
                <a16:creationId xmlns:a16="http://schemas.microsoft.com/office/drawing/2014/main" id="{D0EB6B52-7EA8-39C7-4917-993F4FFB6BF2}"/>
              </a:ext>
            </a:extLst>
          </p:cNvPr>
          <p:cNvSpPr/>
          <p:nvPr/>
        </p:nvSpPr>
        <p:spPr>
          <a:xfrm rot="18674092">
            <a:off x="11124557" y="3732543"/>
            <a:ext cx="593240" cy="240398"/>
          </a:xfrm>
          <a:prstGeom prst="corner">
            <a:avLst>
              <a:gd name="adj1" fmla="val 19845"/>
              <a:gd name="adj2" fmla="val 24075"/>
            </a:avLst>
          </a:prstGeom>
          <a:solidFill>
            <a:srgbClr val="6051A4"/>
          </a:solidFill>
          <a:ln>
            <a:solidFill>
              <a:srgbClr val="60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-Shape 22">
            <a:extLst>
              <a:ext uri="{FF2B5EF4-FFF2-40B4-BE49-F238E27FC236}">
                <a16:creationId xmlns:a16="http://schemas.microsoft.com/office/drawing/2014/main" id="{C8DA22BE-7AA0-899C-E519-02EF2909E549}"/>
              </a:ext>
            </a:extLst>
          </p:cNvPr>
          <p:cNvSpPr/>
          <p:nvPr/>
        </p:nvSpPr>
        <p:spPr>
          <a:xfrm rot="18674092">
            <a:off x="11333100" y="5588484"/>
            <a:ext cx="593240" cy="240398"/>
          </a:xfrm>
          <a:prstGeom prst="corner">
            <a:avLst>
              <a:gd name="adj1" fmla="val 19845"/>
              <a:gd name="adj2" fmla="val 24075"/>
            </a:avLst>
          </a:prstGeom>
          <a:solidFill>
            <a:srgbClr val="605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-Shape 23">
            <a:extLst>
              <a:ext uri="{FF2B5EF4-FFF2-40B4-BE49-F238E27FC236}">
                <a16:creationId xmlns:a16="http://schemas.microsoft.com/office/drawing/2014/main" id="{39CB4D62-E914-EBB7-C23B-0522310C0494}"/>
              </a:ext>
            </a:extLst>
          </p:cNvPr>
          <p:cNvSpPr/>
          <p:nvPr/>
        </p:nvSpPr>
        <p:spPr>
          <a:xfrm rot="18674092">
            <a:off x="6987666" y="3735114"/>
            <a:ext cx="593240" cy="240398"/>
          </a:xfrm>
          <a:prstGeom prst="corner">
            <a:avLst>
              <a:gd name="adj1" fmla="val 19845"/>
              <a:gd name="adj2" fmla="val 24075"/>
            </a:avLst>
          </a:prstGeom>
          <a:solidFill>
            <a:srgbClr val="6051A4"/>
          </a:solidFill>
          <a:ln>
            <a:solidFill>
              <a:srgbClr val="60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L-Shape 24">
            <a:extLst>
              <a:ext uri="{FF2B5EF4-FFF2-40B4-BE49-F238E27FC236}">
                <a16:creationId xmlns:a16="http://schemas.microsoft.com/office/drawing/2014/main" id="{E6D9E518-17EB-162E-2B6A-DA4C54430935}"/>
              </a:ext>
            </a:extLst>
          </p:cNvPr>
          <p:cNvSpPr/>
          <p:nvPr/>
        </p:nvSpPr>
        <p:spPr>
          <a:xfrm rot="18674092">
            <a:off x="7374807" y="5290577"/>
            <a:ext cx="593240" cy="240398"/>
          </a:xfrm>
          <a:prstGeom prst="corner">
            <a:avLst>
              <a:gd name="adj1" fmla="val 19845"/>
              <a:gd name="adj2" fmla="val 24075"/>
            </a:avLst>
          </a:prstGeom>
          <a:solidFill>
            <a:srgbClr val="6051A4"/>
          </a:solidFill>
          <a:ln>
            <a:solidFill>
              <a:srgbClr val="60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-Shape 25">
            <a:extLst>
              <a:ext uri="{FF2B5EF4-FFF2-40B4-BE49-F238E27FC236}">
                <a16:creationId xmlns:a16="http://schemas.microsoft.com/office/drawing/2014/main" id="{5ADEED29-0AE1-98A8-D9A7-A75214E63E51}"/>
              </a:ext>
            </a:extLst>
          </p:cNvPr>
          <p:cNvSpPr/>
          <p:nvPr/>
        </p:nvSpPr>
        <p:spPr>
          <a:xfrm rot="18674092">
            <a:off x="719072" y="3712739"/>
            <a:ext cx="593240" cy="240398"/>
          </a:xfrm>
          <a:prstGeom prst="corner">
            <a:avLst>
              <a:gd name="adj1" fmla="val 19845"/>
              <a:gd name="adj2" fmla="val 24075"/>
            </a:avLst>
          </a:prstGeom>
          <a:solidFill>
            <a:srgbClr val="605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-Shape 26">
            <a:extLst>
              <a:ext uri="{FF2B5EF4-FFF2-40B4-BE49-F238E27FC236}">
                <a16:creationId xmlns:a16="http://schemas.microsoft.com/office/drawing/2014/main" id="{034148A6-145F-B263-6FE5-B24139953C75}"/>
              </a:ext>
            </a:extLst>
          </p:cNvPr>
          <p:cNvSpPr/>
          <p:nvPr/>
        </p:nvSpPr>
        <p:spPr>
          <a:xfrm rot="18674092">
            <a:off x="2674135" y="5359878"/>
            <a:ext cx="593240" cy="240398"/>
          </a:xfrm>
          <a:prstGeom prst="corner">
            <a:avLst>
              <a:gd name="adj1" fmla="val 19845"/>
              <a:gd name="adj2" fmla="val 24075"/>
            </a:avLst>
          </a:prstGeom>
          <a:solidFill>
            <a:srgbClr val="6051A4"/>
          </a:solidFill>
          <a:ln>
            <a:solidFill>
              <a:srgbClr val="60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21BE45-FEF6-201A-96B4-5A41C3E286EC}"/>
              </a:ext>
            </a:extLst>
          </p:cNvPr>
          <p:cNvSpPr txBox="1"/>
          <p:nvPr/>
        </p:nvSpPr>
        <p:spPr>
          <a:xfrm>
            <a:off x="462700" y="4802929"/>
            <a:ext cx="1683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err="1">
                <a:latin typeface="Century Gothic" panose="020B0502020202020204" pitchFamily="34" charset="0"/>
              </a:rPr>
              <a:t>Fog</a:t>
            </a:r>
            <a:r>
              <a:rPr lang="sr-Latn-RS" sz="1400" dirty="0">
                <a:latin typeface="Century Gothic" panose="020B0502020202020204" pitchFamily="34" charset="0"/>
              </a:rPr>
              <a:t> </a:t>
            </a:r>
            <a:r>
              <a:rPr lang="sr-Latn-RS" sz="1400" dirty="0" err="1">
                <a:latin typeface="Century Gothic" panose="020B0502020202020204" pitchFamily="34" charset="0"/>
              </a:rPr>
              <a:t>Index</a:t>
            </a:r>
            <a:r>
              <a:rPr lang="sr-Latn-RS" sz="1400" dirty="0">
                <a:latin typeface="Century Gothic" panose="020B0502020202020204" pitchFamily="34" charset="0"/>
              </a:rPr>
              <a:t>: 22-28</a:t>
            </a:r>
          </a:p>
          <a:p>
            <a:r>
              <a:rPr lang="en-US" sz="1400" b="1" dirty="0" err="1">
                <a:solidFill>
                  <a:srgbClr val="6051A4"/>
                </a:solidFill>
                <a:latin typeface="Century Gothic" panose="020B0502020202020204" pitchFamily="34" charset="0"/>
              </a:rPr>
              <a:t>Srednje</a:t>
            </a:r>
            <a:endParaRPr lang="sr-Latn-RS" b="1" dirty="0">
              <a:solidFill>
                <a:srgbClr val="6051A4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5D5EE1-CA67-2403-C1EA-B4626DB6F9C8}"/>
              </a:ext>
            </a:extLst>
          </p:cNvPr>
          <p:cNvSpPr txBox="1"/>
          <p:nvPr/>
        </p:nvSpPr>
        <p:spPr>
          <a:xfrm>
            <a:off x="2146462" y="4802929"/>
            <a:ext cx="1806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err="1">
                <a:latin typeface="Century Gothic" panose="020B0502020202020204" pitchFamily="34" charset="0"/>
              </a:rPr>
              <a:t>Fog</a:t>
            </a:r>
            <a:r>
              <a:rPr lang="sr-Latn-RS" sz="1400" dirty="0">
                <a:latin typeface="Century Gothic" panose="020B0502020202020204" pitchFamily="34" charset="0"/>
              </a:rPr>
              <a:t> </a:t>
            </a:r>
            <a:r>
              <a:rPr lang="sr-Latn-RS" sz="1400" dirty="0" err="1">
                <a:latin typeface="Century Gothic" panose="020B0502020202020204" pitchFamily="34" charset="0"/>
              </a:rPr>
              <a:t>Index</a:t>
            </a:r>
            <a:r>
              <a:rPr lang="sr-Latn-RS" sz="1400" dirty="0">
                <a:latin typeface="Century Gothic" panose="020B0502020202020204" pitchFamily="34" charset="0"/>
              </a:rPr>
              <a:t>: 59-166</a:t>
            </a:r>
          </a:p>
          <a:p>
            <a:r>
              <a:rPr lang="en-US" sz="1400" b="1" dirty="0" err="1">
                <a:solidFill>
                  <a:srgbClr val="6051A4"/>
                </a:solidFill>
                <a:latin typeface="Century Gothic" panose="020B0502020202020204" pitchFamily="34" charset="0"/>
              </a:rPr>
              <a:t>Visoko</a:t>
            </a:r>
            <a:endParaRPr lang="sr-Latn-RS" b="1" dirty="0">
              <a:solidFill>
                <a:srgbClr val="6051A4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1590F6-FC2F-168F-00EF-ACE629DC62EA}"/>
              </a:ext>
            </a:extLst>
          </p:cNvPr>
          <p:cNvSpPr txBox="1"/>
          <p:nvPr/>
        </p:nvSpPr>
        <p:spPr>
          <a:xfrm>
            <a:off x="4535479" y="4593009"/>
            <a:ext cx="1961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entury Gothic" panose="020B0502020202020204" pitchFamily="34" charset="0"/>
              </a:rPr>
              <a:t>Stranice</a:t>
            </a:r>
            <a:r>
              <a:rPr lang="sr-Latn-RS" sz="1400" dirty="0">
                <a:latin typeface="Century Gothic" panose="020B0502020202020204" pitchFamily="34" charset="0"/>
              </a:rPr>
              <a:t>: 22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Re</a:t>
            </a:r>
            <a:r>
              <a:rPr lang="sr-Latn-RS" sz="1400" dirty="0">
                <a:latin typeface="Century Gothic" panose="020B0502020202020204" pitchFamily="34" charset="0"/>
              </a:rPr>
              <a:t>či: 3.974</a:t>
            </a:r>
          </a:p>
          <a:p>
            <a:r>
              <a:rPr lang="sr-Latn-RS" sz="1400" dirty="0">
                <a:latin typeface="Century Gothic" panose="020B0502020202020204" pitchFamily="34" charset="0"/>
              </a:rPr>
              <a:t>Karakteri: 26.796</a:t>
            </a:r>
          </a:p>
          <a:p>
            <a:r>
              <a:rPr lang="en-US" sz="1400" b="1" dirty="0" err="1">
                <a:solidFill>
                  <a:srgbClr val="6051A4"/>
                </a:solidFill>
                <a:latin typeface="Century Gothic" panose="020B0502020202020204" pitchFamily="34" charset="0"/>
              </a:rPr>
              <a:t>Srednje</a:t>
            </a:r>
            <a:endParaRPr lang="sr-Latn-RS" b="1" dirty="0">
              <a:solidFill>
                <a:srgbClr val="6051A4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981A05-628B-D2B1-FFB2-40A87E0823DC}"/>
              </a:ext>
            </a:extLst>
          </p:cNvPr>
          <p:cNvSpPr txBox="1"/>
          <p:nvPr/>
        </p:nvSpPr>
        <p:spPr>
          <a:xfrm>
            <a:off x="6751096" y="3355668"/>
            <a:ext cx="98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/>
              <a:t>3.00</a:t>
            </a:r>
            <a:endParaRPr lang="en-US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7D0901-D7B1-9D37-AE2D-86586390E3AC}"/>
              </a:ext>
            </a:extLst>
          </p:cNvPr>
          <p:cNvSpPr txBox="1"/>
          <p:nvPr/>
        </p:nvSpPr>
        <p:spPr>
          <a:xfrm>
            <a:off x="4487852" y="3339900"/>
            <a:ext cx="98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/>
              <a:t>2.67</a:t>
            </a:r>
            <a:endParaRPr lang="en-US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B6D5B9-6BF7-EC26-4B60-63158F295516}"/>
              </a:ext>
            </a:extLst>
          </p:cNvPr>
          <p:cNvSpPr txBox="1"/>
          <p:nvPr/>
        </p:nvSpPr>
        <p:spPr>
          <a:xfrm>
            <a:off x="2621363" y="3355668"/>
            <a:ext cx="98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/>
              <a:t>2.00</a:t>
            </a:r>
            <a:endParaRPr lang="en-US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49096C-CDD2-C814-9524-92C08F895A5B}"/>
              </a:ext>
            </a:extLst>
          </p:cNvPr>
          <p:cNvSpPr txBox="1"/>
          <p:nvPr/>
        </p:nvSpPr>
        <p:spPr>
          <a:xfrm>
            <a:off x="531911" y="3345981"/>
            <a:ext cx="98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/>
              <a:t>2.50</a:t>
            </a:r>
            <a:endParaRPr lang="en-US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64DD1-DDAD-E490-E640-CCAF5222A9CC}"/>
              </a:ext>
            </a:extLst>
          </p:cNvPr>
          <p:cNvSpPr txBox="1"/>
          <p:nvPr/>
        </p:nvSpPr>
        <p:spPr>
          <a:xfrm>
            <a:off x="8581736" y="3355668"/>
            <a:ext cx="98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/>
              <a:t>3.00</a:t>
            </a:r>
            <a:endParaRPr lang="en-US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4BCBA2-C922-BD48-B26E-D67A74709681}"/>
              </a:ext>
            </a:extLst>
          </p:cNvPr>
          <p:cNvSpPr txBox="1"/>
          <p:nvPr/>
        </p:nvSpPr>
        <p:spPr>
          <a:xfrm>
            <a:off x="10926727" y="3355139"/>
            <a:ext cx="98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/>
              <a:t>3.08</a:t>
            </a:r>
            <a:endParaRPr lang="en-US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DF0479A-C28B-43F1-216D-4C8D8C561FF7}"/>
              </a:ext>
            </a:extLst>
          </p:cNvPr>
          <p:cNvSpPr txBox="1"/>
          <p:nvPr/>
        </p:nvSpPr>
        <p:spPr>
          <a:xfrm>
            <a:off x="6261419" y="4608433"/>
            <a:ext cx="19007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entury Gothic" panose="020B0502020202020204" pitchFamily="34" charset="0"/>
              </a:rPr>
              <a:t>Stranice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sr-Latn-RS" sz="1400" dirty="0">
                <a:latin typeface="Century Gothic" panose="020B0502020202020204" pitchFamily="34" charset="0"/>
              </a:rPr>
              <a:t>: 37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Re</a:t>
            </a:r>
            <a:r>
              <a:rPr lang="sr-Latn-RS" sz="1400" dirty="0">
                <a:latin typeface="Century Gothic" panose="020B0502020202020204" pitchFamily="34" charset="0"/>
              </a:rPr>
              <a:t>či : 11.284</a:t>
            </a:r>
          </a:p>
          <a:p>
            <a:r>
              <a:rPr lang="sr-Latn-RS" sz="1400" dirty="0">
                <a:latin typeface="Century Gothic" panose="020B0502020202020204" pitchFamily="34" charset="0"/>
              </a:rPr>
              <a:t>Karakteri : 86.414</a:t>
            </a:r>
          </a:p>
          <a:p>
            <a:r>
              <a:rPr lang="en-US" sz="1400" b="1" dirty="0" err="1">
                <a:solidFill>
                  <a:srgbClr val="6051A4"/>
                </a:solidFill>
                <a:latin typeface="Century Gothic" panose="020B0502020202020204" pitchFamily="34" charset="0"/>
              </a:rPr>
              <a:t>Srednje</a:t>
            </a:r>
            <a:endParaRPr lang="sr-Latn-RS" b="1" dirty="0">
              <a:solidFill>
                <a:srgbClr val="6051A4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8C16253-FA10-DE7A-BDF5-A5208A7F0C9B}"/>
              </a:ext>
            </a:extLst>
          </p:cNvPr>
          <p:cNvSpPr txBox="1"/>
          <p:nvPr/>
        </p:nvSpPr>
        <p:spPr>
          <a:xfrm>
            <a:off x="10294883" y="4609982"/>
            <a:ext cx="1897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>
                <a:latin typeface="Century Gothic" panose="020B0502020202020204" pitchFamily="34" charset="0"/>
              </a:rPr>
              <a:t>Professional :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3</a:t>
            </a:r>
            <a:endParaRPr lang="sr-Latn-RS" sz="1200" dirty="0">
              <a:solidFill>
                <a:srgbClr val="6051A4"/>
              </a:solidFill>
              <a:latin typeface="Century Gothic" panose="020B0502020202020204" pitchFamily="34" charset="0"/>
            </a:endParaRPr>
          </a:p>
          <a:p>
            <a:r>
              <a:rPr lang="sr-Latn-RS" sz="1200" dirty="0">
                <a:latin typeface="Century Gothic" panose="020B0502020202020204" pitchFamily="34" charset="0"/>
              </a:rPr>
              <a:t>Korisnost :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3</a:t>
            </a:r>
          </a:p>
          <a:p>
            <a:r>
              <a:rPr lang="sr-Latn-RS" sz="1200" dirty="0">
                <a:latin typeface="Century Gothic" panose="020B0502020202020204" pitchFamily="34" charset="0"/>
              </a:rPr>
              <a:t>Podrska: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3.3</a:t>
            </a:r>
          </a:p>
          <a:p>
            <a:r>
              <a:rPr lang="sr-Latn-RS" sz="1200" dirty="0">
                <a:latin typeface="Century Gothic" panose="020B0502020202020204" pitchFamily="34" charset="0"/>
              </a:rPr>
              <a:t>Struktura : 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4.67</a:t>
            </a:r>
          </a:p>
          <a:p>
            <a:r>
              <a:rPr lang="sr-Latn-RS" sz="1200" dirty="0">
                <a:latin typeface="Century Gothic" panose="020B0502020202020204" pitchFamily="34" charset="0"/>
              </a:rPr>
              <a:t>Obimnost :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4</a:t>
            </a:r>
          </a:p>
          <a:p>
            <a:r>
              <a:rPr lang="en-US" sz="1200" b="1" dirty="0" err="1">
                <a:solidFill>
                  <a:srgbClr val="6051A4"/>
                </a:solidFill>
                <a:latin typeface="Century Gothic" panose="020B0502020202020204" pitchFamily="34" charset="0"/>
              </a:rPr>
              <a:t>Srednje</a:t>
            </a:r>
            <a:endParaRPr lang="sr-Latn-RS" sz="1200" b="1" dirty="0">
              <a:solidFill>
                <a:srgbClr val="6051A4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A3CB31D-2744-273B-77FD-AB6C12D4B3E5}"/>
              </a:ext>
            </a:extLst>
          </p:cNvPr>
          <p:cNvSpPr txBox="1"/>
          <p:nvPr/>
        </p:nvSpPr>
        <p:spPr>
          <a:xfrm>
            <a:off x="8450349" y="4592115"/>
            <a:ext cx="1803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>
                <a:latin typeface="Century Gothic" panose="020B0502020202020204" pitchFamily="34" charset="0"/>
              </a:rPr>
              <a:t>Professional :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4.3</a:t>
            </a:r>
            <a:endParaRPr lang="sr-Latn-RS" sz="1200" dirty="0">
              <a:solidFill>
                <a:srgbClr val="6051A4"/>
              </a:solidFill>
              <a:latin typeface="Century Gothic" panose="020B0502020202020204" pitchFamily="34" charset="0"/>
            </a:endParaRPr>
          </a:p>
          <a:p>
            <a:r>
              <a:rPr lang="sr-Latn-RS" sz="1200" dirty="0">
                <a:latin typeface="Century Gothic" panose="020B0502020202020204" pitchFamily="34" charset="0"/>
              </a:rPr>
              <a:t>Korisnost: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4.3</a:t>
            </a:r>
          </a:p>
          <a:p>
            <a:r>
              <a:rPr lang="sr-Latn-RS" sz="1200" dirty="0">
                <a:latin typeface="Century Gothic" panose="020B0502020202020204" pitchFamily="34" charset="0"/>
              </a:rPr>
              <a:t>Podrska: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4.3</a:t>
            </a:r>
          </a:p>
          <a:p>
            <a:r>
              <a:rPr lang="sr-Latn-RS" sz="1200" dirty="0">
                <a:latin typeface="Century Gothic" panose="020B0502020202020204" pitchFamily="34" charset="0"/>
              </a:rPr>
              <a:t>Struktura: 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5</a:t>
            </a:r>
          </a:p>
          <a:p>
            <a:r>
              <a:rPr lang="sr-Latn-RS" sz="1200" dirty="0">
                <a:latin typeface="Century Gothic" panose="020B0502020202020204" pitchFamily="34" charset="0"/>
              </a:rPr>
              <a:t>Obimnost: </a:t>
            </a:r>
            <a:r>
              <a:rPr lang="sr-Latn-RS" sz="12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3.33</a:t>
            </a:r>
          </a:p>
          <a:p>
            <a:r>
              <a:rPr lang="en-US" sz="1200" b="1" dirty="0" err="1">
                <a:solidFill>
                  <a:srgbClr val="6051A4"/>
                </a:solidFill>
                <a:latin typeface="Century Gothic" panose="020B0502020202020204" pitchFamily="34" charset="0"/>
              </a:rPr>
              <a:t>Visoko</a:t>
            </a:r>
            <a:endParaRPr lang="sr-Latn-RS" sz="1200" b="1" dirty="0">
              <a:solidFill>
                <a:srgbClr val="6051A4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07C6FB0-BB8F-FF8F-6AAF-F8E5E0CD119F}"/>
              </a:ext>
            </a:extLst>
          </p:cNvPr>
          <p:cNvSpPr txBox="1">
            <a:spLocks/>
          </p:cNvSpPr>
          <p:nvPr/>
        </p:nvSpPr>
        <p:spPr>
          <a:xfrm>
            <a:off x="729784" y="238735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263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36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ChatGPT vs </a:t>
            </a:r>
            <a:r>
              <a:rPr lang="en-US" sz="3600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zaposlena</a:t>
            </a:r>
            <a:r>
              <a:rPr lang="en-US" sz="36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osoba</a:t>
            </a:r>
            <a:endParaRPr lang="sr-Latn-RS" sz="3600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459F160-54C1-179B-6320-0E5287279242}"/>
              </a:ext>
            </a:extLst>
          </p:cNvPr>
          <p:cNvSpPr txBox="1"/>
          <p:nvPr/>
        </p:nvSpPr>
        <p:spPr>
          <a:xfrm>
            <a:off x="5703183" y="2836367"/>
            <a:ext cx="1129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Subjektivno</a:t>
            </a:r>
            <a:endParaRPr lang="en-US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72EB27F-B446-41B5-C585-3509C20B6A9A}"/>
              </a:ext>
            </a:extLst>
          </p:cNvPr>
          <p:cNvSpPr txBox="1"/>
          <p:nvPr/>
        </p:nvSpPr>
        <p:spPr>
          <a:xfrm>
            <a:off x="5641899" y="4227660"/>
            <a:ext cx="1235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Objektivno</a:t>
            </a:r>
            <a:endParaRPr lang="en-US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00DA40-8798-E504-017D-49CDEFAFA726}"/>
              </a:ext>
            </a:extLst>
          </p:cNvPr>
          <p:cNvSpPr txBox="1"/>
          <p:nvPr/>
        </p:nvSpPr>
        <p:spPr>
          <a:xfrm>
            <a:off x="9797069" y="2836367"/>
            <a:ext cx="1228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Subjektivno</a:t>
            </a:r>
            <a:endParaRPr lang="en-US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4A499DB-6A40-8A8B-D8E6-06B8E4DA20E7}"/>
              </a:ext>
            </a:extLst>
          </p:cNvPr>
          <p:cNvSpPr txBox="1"/>
          <p:nvPr/>
        </p:nvSpPr>
        <p:spPr>
          <a:xfrm>
            <a:off x="9797069" y="4220118"/>
            <a:ext cx="122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Objektivno</a:t>
            </a:r>
            <a:endParaRPr lang="en-US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39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B7534-38EC-4D48-1F24-D416F0B25133}"/>
              </a:ext>
            </a:extLst>
          </p:cNvPr>
          <p:cNvSpPr txBox="1">
            <a:spLocks/>
          </p:cNvSpPr>
          <p:nvPr/>
        </p:nvSpPr>
        <p:spPr>
          <a:xfrm>
            <a:off x="688665" y="577717"/>
            <a:ext cx="10515600" cy="61309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36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Zaključak</a:t>
            </a:r>
            <a:endParaRPr lang="en-US" sz="3600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7BE9EF8-F6E0-747B-15C1-B7626E990B8D}"/>
              </a:ext>
            </a:extLst>
          </p:cNvPr>
          <p:cNvSpPr/>
          <p:nvPr/>
        </p:nvSpPr>
        <p:spPr>
          <a:xfrm>
            <a:off x="1826090" y="1776455"/>
            <a:ext cx="3305090" cy="330509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ChatGPT je izuzetno moćan  alat koji moze da smanji napor internim resursima u pripremi tekstova i izveštaja, takodje i kao sredstvo za validaciju uradjenog.</a:t>
            </a:r>
            <a:endParaRPr lang="en-US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005F4D1-63F0-D8AF-11EA-FBE9610EF2DC}"/>
              </a:ext>
            </a:extLst>
          </p:cNvPr>
          <p:cNvSpPr/>
          <p:nvPr/>
        </p:nvSpPr>
        <p:spPr>
          <a:xfrm>
            <a:off x="6918121" y="1776455"/>
            <a:ext cx="3305090" cy="3305090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ChatGPT</a:t>
            </a:r>
            <a:r>
              <a:rPr lang="sr-Latn-RS" sz="1400" b="1" dirty="0">
                <a:solidFill>
                  <a:srgbClr val="66429D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sr-Latn-RS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samostalno može biti korišten isključivo kao pomoćni alat.</a:t>
            </a:r>
            <a:endParaRPr lang="en-US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4" name="Picture 43" descr="A person with blue hair&#10;&#10;Description automatically generated with medium confidence">
            <a:extLst>
              <a:ext uri="{FF2B5EF4-FFF2-40B4-BE49-F238E27FC236}">
                <a16:creationId xmlns:a16="http://schemas.microsoft.com/office/drawing/2014/main" id="{D309AC3A-1098-65E2-666F-C604FD8C7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0575" y="2947737"/>
            <a:ext cx="3910263" cy="391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5">
            <a:extLst>
              <a:ext uri="{FF2B5EF4-FFF2-40B4-BE49-F238E27FC236}">
                <a16:creationId xmlns:a16="http://schemas.microsoft.com/office/drawing/2014/main" id="{331A1C29-3B63-D12D-039D-C12944EC632C}"/>
              </a:ext>
            </a:extLst>
          </p:cNvPr>
          <p:cNvSpPr txBox="1">
            <a:spLocks/>
          </p:cNvSpPr>
          <p:nvPr/>
        </p:nvSpPr>
        <p:spPr>
          <a:xfrm>
            <a:off x="1797270" y="174795"/>
            <a:ext cx="10286379" cy="997706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-20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PRAVAC KRETANJA UZ INTELLYA AI EKOSISTEM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02D3C0-F2DB-A3B9-193F-BAB2C73E5014}"/>
              </a:ext>
            </a:extLst>
          </p:cNvPr>
          <p:cNvSpPr/>
          <p:nvPr/>
        </p:nvSpPr>
        <p:spPr>
          <a:xfrm>
            <a:off x="399694" y="1297215"/>
            <a:ext cx="1579569" cy="89557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1600" b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MISIJA</a:t>
            </a:r>
            <a:endParaRPr lang="en-US" sz="1600" b="1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D0399F-2F2E-365E-3677-37BF27D36856}"/>
              </a:ext>
            </a:extLst>
          </p:cNvPr>
          <p:cNvGrpSpPr/>
          <p:nvPr/>
        </p:nvGrpSpPr>
        <p:grpSpPr>
          <a:xfrm>
            <a:off x="308375" y="1890131"/>
            <a:ext cx="1670888" cy="2794313"/>
            <a:chOff x="154035" y="1508339"/>
            <a:chExt cx="1461929" cy="130808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DB8828-F7E3-6403-DAB1-3064A85948DC}"/>
                </a:ext>
              </a:extLst>
            </p:cNvPr>
            <p:cNvSpPr/>
            <p:nvPr/>
          </p:nvSpPr>
          <p:spPr>
            <a:xfrm>
              <a:off x="233933" y="1812781"/>
              <a:ext cx="1382031" cy="1003638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r-Latn-RS" sz="1600" b="1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KLJUČNE VREDNOSTI KOJE INTELLYA DONOSI KLIJENTU</a:t>
              </a:r>
              <a:r>
                <a:rPr lang="en-US" sz="1600" b="1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OSIGURANJA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12930F-2172-335A-1E80-38670D71641F}"/>
                </a:ext>
              </a:extLst>
            </p:cNvPr>
            <p:cNvSpPr/>
            <p:nvPr/>
          </p:nvSpPr>
          <p:spPr>
            <a:xfrm>
              <a:off x="154035" y="1508339"/>
              <a:ext cx="1302779" cy="345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endParaRPr lang="en-US" sz="1200" b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743471-E1DB-B938-9848-095C5DAE2E93}"/>
              </a:ext>
            </a:extLst>
          </p:cNvPr>
          <p:cNvGrpSpPr/>
          <p:nvPr/>
        </p:nvGrpSpPr>
        <p:grpSpPr>
          <a:xfrm>
            <a:off x="399693" y="4412287"/>
            <a:ext cx="1579570" cy="1536383"/>
            <a:chOff x="99370" y="1508339"/>
            <a:chExt cx="1382031" cy="231806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77A839E-8F72-1BBE-7DC5-89B579683611}"/>
                </a:ext>
              </a:extLst>
            </p:cNvPr>
            <p:cNvSpPr/>
            <p:nvPr/>
          </p:nvSpPr>
          <p:spPr>
            <a:xfrm>
              <a:off x="99370" y="2482153"/>
              <a:ext cx="1382031" cy="1344255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r-Latn-RS" sz="16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KLJUČNI INDIKATORI USPEHA</a:t>
              </a:r>
              <a:endParaRPr lang="en-US" sz="1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CAAAFC4-4E9E-C98E-2EE5-EA3E5F7382B6}"/>
                </a:ext>
              </a:extLst>
            </p:cNvPr>
            <p:cNvSpPr/>
            <p:nvPr/>
          </p:nvSpPr>
          <p:spPr>
            <a:xfrm>
              <a:off x="154035" y="1508339"/>
              <a:ext cx="1302779" cy="2741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endParaRPr lang="en-US" sz="1200" b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6E19199-B293-32E7-504E-F3DFC2F79C31}"/>
              </a:ext>
            </a:extLst>
          </p:cNvPr>
          <p:cNvSpPr/>
          <p:nvPr/>
        </p:nvSpPr>
        <p:spPr>
          <a:xfrm>
            <a:off x="2441785" y="2548418"/>
            <a:ext cx="2094422" cy="213086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2153A6-2582-C17C-3EAA-C7080B340741}"/>
              </a:ext>
            </a:extLst>
          </p:cNvPr>
          <p:cNvSpPr/>
          <p:nvPr/>
        </p:nvSpPr>
        <p:spPr>
          <a:xfrm>
            <a:off x="4998729" y="2540476"/>
            <a:ext cx="2094422" cy="213881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B8C8F9-BA2D-ECB7-4AFF-EB58F38B865F}"/>
              </a:ext>
            </a:extLst>
          </p:cNvPr>
          <p:cNvSpPr/>
          <p:nvPr/>
        </p:nvSpPr>
        <p:spPr>
          <a:xfrm>
            <a:off x="7175534" y="2548417"/>
            <a:ext cx="2094422" cy="213881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6A6F13-1036-F675-88BF-7E7C344CC56D}"/>
              </a:ext>
            </a:extLst>
          </p:cNvPr>
          <p:cNvSpPr/>
          <p:nvPr/>
        </p:nvSpPr>
        <p:spPr>
          <a:xfrm>
            <a:off x="9732478" y="2548418"/>
            <a:ext cx="2094422" cy="21388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id="{CCE427DF-0331-6005-7ECE-69023FAB1106}"/>
              </a:ext>
            </a:extLst>
          </p:cNvPr>
          <p:cNvSpPr txBox="1">
            <a:spLocks/>
          </p:cNvSpPr>
          <p:nvPr/>
        </p:nvSpPr>
        <p:spPr>
          <a:xfrm>
            <a:off x="2425653" y="3179175"/>
            <a:ext cx="2094422" cy="874543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20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RAZGOVOR SA VIRTUELNM ASISTENOM 24</a:t>
            </a:r>
            <a:r>
              <a:rPr lang="en-US" sz="20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/7</a:t>
            </a: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0" u="none" strike="noStrike" kern="1200" cap="none" spc="-15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Текст 5">
            <a:extLst>
              <a:ext uri="{FF2B5EF4-FFF2-40B4-BE49-F238E27FC236}">
                <a16:creationId xmlns:a16="http://schemas.microsoft.com/office/drawing/2014/main" id="{1D6056DE-2217-5FF3-7C31-059C6AA8DB46}"/>
              </a:ext>
            </a:extLst>
          </p:cNvPr>
          <p:cNvSpPr txBox="1">
            <a:spLocks/>
          </p:cNvSpPr>
          <p:nvPr/>
        </p:nvSpPr>
        <p:spPr>
          <a:xfrm>
            <a:off x="4889756" y="3172609"/>
            <a:ext cx="2312368" cy="874543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UPRAVLJANJE VIRTUELNOM </a:t>
            </a:r>
            <a:r>
              <a:rPr lang="en-US" sz="2000" b="1" spc="-15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PRODA</a:t>
            </a:r>
            <a:r>
              <a:rPr lang="sr-Latn-RS" sz="2000" b="1" spc="-15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JOM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960A9C3E-116C-F6AA-5614-006A537EC439}"/>
              </a:ext>
            </a:extLst>
          </p:cNvPr>
          <p:cNvSpPr txBox="1">
            <a:spLocks/>
          </p:cNvSpPr>
          <p:nvPr/>
        </p:nvSpPr>
        <p:spPr>
          <a:xfrm>
            <a:off x="7124752" y="3172609"/>
            <a:ext cx="2190498" cy="2130870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sz="2000" b="1" i="0" u="none" strike="noStrike" kern="1200" cap="none" spc="-15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KREIRANJE INTERNE BAZE ZNANJA</a:t>
            </a:r>
            <a:endParaRPr kumimoji="0" lang="en-US" sz="2000" b="1" i="0" u="none" strike="noStrike" kern="1200" cap="none" spc="-150" normalizeH="0" baseline="0" noProof="0" dirty="0">
              <a:ln>
                <a:noFill/>
              </a:ln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Текст 5">
            <a:extLst>
              <a:ext uri="{FF2B5EF4-FFF2-40B4-BE49-F238E27FC236}">
                <a16:creationId xmlns:a16="http://schemas.microsoft.com/office/drawing/2014/main" id="{4D2BFC2F-E8E4-8672-A0F6-BD929D527E32}"/>
              </a:ext>
            </a:extLst>
          </p:cNvPr>
          <p:cNvSpPr txBox="1">
            <a:spLocks/>
          </p:cNvSpPr>
          <p:nvPr/>
        </p:nvSpPr>
        <p:spPr>
          <a:xfrm>
            <a:off x="9777772" y="3248825"/>
            <a:ext cx="2042841" cy="874543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sz="2000" b="1" i="0" u="none" strike="noStrike" kern="1200" cap="none" spc="-15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UPRAVLJENJE KAMPANJAMA I KUPCIMA</a:t>
            </a:r>
            <a:endParaRPr kumimoji="0" lang="en-US" sz="2000" b="1" i="0" u="none" strike="noStrike" kern="1200" cap="none" spc="-150" normalizeH="0" baseline="0" noProof="0" dirty="0">
              <a:ln>
                <a:noFill/>
              </a:ln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571B99-BFED-8A60-126A-E0CE34354E61}"/>
              </a:ext>
            </a:extLst>
          </p:cNvPr>
          <p:cNvSpPr/>
          <p:nvPr/>
        </p:nvSpPr>
        <p:spPr>
          <a:xfrm>
            <a:off x="2441785" y="2495795"/>
            <a:ext cx="4651365" cy="362432"/>
          </a:xfrm>
          <a:prstGeom prst="rect">
            <a:avLst/>
          </a:prstGeom>
          <a:solidFill>
            <a:srgbClr val="6051A4"/>
          </a:solidFill>
          <a:ln>
            <a:solidFill>
              <a:srgbClr val="60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latin typeface="Segoe UI" panose="020B0502040204020203" pitchFamily="34" charset="0"/>
                <a:cs typeface="Segoe UI" panose="020B0502040204020203" pitchFamily="34" charset="0"/>
              </a:rPr>
              <a:t>EKSTERNO ka klijentima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5F873F-D4D2-1E09-D578-6376B435F98C}"/>
              </a:ext>
            </a:extLst>
          </p:cNvPr>
          <p:cNvSpPr/>
          <p:nvPr/>
        </p:nvSpPr>
        <p:spPr>
          <a:xfrm>
            <a:off x="7175533" y="2493731"/>
            <a:ext cx="4646783" cy="362432"/>
          </a:xfrm>
          <a:prstGeom prst="rect">
            <a:avLst/>
          </a:prstGeom>
          <a:solidFill>
            <a:srgbClr val="6051A4"/>
          </a:solidFill>
          <a:ln>
            <a:solidFill>
              <a:srgbClr val="60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latin typeface="Segoe UI" panose="020B0502040204020203" pitchFamily="34" charset="0"/>
                <a:cs typeface="Segoe UI" panose="020B0502040204020203" pitchFamily="34" charset="0"/>
              </a:rPr>
              <a:t>INTERNO ka zaposlenima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Текст 5">
            <a:extLst>
              <a:ext uri="{FF2B5EF4-FFF2-40B4-BE49-F238E27FC236}">
                <a16:creationId xmlns:a16="http://schemas.microsoft.com/office/drawing/2014/main" id="{DEF6ABBE-5FC5-6BDA-12DF-51D02F177ED8}"/>
              </a:ext>
            </a:extLst>
          </p:cNvPr>
          <p:cNvSpPr txBox="1">
            <a:spLocks/>
          </p:cNvSpPr>
          <p:nvPr/>
        </p:nvSpPr>
        <p:spPr>
          <a:xfrm>
            <a:off x="2885779" y="1386711"/>
            <a:ext cx="8868101" cy="723880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PRUŽIT</a:t>
            </a:r>
            <a:r>
              <a:rPr lang="en-U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E</a:t>
            </a:r>
            <a:r>
              <a:rPr lang="sr-Latn-R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KLIJENTIMA NAPREDNE- PERSONALIZOVANE PONUDE OSIGURANJA</a:t>
            </a:r>
            <a:r>
              <a:rPr lang="en-U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, A</a:t>
            </a:r>
            <a:r>
              <a:rPr lang="sr-Latn-R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ISTOVREMENO AUTOMATIZ</a:t>
            </a:r>
            <a:r>
              <a:rPr lang="en-U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UJTE</a:t>
            </a:r>
            <a:r>
              <a:rPr lang="sr-Latn-R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PROCESE I SMANJI</a:t>
            </a:r>
            <a:r>
              <a:rPr lang="en-U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E</a:t>
            </a:r>
            <a:r>
              <a:rPr lang="sr-Latn-RS" sz="20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 OPTEREĆENJE ZAPOSLENIH</a:t>
            </a:r>
            <a:endParaRPr lang="en-US" sz="2000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B0475EC-FB69-9348-8D8E-B2D066A74A8B}"/>
              </a:ext>
            </a:extLst>
          </p:cNvPr>
          <p:cNvSpPr/>
          <p:nvPr/>
        </p:nvSpPr>
        <p:spPr>
          <a:xfrm>
            <a:off x="2441786" y="1325186"/>
            <a:ext cx="9378828" cy="839633"/>
          </a:xfrm>
          <a:prstGeom prst="rect">
            <a:avLst/>
          </a:prstGeom>
          <a:noFill/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Текст 5">
            <a:extLst>
              <a:ext uri="{FF2B5EF4-FFF2-40B4-BE49-F238E27FC236}">
                <a16:creationId xmlns:a16="http://schemas.microsoft.com/office/drawing/2014/main" id="{45C1FE5A-B775-C51D-1601-C7E81D0D5B13}"/>
              </a:ext>
            </a:extLst>
          </p:cNvPr>
          <p:cNvSpPr txBox="1">
            <a:spLocks/>
          </p:cNvSpPr>
          <p:nvPr/>
        </p:nvSpPr>
        <p:spPr>
          <a:xfrm>
            <a:off x="2570367" y="5055357"/>
            <a:ext cx="4530407" cy="1056460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16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IMPLEMENTACIJOM AI VIRTUELNOG ASISTENTA </a:t>
            </a:r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POVEĆAJTE CELOKUPNO ZADOVOLJSTVO KUPACA ZA 40%</a:t>
            </a:r>
            <a:endParaRPr lang="en-US" sz="1600" b="1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Текст 5">
            <a:extLst>
              <a:ext uri="{FF2B5EF4-FFF2-40B4-BE49-F238E27FC236}">
                <a16:creationId xmlns:a16="http://schemas.microsoft.com/office/drawing/2014/main" id="{E31BF278-FDBE-B401-7D3B-228052D62AB7}"/>
              </a:ext>
            </a:extLst>
          </p:cNvPr>
          <p:cNvSpPr txBox="1">
            <a:spLocks/>
          </p:cNvSpPr>
          <p:nvPr/>
        </p:nvSpPr>
        <p:spPr>
          <a:xfrm>
            <a:off x="7171284" y="5114747"/>
            <a:ext cx="4697899" cy="1056460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IMPLEMENTACIJOM INTERNOG VIRTUALNOG ASISTENTA DOSTIGNITE </a:t>
            </a:r>
            <a:r>
              <a:rPr lang="sr-Latn-RS" sz="16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ČAK </a:t>
            </a:r>
            <a:r>
              <a:rPr lang="sr-Latn-RS" sz="16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6X VEĆU PRODUKTIVNOST </a:t>
            </a:r>
            <a:r>
              <a:rPr lang="sr-Latn-RS" sz="1600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 SVAKODNEVNIM AKTIVNOSTIMA</a:t>
            </a:r>
            <a:endParaRPr lang="en-US" sz="1600" spc="-15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5DCBF69-E17E-14DC-36FC-D0ED03DF8E5F}"/>
              </a:ext>
            </a:extLst>
          </p:cNvPr>
          <p:cNvSpPr/>
          <p:nvPr/>
        </p:nvSpPr>
        <p:spPr>
          <a:xfrm>
            <a:off x="2441784" y="5035816"/>
            <a:ext cx="4697899" cy="90835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8EE812-FFA8-A5B2-3804-BB34BF5BCB93}"/>
              </a:ext>
            </a:extLst>
          </p:cNvPr>
          <p:cNvSpPr/>
          <p:nvPr/>
        </p:nvSpPr>
        <p:spPr>
          <a:xfrm>
            <a:off x="7175917" y="5035816"/>
            <a:ext cx="4697899" cy="90835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58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5">
            <a:extLst>
              <a:ext uri="{FF2B5EF4-FFF2-40B4-BE49-F238E27FC236}">
                <a16:creationId xmlns:a16="http://schemas.microsoft.com/office/drawing/2014/main" id="{F8BB3443-CB07-B1E5-8A51-EFEAD11D8CB2}"/>
              </a:ext>
            </a:extLst>
          </p:cNvPr>
          <p:cNvSpPr txBox="1">
            <a:spLocks/>
          </p:cNvSpPr>
          <p:nvPr/>
        </p:nvSpPr>
        <p:spPr>
          <a:xfrm>
            <a:off x="1448507" y="144571"/>
            <a:ext cx="10816182" cy="1089247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RAZVOJ LIČNOG SAVETNIKA KA KLIJENTIMA I KA ZAPOSLENIMA</a:t>
            </a:r>
            <a:endParaRPr lang="en-US" sz="32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2A25FFB-3003-17E9-8512-72FB82A9A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5818" y="842582"/>
            <a:ext cx="8810085" cy="492518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F8CDEB3-C816-FE28-DA3D-28DFDBEC4D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9822" r="66243"/>
          <a:stretch/>
        </p:blipFill>
        <p:spPr>
          <a:xfrm>
            <a:off x="7607811" y="1784769"/>
            <a:ext cx="1983864" cy="197962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7AA7508-F59D-908F-721A-19F19FB4A7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9822" r="66243"/>
          <a:stretch/>
        </p:blipFill>
        <p:spPr>
          <a:xfrm>
            <a:off x="6096000" y="3118269"/>
            <a:ext cx="1983864" cy="197962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1590DB3-B345-3583-BABE-DC95763241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9822" r="66243"/>
          <a:stretch/>
        </p:blipFill>
        <p:spPr>
          <a:xfrm>
            <a:off x="4112136" y="4204119"/>
            <a:ext cx="1983864" cy="197962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48D8B2F-0B36-F361-375E-3FA4FFFA76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9822" r="66243"/>
          <a:stretch/>
        </p:blipFill>
        <p:spPr>
          <a:xfrm>
            <a:off x="1375818" y="4878373"/>
            <a:ext cx="1983864" cy="19796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7182BD-D3AF-0CA6-1805-84F54F9D7E31}"/>
              </a:ext>
            </a:extLst>
          </p:cNvPr>
          <p:cNvSpPr txBox="1"/>
          <p:nvPr/>
        </p:nvSpPr>
        <p:spPr>
          <a:xfrm>
            <a:off x="2177881" y="5606576"/>
            <a:ext cx="1181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Arial Black" panose="020B0A04020102020204" pitchFamily="34" charset="0"/>
              </a:rPr>
              <a:t>1.</a:t>
            </a:r>
            <a:endParaRPr lang="en-US" sz="280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945309-5199-6DD4-F8F8-AB4CF66AEC64}"/>
              </a:ext>
            </a:extLst>
          </p:cNvPr>
          <p:cNvSpPr txBox="1"/>
          <p:nvPr/>
        </p:nvSpPr>
        <p:spPr>
          <a:xfrm>
            <a:off x="4915958" y="4932322"/>
            <a:ext cx="1181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Arial Black" panose="020B0A04020102020204" pitchFamily="34" charset="0"/>
              </a:rPr>
              <a:t>2.</a:t>
            </a:r>
            <a:endParaRPr lang="en-US" sz="280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11FA9F-9644-917E-9B3A-7B7D03D5FBD8}"/>
              </a:ext>
            </a:extLst>
          </p:cNvPr>
          <p:cNvSpPr txBox="1"/>
          <p:nvPr/>
        </p:nvSpPr>
        <p:spPr>
          <a:xfrm>
            <a:off x="6898063" y="3834072"/>
            <a:ext cx="1181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Arial Black" panose="020B0A04020102020204" pitchFamily="34" charset="0"/>
              </a:rPr>
              <a:t>3.</a:t>
            </a:r>
            <a:endParaRPr lang="en-US" sz="280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21CD4C-1599-CC31-2DD0-4AB21171D504}"/>
              </a:ext>
            </a:extLst>
          </p:cNvPr>
          <p:cNvSpPr txBox="1"/>
          <p:nvPr/>
        </p:nvSpPr>
        <p:spPr>
          <a:xfrm>
            <a:off x="8409874" y="2512972"/>
            <a:ext cx="1181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Arial Black" panose="020B0A04020102020204" pitchFamily="34" charset="0"/>
              </a:rPr>
              <a:t>4.</a:t>
            </a:r>
            <a:endParaRPr lang="en-US" sz="280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7EC3366-4DC2-AB5C-6657-56479AC858FD}"/>
              </a:ext>
            </a:extLst>
          </p:cNvPr>
          <p:cNvGrpSpPr/>
          <p:nvPr/>
        </p:nvGrpSpPr>
        <p:grpSpPr>
          <a:xfrm>
            <a:off x="662073" y="4724246"/>
            <a:ext cx="1387936" cy="490757"/>
            <a:chOff x="3803677" y="4584700"/>
            <a:chExt cx="1387936" cy="49075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1A294D0-8D6F-8040-C9BF-62656C52CF01}"/>
                </a:ext>
              </a:extLst>
            </p:cNvPr>
            <p:cNvCxnSpPr>
              <a:cxnSpLocks/>
            </p:cNvCxnSpPr>
            <p:nvPr/>
          </p:nvCxnSpPr>
          <p:spPr>
            <a:xfrm>
              <a:off x="3803677" y="4584700"/>
              <a:ext cx="0" cy="490757"/>
            </a:xfrm>
            <a:prstGeom prst="line">
              <a:avLst/>
            </a:prstGeom>
            <a:ln w="19050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B2BDAD2-FFEC-0E71-283D-C622FA0D1527}"/>
                </a:ext>
              </a:extLst>
            </p:cNvPr>
            <p:cNvCxnSpPr>
              <a:cxnSpLocks/>
            </p:cNvCxnSpPr>
            <p:nvPr/>
          </p:nvCxnSpPr>
          <p:spPr>
            <a:xfrm>
              <a:off x="3803677" y="5070116"/>
              <a:ext cx="1387936" cy="0"/>
            </a:xfrm>
            <a:prstGeom prst="line">
              <a:avLst/>
            </a:prstGeom>
            <a:ln w="19050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103F066-F962-D0F5-1283-F3FE3192AFE8}"/>
              </a:ext>
            </a:extLst>
          </p:cNvPr>
          <p:cNvSpPr txBox="1"/>
          <p:nvPr/>
        </p:nvSpPr>
        <p:spPr>
          <a:xfrm>
            <a:off x="530685" y="3716465"/>
            <a:ext cx="2825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Kreiranje virtuelnog asistenta </a:t>
            </a:r>
            <a:r>
              <a:rPr lang="sr-Latn-RS" sz="1600" dirty="0">
                <a:latin typeface="Century Gothic" panose="020B0502020202020204" pitchFamily="34" charset="0"/>
                <a:cs typeface="Segoe UI" panose="020B0502040204020203" pitchFamily="34" charset="0"/>
              </a:rPr>
              <a:t>koji će odgovarati na često postavljana pitanja</a:t>
            </a:r>
            <a:endParaRPr lang="en-US" sz="1600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C806F2-D398-CBD9-6040-5AC266A1BBD1}"/>
              </a:ext>
            </a:extLst>
          </p:cNvPr>
          <p:cNvGrpSpPr/>
          <p:nvPr/>
        </p:nvGrpSpPr>
        <p:grpSpPr>
          <a:xfrm>
            <a:off x="3783470" y="3440894"/>
            <a:ext cx="835785" cy="1283352"/>
            <a:chOff x="3803677" y="4584700"/>
            <a:chExt cx="1387936" cy="49075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9BBD066-452D-5020-49C7-6B7A0E5CB274}"/>
                </a:ext>
              </a:extLst>
            </p:cNvPr>
            <p:cNvCxnSpPr>
              <a:cxnSpLocks/>
            </p:cNvCxnSpPr>
            <p:nvPr/>
          </p:nvCxnSpPr>
          <p:spPr>
            <a:xfrm>
              <a:off x="3803677" y="4584700"/>
              <a:ext cx="0" cy="490757"/>
            </a:xfrm>
            <a:prstGeom prst="line">
              <a:avLst/>
            </a:prstGeom>
            <a:ln w="19050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4E968C5-EABD-A752-1AF0-50CD516CE6A1}"/>
                </a:ext>
              </a:extLst>
            </p:cNvPr>
            <p:cNvCxnSpPr>
              <a:cxnSpLocks/>
            </p:cNvCxnSpPr>
            <p:nvPr/>
          </p:nvCxnSpPr>
          <p:spPr>
            <a:xfrm>
              <a:off x="3803677" y="5070116"/>
              <a:ext cx="1387936" cy="0"/>
            </a:xfrm>
            <a:prstGeom prst="line">
              <a:avLst/>
            </a:prstGeom>
            <a:ln w="19050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9D4CE27-E8FB-6016-25F1-662C8C5EEF12}"/>
              </a:ext>
            </a:extLst>
          </p:cNvPr>
          <p:cNvSpPr txBox="1"/>
          <p:nvPr/>
        </p:nvSpPr>
        <p:spPr>
          <a:xfrm>
            <a:off x="3677490" y="2049684"/>
            <a:ext cx="345195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Virtuelni asistent može da izvršava dodatne aktivnosti: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Napredno zakazivanje</a:t>
            </a:r>
            <a:endParaRPr lang="en-US" sz="1600" b="1" dirty="0">
              <a:solidFill>
                <a:srgbClr val="64429A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Claim menadžment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Feedback menadžment</a:t>
            </a:r>
            <a:endParaRPr lang="en-US" sz="1600" b="1" dirty="0">
              <a:solidFill>
                <a:srgbClr val="64429A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6A1C07-F8DE-8046-E15F-CD2E3CC4D5D2}"/>
              </a:ext>
            </a:extLst>
          </p:cNvPr>
          <p:cNvGrpSpPr/>
          <p:nvPr/>
        </p:nvGrpSpPr>
        <p:grpSpPr>
          <a:xfrm>
            <a:off x="6810964" y="4732066"/>
            <a:ext cx="761782" cy="523220"/>
            <a:chOff x="3803677" y="4584700"/>
            <a:chExt cx="1387936" cy="49075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42D9A98-E144-22B5-F370-771878504DA9}"/>
                </a:ext>
              </a:extLst>
            </p:cNvPr>
            <p:cNvCxnSpPr>
              <a:cxnSpLocks/>
            </p:cNvCxnSpPr>
            <p:nvPr/>
          </p:nvCxnSpPr>
          <p:spPr>
            <a:xfrm>
              <a:off x="3803677" y="4584700"/>
              <a:ext cx="0" cy="490757"/>
            </a:xfrm>
            <a:prstGeom prst="line">
              <a:avLst/>
            </a:prstGeom>
            <a:ln w="19050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EDB17BE-75A9-109C-CFF1-4E87C0660367}"/>
                </a:ext>
              </a:extLst>
            </p:cNvPr>
            <p:cNvCxnSpPr>
              <a:cxnSpLocks/>
            </p:cNvCxnSpPr>
            <p:nvPr/>
          </p:nvCxnSpPr>
          <p:spPr>
            <a:xfrm>
              <a:off x="3803677" y="5070116"/>
              <a:ext cx="1387936" cy="0"/>
            </a:xfrm>
            <a:prstGeom prst="line">
              <a:avLst/>
            </a:prstGeom>
            <a:ln w="19050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1654CBF-17E5-8FC4-18B6-63F414A3CD08}"/>
              </a:ext>
            </a:extLst>
          </p:cNvPr>
          <p:cNvSpPr txBox="1"/>
          <p:nvPr/>
        </p:nvSpPr>
        <p:spPr>
          <a:xfrm>
            <a:off x="7561474" y="5097896"/>
            <a:ext cx="3142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Upravljanje kampanjama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Kreiranje NBA i NBO</a:t>
            </a:r>
            <a:endParaRPr lang="en-US" sz="1600" b="1" dirty="0">
              <a:solidFill>
                <a:srgbClr val="64429A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27CB4C-A7B2-6000-131F-E3EFC9723F86}"/>
              </a:ext>
            </a:extLst>
          </p:cNvPr>
          <p:cNvGrpSpPr/>
          <p:nvPr/>
        </p:nvGrpSpPr>
        <p:grpSpPr>
          <a:xfrm>
            <a:off x="8746115" y="3503349"/>
            <a:ext cx="1317613" cy="523220"/>
            <a:chOff x="3803677" y="4584700"/>
            <a:chExt cx="1387936" cy="49075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4CEECF8-AD91-C0D8-B68B-B14C22EC8C04}"/>
                </a:ext>
              </a:extLst>
            </p:cNvPr>
            <p:cNvCxnSpPr>
              <a:cxnSpLocks/>
            </p:cNvCxnSpPr>
            <p:nvPr/>
          </p:nvCxnSpPr>
          <p:spPr>
            <a:xfrm>
              <a:off x="3803677" y="4584700"/>
              <a:ext cx="0" cy="490757"/>
            </a:xfrm>
            <a:prstGeom prst="line">
              <a:avLst/>
            </a:prstGeom>
            <a:ln w="19050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134775-19FA-D529-8156-C014BAC8A0D7}"/>
                </a:ext>
              </a:extLst>
            </p:cNvPr>
            <p:cNvCxnSpPr>
              <a:cxnSpLocks/>
            </p:cNvCxnSpPr>
            <p:nvPr/>
          </p:nvCxnSpPr>
          <p:spPr>
            <a:xfrm>
              <a:off x="3803677" y="5070116"/>
              <a:ext cx="1387936" cy="0"/>
            </a:xfrm>
            <a:prstGeom prst="line">
              <a:avLst/>
            </a:prstGeom>
            <a:ln w="19050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A0BDE80-BC96-BC25-19F5-D744FA947C26}"/>
              </a:ext>
            </a:extLst>
          </p:cNvPr>
          <p:cNvSpPr txBox="1"/>
          <p:nvPr/>
        </p:nvSpPr>
        <p:spPr>
          <a:xfrm>
            <a:off x="10015464" y="3348019"/>
            <a:ext cx="21480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Kreiranje interne baze znanja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 dirty="0">
                <a:solidFill>
                  <a:srgbClr val="64429A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Edukacija i treninzi zaposlenih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186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5">
            <a:extLst>
              <a:ext uri="{FF2B5EF4-FFF2-40B4-BE49-F238E27FC236}">
                <a16:creationId xmlns:a16="http://schemas.microsoft.com/office/drawing/2014/main" id="{B66AC011-1CBC-61D2-2B07-92424362CE19}"/>
              </a:ext>
            </a:extLst>
          </p:cNvPr>
          <p:cNvSpPr txBox="1">
            <a:spLocks/>
          </p:cNvSpPr>
          <p:nvPr/>
        </p:nvSpPr>
        <p:spPr>
          <a:xfrm>
            <a:off x="2150290" y="140987"/>
            <a:ext cx="7815350" cy="1089247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KLJU</a:t>
            </a: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ČNE VREDNOSTI ZA VAS</a:t>
            </a:r>
            <a:endParaRPr lang="en-US" sz="32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 descr="A person with blue hair and glowing circles on her face&#10;&#10;Description automatically generated">
            <a:extLst>
              <a:ext uri="{FF2B5EF4-FFF2-40B4-BE49-F238E27FC236}">
                <a16:creationId xmlns:a16="http://schemas.microsoft.com/office/drawing/2014/main" id="{27FAACBE-BE5F-1687-B857-3327F98A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675" y="2419350"/>
            <a:ext cx="4438650" cy="4438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2ADBCE-F0A3-688E-E97F-F31F046324D3}"/>
              </a:ext>
            </a:extLst>
          </p:cNvPr>
          <p:cNvSpPr txBox="1"/>
          <p:nvPr/>
        </p:nvSpPr>
        <p:spPr>
          <a:xfrm>
            <a:off x="4619093" y="1049742"/>
            <a:ext cx="29538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INTELLYA AI CORE ZA OSIGURANJA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A9D837-9E80-4D28-D639-1543122F4148}"/>
              </a:ext>
            </a:extLst>
          </p:cNvPr>
          <p:cNvSpPr txBox="1"/>
          <p:nvPr/>
        </p:nvSpPr>
        <p:spPr>
          <a:xfrm>
            <a:off x="920773" y="1111299"/>
            <a:ext cx="2349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EKSTERNO</a:t>
            </a:r>
          </a:p>
          <a:p>
            <a:pPr algn="ctr"/>
            <a:r>
              <a:rPr lang="sr-Latn-RS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ka klijentima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FBADF9-0392-0E7F-5314-366194080637}"/>
              </a:ext>
            </a:extLst>
          </p:cNvPr>
          <p:cNvSpPr txBox="1"/>
          <p:nvPr/>
        </p:nvSpPr>
        <p:spPr>
          <a:xfrm>
            <a:off x="8996982" y="1126687"/>
            <a:ext cx="234919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INTERNO</a:t>
            </a:r>
          </a:p>
          <a:p>
            <a:pPr algn="ctr"/>
            <a:r>
              <a:rPr lang="sr-Latn-RS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ka zaposlenima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4E88AF-1127-7EA1-EA6B-B001C94EEF22}"/>
              </a:ext>
            </a:extLst>
          </p:cNvPr>
          <p:cNvSpPr/>
          <p:nvPr/>
        </p:nvSpPr>
        <p:spPr>
          <a:xfrm>
            <a:off x="480672" y="2316612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C0E578-75F0-F26C-F533-E5D9FC7D68E4}"/>
              </a:ext>
            </a:extLst>
          </p:cNvPr>
          <p:cNvSpPr/>
          <p:nvPr/>
        </p:nvSpPr>
        <p:spPr>
          <a:xfrm>
            <a:off x="314072" y="2253770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6A7DBFE-7780-0467-1659-1B851BACD7F5}"/>
              </a:ext>
            </a:extLst>
          </p:cNvPr>
          <p:cNvSpPr/>
          <p:nvPr/>
        </p:nvSpPr>
        <p:spPr>
          <a:xfrm>
            <a:off x="480672" y="3010796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594032D-C692-EC27-47AA-FC74A7FE5AB8}"/>
              </a:ext>
            </a:extLst>
          </p:cNvPr>
          <p:cNvSpPr/>
          <p:nvPr/>
        </p:nvSpPr>
        <p:spPr>
          <a:xfrm>
            <a:off x="314072" y="2947954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7AD2BF3-86D9-E136-E987-A00507C25DE9}"/>
              </a:ext>
            </a:extLst>
          </p:cNvPr>
          <p:cNvSpPr/>
          <p:nvPr/>
        </p:nvSpPr>
        <p:spPr>
          <a:xfrm>
            <a:off x="480672" y="3704980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8EEB5A-9D97-1D81-D410-0F3AE31B95B1}"/>
              </a:ext>
            </a:extLst>
          </p:cNvPr>
          <p:cNvSpPr/>
          <p:nvPr/>
        </p:nvSpPr>
        <p:spPr>
          <a:xfrm>
            <a:off x="314072" y="3642138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F8734EC-0469-F567-2C10-FDDEF729B502}"/>
              </a:ext>
            </a:extLst>
          </p:cNvPr>
          <p:cNvSpPr/>
          <p:nvPr/>
        </p:nvSpPr>
        <p:spPr>
          <a:xfrm>
            <a:off x="480672" y="4434976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B22E41B-F0A6-43BE-E43F-CC1CC3F5D7A1}"/>
              </a:ext>
            </a:extLst>
          </p:cNvPr>
          <p:cNvSpPr/>
          <p:nvPr/>
        </p:nvSpPr>
        <p:spPr>
          <a:xfrm>
            <a:off x="314072" y="4372134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6BDCA78-BD22-5B4A-4EC9-AE09300238B5}"/>
              </a:ext>
            </a:extLst>
          </p:cNvPr>
          <p:cNvSpPr/>
          <p:nvPr/>
        </p:nvSpPr>
        <p:spPr>
          <a:xfrm>
            <a:off x="480672" y="5129160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96F7428-7949-2606-20C2-827371DDCBF3}"/>
              </a:ext>
            </a:extLst>
          </p:cNvPr>
          <p:cNvSpPr/>
          <p:nvPr/>
        </p:nvSpPr>
        <p:spPr>
          <a:xfrm>
            <a:off x="314072" y="5066318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08F8192-22D2-43D0-BBA2-0FFC32B3AD34}"/>
              </a:ext>
            </a:extLst>
          </p:cNvPr>
          <p:cNvSpPr/>
          <p:nvPr/>
        </p:nvSpPr>
        <p:spPr>
          <a:xfrm>
            <a:off x="480672" y="5787532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C9E3C84-0E32-099A-1D3C-E4D90C5760BB}"/>
              </a:ext>
            </a:extLst>
          </p:cNvPr>
          <p:cNvSpPr/>
          <p:nvPr/>
        </p:nvSpPr>
        <p:spPr>
          <a:xfrm>
            <a:off x="314072" y="5724690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FE7C916-0E31-4962-BED4-3D65356636B8}"/>
              </a:ext>
            </a:extLst>
          </p:cNvPr>
          <p:cNvSpPr/>
          <p:nvPr/>
        </p:nvSpPr>
        <p:spPr>
          <a:xfrm>
            <a:off x="8481925" y="2316612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FFA854A-F9F5-B6CE-65A0-3C45B671C5F2}"/>
              </a:ext>
            </a:extLst>
          </p:cNvPr>
          <p:cNvSpPr/>
          <p:nvPr/>
        </p:nvSpPr>
        <p:spPr>
          <a:xfrm>
            <a:off x="8315325" y="2253770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B6BC08F-3C3D-BD53-F221-E14A15B6B2F8}"/>
              </a:ext>
            </a:extLst>
          </p:cNvPr>
          <p:cNvSpPr/>
          <p:nvPr/>
        </p:nvSpPr>
        <p:spPr>
          <a:xfrm>
            <a:off x="8481925" y="3010796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F36B542-4E05-DCBD-7A3A-8D93977581F0}"/>
              </a:ext>
            </a:extLst>
          </p:cNvPr>
          <p:cNvSpPr/>
          <p:nvPr/>
        </p:nvSpPr>
        <p:spPr>
          <a:xfrm>
            <a:off x="8315325" y="2947954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C14D540-5127-F4CB-A0AF-0983636B63AB}"/>
              </a:ext>
            </a:extLst>
          </p:cNvPr>
          <p:cNvSpPr/>
          <p:nvPr/>
        </p:nvSpPr>
        <p:spPr>
          <a:xfrm>
            <a:off x="8481925" y="3704980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2A1FEBE-9667-4930-A602-D2A78AD35F53}"/>
              </a:ext>
            </a:extLst>
          </p:cNvPr>
          <p:cNvSpPr/>
          <p:nvPr/>
        </p:nvSpPr>
        <p:spPr>
          <a:xfrm>
            <a:off x="8315325" y="3642138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C607F8F-377F-B2AA-72C2-E1FA7F6CC225}"/>
              </a:ext>
            </a:extLst>
          </p:cNvPr>
          <p:cNvSpPr/>
          <p:nvPr/>
        </p:nvSpPr>
        <p:spPr>
          <a:xfrm>
            <a:off x="8481925" y="4434976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1EF43B3-0745-46A7-A298-B13B8F692A70}"/>
              </a:ext>
            </a:extLst>
          </p:cNvPr>
          <p:cNvSpPr/>
          <p:nvPr/>
        </p:nvSpPr>
        <p:spPr>
          <a:xfrm>
            <a:off x="8315325" y="4372134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123111B-CC99-152A-D1EE-83074A5FF17C}"/>
              </a:ext>
            </a:extLst>
          </p:cNvPr>
          <p:cNvSpPr/>
          <p:nvPr/>
        </p:nvSpPr>
        <p:spPr>
          <a:xfrm>
            <a:off x="8481925" y="5129160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6ACCED4-C3DF-A505-8B3F-78F03F6DF099}"/>
              </a:ext>
            </a:extLst>
          </p:cNvPr>
          <p:cNvSpPr/>
          <p:nvPr/>
        </p:nvSpPr>
        <p:spPr>
          <a:xfrm>
            <a:off x="8315325" y="5066318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361CC3D-AA54-7B7C-3899-E20E59FEDC17}"/>
              </a:ext>
            </a:extLst>
          </p:cNvPr>
          <p:cNvSpPr/>
          <p:nvPr/>
        </p:nvSpPr>
        <p:spPr>
          <a:xfrm>
            <a:off x="8481925" y="5787532"/>
            <a:ext cx="3229403" cy="508047"/>
          </a:xfrm>
          <a:prstGeom prst="roundRect">
            <a:avLst/>
          </a:prstGeom>
          <a:noFill/>
          <a:ln w="19050"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6DC0CA-F1F9-ACD8-8761-F5C04700D622}"/>
              </a:ext>
            </a:extLst>
          </p:cNvPr>
          <p:cNvSpPr/>
          <p:nvPr/>
        </p:nvSpPr>
        <p:spPr>
          <a:xfrm>
            <a:off x="8315325" y="5724690"/>
            <a:ext cx="606701" cy="606701"/>
          </a:xfrm>
          <a:prstGeom prst="ellipse">
            <a:avLst/>
          </a:prstGeom>
          <a:solidFill>
            <a:srgbClr val="64429A"/>
          </a:solidFill>
          <a:ln>
            <a:solidFill>
              <a:srgbClr val="6442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E3D53C-D102-7B8C-0F81-7E723E41FC79}"/>
              </a:ext>
            </a:extLst>
          </p:cNvPr>
          <p:cNvSpPr txBox="1"/>
          <p:nvPr/>
        </p:nvSpPr>
        <p:spPr>
          <a:xfrm>
            <a:off x="843679" y="2370580"/>
            <a:ext cx="2613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TELEFONSKI ASISTENT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525153-8751-396D-C489-34673B0E9B9E}"/>
              </a:ext>
            </a:extLst>
          </p:cNvPr>
          <p:cNvSpPr txBox="1"/>
          <p:nvPr/>
        </p:nvSpPr>
        <p:spPr>
          <a:xfrm>
            <a:off x="843679" y="3066228"/>
            <a:ext cx="2613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VIRTUELNI ASISTENT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1DCE585-D0FF-F56D-7D63-88B689E7B7E8}"/>
              </a:ext>
            </a:extLst>
          </p:cNvPr>
          <p:cNvSpPr txBox="1"/>
          <p:nvPr/>
        </p:nvSpPr>
        <p:spPr>
          <a:xfrm>
            <a:off x="920773" y="3751770"/>
            <a:ext cx="2613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CLAIM MENADŽMENT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76FD499-345D-01EB-0423-1A714A5CB72A}"/>
              </a:ext>
            </a:extLst>
          </p:cNvPr>
          <p:cNvSpPr txBox="1"/>
          <p:nvPr/>
        </p:nvSpPr>
        <p:spPr>
          <a:xfrm>
            <a:off x="749430" y="4488082"/>
            <a:ext cx="3127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NAPREDNO ZAKAZIVANJE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4356FF-5C69-52C3-2B4B-A8460E333EBC}"/>
              </a:ext>
            </a:extLst>
          </p:cNvPr>
          <p:cNvSpPr txBox="1"/>
          <p:nvPr/>
        </p:nvSpPr>
        <p:spPr>
          <a:xfrm>
            <a:off x="617422" y="5183128"/>
            <a:ext cx="3127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VIRTUELNA PRODAJA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60B140B-85B0-CB8F-99A3-233B539F082A}"/>
              </a:ext>
            </a:extLst>
          </p:cNvPr>
          <p:cNvSpPr txBox="1"/>
          <p:nvPr/>
        </p:nvSpPr>
        <p:spPr>
          <a:xfrm>
            <a:off x="714838" y="5857431"/>
            <a:ext cx="3127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FEEDBACK MENADŽMENT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5FE62BF-E128-60BF-AC2B-A2A7894F4972}"/>
              </a:ext>
            </a:extLst>
          </p:cNvPr>
          <p:cNvSpPr txBox="1"/>
          <p:nvPr/>
        </p:nvSpPr>
        <p:spPr>
          <a:xfrm>
            <a:off x="8815892" y="2367690"/>
            <a:ext cx="2613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INTERNA BAZA ZNANJA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3A00785-52D4-9F8B-F5C3-00DF9A2EFE48}"/>
              </a:ext>
            </a:extLst>
          </p:cNvPr>
          <p:cNvSpPr txBox="1"/>
          <p:nvPr/>
        </p:nvSpPr>
        <p:spPr>
          <a:xfrm>
            <a:off x="8815892" y="3063338"/>
            <a:ext cx="2613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EDUKACIJE I TRENINZI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4AE24F-AFC4-14B2-557D-2E9F8459C22A}"/>
              </a:ext>
            </a:extLst>
          </p:cNvPr>
          <p:cNvSpPr txBox="1"/>
          <p:nvPr/>
        </p:nvSpPr>
        <p:spPr>
          <a:xfrm>
            <a:off x="8667170" y="3759649"/>
            <a:ext cx="3299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UPRAVLJANJE KAMPANJOM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C19BC1-8F1A-5910-0760-C7CA60315FE6}"/>
              </a:ext>
            </a:extLst>
          </p:cNvPr>
          <p:cNvSpPr txBox="1"/>
          <p:nvPr/>
        </p:nvSpPr>
        <p:spPr>
          <a:xfrm>
            <a:off x="8721643" y="4485192"/>
            <a:ext cx="3127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NEXT BEST OFFER 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77AA5EF-256F-29EE-E7D4-A7F5E30D7ECD}"/>
              </a:ext>
            </a:extLst>
          </p:cNvPr>
          <p:cNvSpPr txBox="1"/>
          <p:nvPr/>
        </p:nvSpPr>
        <p:spPr>
          <a:xfrm>
            <a:off x="8589635" y="5180238"/>
            <a:ext cx="3127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NEXT BEST ACTION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86EC739-7E8E-743F-11F2-49AEEEC113AA}"/>
              </a:ext>
            </a:extLst>
          </p:cNvPr>
          <p:cNvSpPr txBox="1"/>
          <p:nvPr/>
        </p:nvSpPr>
        <p:spPr>
          <a:xfrm>
            <a:off x="8687051" y="5854541"/>
            <a:ext cx="3127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CHURN RATE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303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7D0E8DE-62E9-8E6B-307A-EC43EDFE2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9"/>
            <a:ext cx="1219200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53EA90-5E10-51D9-FF6C-EFF3DDEEAB10}"/>
              </a:ext>
            </a:extLst>
          </p:cNvPr>
          <p:cNvCxnSpPr>
            <a:cxnSpLocks/>
          </p:cNvCxnSpPr>
          <p:nvPr/>
        </p:nvCxnSpPr>
        <p:spPr>
          <a:xfrm>
            <a:off x="2353456" y="3194393"/>
            <a:ext cx="748009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erson with blue hair&#10;&#10;Description automatically generated with medium confidence">
            <a:extLst>
              <a:ext uri="{FF2B5EF4-FFF2-40B4-BE49-F238E27FC236}">
                <a16:creationId xmlns:a16="http://schemas.microsoft.com/office/drawing/2014/main" id="{2EF2FC5E-6A85-5BC5-F3A4-F887E39DF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866" y="2947737"/>
            <a:ext cx="3910263" cy="3910263"/>
          </a:xfrm>
          <a:prstGeom prst="rect">
            <a:avLst/>
          </a:prstGeom>
        </p:spPr>
      </p:pic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4A688FA3-873A-6896-345F-DEEA2E06C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056" y="75729"/>
            <a:ext cx="1996891" cy="1996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4CD78-95A7-79C3-508A-E6DAC465FA9F}"/>
              </a:ext>
            </a:extLst>
          </p:cNvPr>
          <p:cNvSpPr txBox="1">
            <a:spLocks/>
          </p:cNvSpPr>
          <p:nvPr/>
        </p:nvSpPr>
        <p:spPr>
          <a:xfrm>
            <a:off x="1093170" y="1907811"/>
            <a:ext cx="10000661" cy="142555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KREIRANJE VREDNOSTI EKSTERNO KA KLIJENTIMA</a:t>
            </a:r>
            <a:endParaRPr lang="it-IT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440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5">
            <a:extLst>
              <a:ext uri="{FF2B5EF4-FFF2-40B4-BE49-F238E27FC236}">
                <a16:creationId xmlns:a16="http://schemas.microsoft.com/office/drawing/2014/main" id="{5919686F-6E30-E8C6-D661-32E6366B24B7}"/>
              </a:ext>
            </a:extLst>
          </p:cNvPr>
          <p:cNvSpPr txBox="1">
            <a:spLocks/>
          </p:cNvSpPr>
          <p:nvPr/>
        </p:nvSpPr>
        <p:spPr>
          <a:xfrm>
            <a:off x="2678056" y="-34513"/>
            <a:ext cx="7602876" cy="997706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sz="3600" b="0" i="0" u="none" strike="noStrike" kern="1200" cap="none" spc="-20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Razumevanje Industrije Osiguranja</a:t>
            </a: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2400" spc="-20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Identifikacija ključnih svakodnevnih aktivnosti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08582E4-DB39-8464-6372-18F85340AB7D}"/>
              </a:ext>
            </a:extLst>
          </p:cNvPr>
          <p:cNvSpPr/>
          <p:nvPr/>
        </p:nvSpPr>
        <p:spPr>
          <a:xfrm>
            <a:off x="2014192" y="140677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C2DC01E-7980-14F9-6D14-4ABC79AE3BDF}"/>
              </a:ext>
            </a:extLst>
          </p:cNvPr>
          <p:cNvSpPr/>
          <p:nvPr/>
        </p:nvSpPr>
        <p:spPr>
          <a:xfrm>
            <a:off x="2014191" y="325849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2FBC35-9E59-892E-F6B8-7EFC3B9EFA63}"/>
              </a:ext>
            </a:extLst>
          </p:cNvPr>
          <p:cNvSpPr/>
          <p:nvPr/>
        </p:nvSpPr>
        <p:spPr>
          <a:xfrm>
            <a:off x="2014192" y="511021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C2AC651-AB68-AEE0-E1F7-127F402EE32D}"/>
              </a:ext>
            </a:extLst>
          </p:cNvPr>
          <p:cNvSpPr/>
          <p:nvPr/>
        </p:nvSpPr>
        <p:spPr>
          <a:xfrm>
            <a:off x="5228293" y="140677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F2C26BA-9A89-3ABE-86A4-1D120B1C4D12}"/>
              </a:ext>
            </a:extLst>
          </p:cNvPr>
          <p:cNvSpPr/>
          <p:nvPr/>
        </p:nvSpPr>
        <p:spPr>
          <a:xfrm>
            <a:off x="5228292" y="325849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AD374D4-2AEA-1307-4B8B-50D23E5BFA5E}"/>
              </a:ext>
            </a:extLst>
          </p:cNvPr>
          <p:cNvSpPr/>
          <p:nvPr/>
        </p:nvSpPr>
        <p:spPr>
          <a:xfrm>
            <a:off x="5228293" y="511021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99CF6C4-889F-19AD-5B57-E6817078F8F7}"/>
              </a:ext>
            </a:extLst>
          </p:cNvPr>
          <p:cNvSpPr/>
          <p:nvPr/>
        </p:nvSpPr>
        <p:spPr>
          <a:xfrm>
            <a:off x="8442393" y="140677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C3ED7D3-752B-2799-1E2B-5BE9A9B11668}"/>
              </a:ext>
            </a:extLst>
          </p:cNvPr>
          <p:cNvSpPr/>
          <p:nvPr/>
        </p:nvSpPr>
        <p:spPr>
          <a:xfrm>
            <a:off x="8442392" y="325849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E144785-82DB-C6E0-6DD8-9FA355B45099}"/>
              </a:ext>
            </a:extLst>
          </p:cNvPr>
          <p:cNvSpPr/>
          <p:nvPr/>
        </p:nvSpPr>
        <p:spPr>
          <a:xfrm>
            <a:off x="8442393" y="5110219"/>
            <a:ext cx="1943447" cy="1539190"/>
          </a:xfrm>
          <a:prstGeom prst="roundRect">
            <a:avLst/>
          </a:prstGeom>
          <a:noFill/>
          <a:ln w="19050">
            <a:solidFill>
              <a:srgbClr val="82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E87E77-3E88-78F6-7349-338914B85570}"/>
              </a:ext>
            </a:extLst>
          </p:cNvPr>
          <p:cNvSpPr txBox="1"/>
          <p:nvPr/>
        </p:nvSpPr>
        <p:spPr>
          <a:xfrm>
            <a:off x="1939699" y="1759229"/>
            <a:ext cx="2092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err="1">
                <a:latin typeface="Century Gothic" panose="020B0502020202020204" pitchFamily="34" charset="0"/>
              </a:rPr>
              <a:t>Odgovaranje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na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opšta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ponavljajuća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pitanja</a:t>
            </a:r>
            <a:r>
              <a:rPr lang="en-US" sz="1400">
                <a:latin typeface="Century Gothic" panose="020B0502020202020204" pitchFamily="34" charset="0"/>
              </a:rPr>
              <a:t>  (Q&amp;A) </a:t>
            </a:r>
            <a:endParaRPr lang="sr-Latn-RS" sz="1400">
              <a:latin typeface="Century Gothic" panose="020B0502020202020204" pitchFamily="34" charset="0"/>
            </a:endParaRPr>
          </a:p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2DAC05-3A6B-C1E5-45EB-13D4622CA408}"/>
              </a:ext>
            </a:extLst>
          </p:cNvPr>
          <p:cNvSpPr txBox="1"/>
          <p:nvPr/>
        </p:nvSpPr>
        <p:spPr>
          <a:xfrm>
            <a:off x="5367808" y="1420878"/>
            <a:ext cx="166441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>
              <a:latin typeface="Century Gothic" panose="020B0502020202020204" pitchFamily="34" charset="0"/>
            </a:endParaRPr>
          </a:p>
          <a:p>
            <a:pPr algn="ctr"/>
            <a:r>
              <a:rPr lang="en-US" sz="1400" err="1">
                <a:latin typeface="Century Gothic" panose="020B0502020202020204" pitchFamily="34" charset="0"/>
              </a:rPr>
              <a:t>Prikupljanje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informacija</a:t>
            </a:r>
            <a:r>
              <a:rPr lang="en-US" sz="1400">
                <a:latin typeface="Century Gothic" panose="020B0502020202020204" pitchFamily="34" charset="0"/>
              </a:rPr>
              <a:t> o </a:t>
            </a:r>
            <a:r>
              <a:rPr lang="sr-Latn-RS" sz="1400">
                <a:latin typeface="Century Gothic" panose="020B0502020202020204" pitchFamily="34" charset="0"/>
              </a:rPr>
              <a:t>klijentima, popunjavanje formi i obrazaca</a:t>
            </a:r>
          </a:p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0E8233-C3BD-3878-CFAE-C0D3BBC348D0}"/>
              </a:ext>
            </a:extLst>
          </p:cNvPr>
          <p:cNvSpPr txBox="1"/>
          <p:nvPr/>
        </p:nvSpPr>
        <p:spPr>
          <a:xfrm>
            <a:off x="8621043" y="1793031"/>
            <a:ext cx="16312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>
                <a:latin typeface="Century Gothic" panose="020B0502020202020204" pitchFamily="34" charset="0"/>
              </a:rPr>
              <a:t>Informacije o lokacijama bolnica</a:t>
            </a:r>
          </a:p>
          <a:p>
            <a:pPr algn="ctr"/>
            <a:endParaRPr lang="en-US" sz="14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BC4C36-C770-415A-8EB0-B19C36F7467D}"/>
              </a:ext>
            </a:extLst>
          </p:cNvPr>
          <p:cNvSpPr txBox="1"/>
          <p:nvPr/>
        </p:nvSpPr>
        <p:spPr>
          <a:xfrm>
            <a:off x="2153706" y="3338704"/>
            <a:ext cx="16644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>
                <a:latin typeface="Century Gothic" panose="020B0502020202020204" pitchFamily="34" charset="0"/>
              </a:rPr>
              <a:t>Korišćenje softvera kontakt centa </a:t>
            </a:r>
            <a:r>
              <a:rPr lang="en-US" sz="1400">
                <a:latin typeface="Century Gothic" panose="020B0502020202020204" pitchFamily="34" charset="0"/>
              </a:rPr>
              <a:t>z</a:t>
            </a:r>
            <a:r>
              <a:rPr lang="sr-Latn-RS" sz="1400">
                <a:latin typeface="Century Gothic" panose="020B0502020202020204" pitchFamily="34" charset="0"/>
              </a:rPr>
              <a:t>a upravljanje </a:t>
            </a:r>
            <a:r>
              <a:rPr lang="sr-Latn-RS" sz="1400" err="1">
                <a:latin typeface="Century Gothic" panose="020B0502020202020204" pitchFamily="34" charset="0"/>
              </a:rPr>
              <a:t>pozivims</a:t>
            </a:r>
            <a:r>
              <a:rPr lang="sr-Latn-RS" sz="1400">
                <a:latin typeface="Century Gothic" panose="020B0502020202020204" pitchFamily="34" charset="0"/>
              </a:rPr>
              <a:t> sa klijentima</a:t>
            </a:r>
          </a:p>
          <a:p>
            <a:pPr algn="ctr"/>
            <a:endParaRPr lang="en-US" sz="1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E74660-DE94-D7FE-0635-A70CB8B87816}"/>
              </a:ext>
            </a:extLst>
          </p:cNvPr>
          <p:cNvSpPr txBox="1"/>
          <p:nvPr/>
        </p:nvSpPr>
        <p:spPr>
          <a:xfrm>
            <a:off x="5621874" y="3523325"/>
            <a:ext cx="1135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360°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pregled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profila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kupca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14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695678A-448C-F8CB-41DA-261E032DD2C0}"/>
              </a:ext>
            </a:extLst>
          </p:cNvPr>
          <p:cNvSpPr txBox="1"/>
          <p:nvPr/>
        </p:nvSpPr>
        <p:spPr>
          <a:xfrm>
            <a:off x="8743750" y="3738768"/>
            <a:ext cx="12945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Onboarding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klijenata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14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92FEF3-94B7-CC03-CB4F-397247DFC8BF}"/>
              </a:ext>
            </a:extLst>
          </p:cNvPr>
          <p:cNvSpPr txBox="1"/>
          <p:nvPr/>
        </p:nvSpPr>
        <p:spPr>
          <a:xfrm>
            <a:off x="2225625" y="5281296"/>
            <a:ext cx="15205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Izveštavanje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kampanje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ispitivanje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zadovoljstva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klijenata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14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0ADA5B2-F0BA-80D0-FB61-85D87A9D5A8D}"/>
              </a:ext>
            </a:extLst>
          </p:cNvPr>
          <p:cNvSpPr txBox="1"/>
          <p:nvPr/>
        </p:nvSpPr>
        <p:spPr>
          <a:xfrm>
            <a:off x="5352036" y="5573683"/>
            <a:ext cx="166441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Inicijalna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trijaza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bolesti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klijenta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EE7729-513B-35D7-E132-6134FD0A7182}"/>
              </a:ext>
            </a:extLst>
          </p:cNvPr>
          <p:cNvSpPr txBox="1"/>
          <p:nvPr/>
        </p:nvSpPr>
        <p:spPr>
          <a:xfrm>
            <a:off x="8628142" y="5573683"/>
            <a:ext cx="1571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Savetovanje</a:t>
            </a:r>
            <a:r>
              <a:rPr lang="en-US" sz="140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klijenata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17054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5">
            <a:extLst>
              <a:ext uri="{FF2B5EF4-FFF2-40B4-BE49-F238E27FC236}">
                <a16:creationId xmlns:a16="http://schemas.microsoft.com/office/drawing/2014/main" id="{B2EEFC79-D2A3-FD1A-8DE0-ACB3508C495A}"/>
              </a:ext>
            </a:extLst>
          </p:cNvPr>
          <p:cNvSpPr txBox="1">
            <a:spLocks/>
          </p:cNvSpPr>
          <p:nvPr/>
        </p:nvSpPr>
        <p:spPr>
          <a:xfrm>
            <a:off x="7233007" y="1937339"/>
            <a:ext cx="4140486" cy="918876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-200" normalizeH="0" baseline="0" noProof="0" dirty="0" err="1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Poka</a:t>
            </a:r>
            <a:r>
              <a:rPr lang="sr-Latn-RS" sz="3200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žite</a:t>
            </a: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klijentima da ih poznajete i da razumete njihove potrebe kroz personalizovanu ponudu i prilagođenu komunikaciju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nsuranceOffer">
            <a:hlinkClick r:id="" action="ppaction://media"/>
            <a:extLst>
              <a:ext uri="{FF2B5EF4-FFF2-40B4-BE49-F238E27FC236}">
                <a16:creationId xmlns:a16="http://schemas.microsoft.com/office/drawing/2014/main" id="{43230EE6-77D7-541B-9613-11C3D85264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2060"/>
          <a:stretch/>
        </p:blipFill>
        <p:spPr>
          <a:xfrm>
            <a:off x="1814206" y="356806"/>
            <a:ext cx="4277474" cy="614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0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5">
            <a:extLst>
              <a:ext uri="{FF2B5EF4-FFF2-40B4-BE49-F238E27FC236}">
                <a16:creationId xmlns:a16="http://schemas.microsoft.com/office/drawing/2014/main" id="{B2EEFC79-D2A3-FD1A-8DE0-ACB3508C495A}"/>
              </a:ext>
            </a:extLst>
          </p:cNvPr>
          <p:cNvSpPr txBox="1">
            <a:spLocks/>
          </p:cNvSpPr>
          <p:nvPr/>
        </p:nvSpPr>
        <p:spPr>
          <a:xfrm>
            <a:off x="7231610" y="2164786"/>
            <a:ext cx="4140486" cy="2049034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sz="3200" b="0" i="0" u="none" strike="noStrike" kern="1200" cap="none" spc="-20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Zakazivanje pregleda u zdravstvenim ustanovama nikada nije bilo lakše, bez potrebe da se uključi živi agent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Belmedic">
            <a:hlinkClick r:id="" action="ppaction://media"/>
            <a:extLst>
              <a:ext uri="{FF2B5EF4-FFF2-40B4-BE49-F238E27FC236}">
                <a16:creationId xmlns:a16="http://schemas.microsoft.com/office/drawing/2014/main" id="{C0E02B89-BCA5-E82D-E324-15A20064E0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1" b="667"/>
          <a:stretch/>
        </p:blipFill>
        <p:spPr>
          <a:xfrm>
            <a:off x="1688385" y="236306"/>
            <a:ext cx="4683168" cy="635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6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5">
            <a:extLst>
              <a:ext uri="{FF2B5EF4-FFF2-40B4-BE49-F238E27FC236}">
                <a16:creationId xmlns:a16="http://schemas.microsoft.com/office/drawing/2014/main" id="{B2EEFC79-D2A3-FD1A-8DE0-ACB3508C495A}"/>
              </a:ext>
            </a:extLst>
          </p:cNvPr>
          <p:cNvSpPr txBox="1">
            <a:spLocks/>
          </p:cNvSpPr>
          <p:nvPr/>
        </p:nvSpPr>
        <p:spPr>
          <a:xfrm>
            <a:off x="7294652" y="2445579"/>
            <a:ext cx="4140486" cy="1966841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sz="3200" b="0" i="0" u="none" strike="noStrike" kern="1200" cap="none" spc="-20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Proaktivna komunikacija personalnog savetnika za osiguranje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belmedic4">
            <a:hlinkClick r:id="" action="ppaction://media"/>
            <a:extLst>
              <a:ext uri="{FF2B5EF4-FFF2-40B4-BE49-F238E27FC236}">
                <a16:creationId xmlns:a16="http://schemas.microsoft.com/office/drawing/2014/main" id="{0B069F18-232B-F0C5-868A-7A5B39DD12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8526" y="195209"/>
            <a:ext cx="4679795" cy="646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9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5">
            <a:extLst>
              <a:ext uri="{FF2B5EF4-FFF2-40B4-BE49-F238E27FC236}">
                <a16:creationId xmlns:a16="http://schemas.microsoft.com/office/drawing/2014/main" id="{B2EEFC79-D2A3-FD1A-8DE0-ACB3508C495A}"/>
              </a:ext>
            </a:extLst>
          </p:cNvPr>
          <p:cNvSpPr txBox="1">
            <a:spLocks/>
          </p:cNvSpPr>
          <p:nvPr/>
        </p:nvSpPr>
        <p:spPr>
          <a:xfrm>
            <a:off x="7413948" y="2666985"/>
            <a:ext cx="2901305" cy="1730354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Budite pouzdani savetnik u hitnim situacijama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nsuranceClaim">
            <a:hlinkClick r:id="" action="ppaction://media"/>
            <a:extLst>
              <a:ext uri="{FF2B5EF4-FFF2-40B4-BE49-F238E27FC236}">
                <a16:creationId xmlns:a16="http://schemas.microsoft.com/office/drawing/2014/main" id="{409A81EB-7DE1-70B3-A4D4-1D6119CC4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1413"/>
          <a:stretch/>
        </p:blipFill>
        <p:spPr>
          <a:xfrm>
            <a:off x="1800028" y="273655"/>
            <a:ext cx="4487757" cy="6310690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103599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5">
            <a:extLst>
              <a:ext uri="{FF2B5EF4-FFF2-40B4-BE49-F238E27FC236}">
                <a16:creationId xmlns:a16="http://schemas.microsoft.com/office/drawing/2014/main" id="{B2EEFC79-D2A3-FD1A-8DE0-ACB3508C495A}"/>
              </a:ext>
            </a:extLst>
          </p:cNvPr>
          <p:cNvSpPr txBox="1">
            <a:spLocks/>
          </p:cNvSpPr>
          <p:nvPr/>
        </p:nvSpPr>
        <p:spPr>
          <a:xfrm>
            <a:off x="7274235" y="2387961"/>
            <a:ext cx="3947139" cy="2082078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Uspostavite dvosmernu komunikaciju sa klijentima i kreirajte dug i lojalan odnos sa njima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nsuranceFeedback">
            <a:hlinkClick r:id="" action="ppaction://media"/>
            <a:extLst>
              <a:ext uri="{FF2B5EF4-FFF2-40B4-BE49-F238E27FC236}">
                <a16:creationId xmlns:a16="http://schemas.microsoft.com/office/drawing/2014/main" id="{0152DECC-3DD8-B3FD-B8AD-B0614686F0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8052" y="400964"/>
            <a:ext cx="4447265" cy="6249315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205651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3B4B16-8A11-DD84-266A-DD07ACB5902A}"/>
              </a:ext>
            </a:extLst>
          </p:cNvPr>
          <p:cNvSpPr txBox="1">
            <a:spLocks/>
          </p:cNvSpPr>
          <p:nvPr/>
        </p:nvSpPr>
        <p:spPr>
          <a:xfrm>
            <a:off x="2280973" y="59803"/>
            <a:ext cx="7630053" cy="86783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33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ISHODI UPOTREBE VEŠTAČKE INTELIGENCIJE </a:t>
            </a:r>
            <a:endParaRPr lang="en-US" sz="3300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77495C8-96C2-FFFF-5DC9-51A329061490}"/>
              </a:ext>
            </a:extLst>
          </p:cNvPr>
          <p:cNvSpPr/>
          <p:nvPr/>
        </p:nvSpPr>
        <p:spPr>
          <a:xfrm>
            <a:off x="335340" y="1605390"/>
            <a:ext cx="2204498" cy="503900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4BF363F-A6AD-B2B4-CC35-173C913B6ACF}"/>
              </a:ext>
            </a:extLst>
          </p:cNvPr>
          <p:cNvSpPr/>
          <p:nvPr/>
        </p:nvSpPr>
        <p:spPr>
          <a:xfrm>
            <a:off x="3901807" y="4624702"/>
            <a:ext cx="1215950" cy="48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hevron 186">
            <a:extLst>
              <a:ext uri="{FF2B5EF4-FFF2-40B4-BE49-F238E27FC236}">
                <a16:creationId xmlns:a16="http://schemas.microsoft.com/office/drawing/2014/main" id="{5EE386A0-0DB6-A2C8-6AF2-2CDAA472B35C}"/>
              </a:ext>
            </a:extLst>
          </p:cNvPr>
          <p:cNvSpPr/>
          <p:nvPr/>
        </p:nvSpPr>
        <p:spPr>
          <a:xfrm>
            <a:off x="2741101" y="3035004"/>
            <a:ext cx="293044" cy="1771692"/>
          </a:xfrm>
          <a:prstGeom prst="chevron">
            <a:avLst>
              <a:gd name="adj" fmla="val 80220"/>
            </a:avLst>
          </a:prstGeom>
          <a:solidFill>
            <a:srgbClr val="61CEE6"/>
          </a:solidFill>
          <a:ln w="381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2742370-A86D-A686-4841-DFC80FD54FBC}"/>
              </a:ext>
            </a:extLst>
          </p:cNvPr>
          <p:cNvSpPr txBox="1"/>
          <p:nvPr/>
        </p:nvSpPr>
        <p:spPr>
          <a:xfrm>
            <a:off x="338280" y="1116034"/>
            <a:ext cx="227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spc="-15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IZVORI PODATAKA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01D687D-C4AF-CFCC-C3A7-28E82A4A43F2}"/>
              </a:ext>
            </a:extLst>
          </p:cNvPr>
          <p:cNvSpPr txBox="1"/>
          <p:nvPr/>
        </p:nvSpPr>
        <p:spPr>
          <a:xfrm>
            <a:off x="934976" y="1899279"/>
            <a:ext cx="2215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err="1">
                <a:latin typeface="Century Gothic" panose="020B0502020202020204" pitchFamily="34" charset="0"/>
                <a:cs typeface="Segoe UI" panose="020B0502040204020203" pitchFamily="34" charset="0"/>
              </a:rPr>
              <a:t>Core</a:t>
            </a:r>
            <a:r>
              <a:rPr lang="sr-Latn-RS" sz="1400">
                <a:latin typeface="Century Gothic" panose="020B0502020202020204" pitchFamily="34" charset="0"/>
                <a:cs typeface="Segoe UI" panose="020B0502040204020203" pitchFamily="34" charset="0"/>
              </a:rPr>
              <a:t> sistem</a:t>
            </a:r>
            <a:endParaRPr lang="en-US" sz="140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472253-343B-8405-ADB0-F1D265E0EFC2}"/>
              </a:ext>
            </a:extLst>
          </p:cNvPr>
          <p:cNvSpPr txBox="1"/>
          <p:nvPr/>
        </p:nvSpPr>
        <p:spPr>
          <a:xfrm>
            <a:off x="973699" y="4587745"/>
            <a:ext cx="1908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>
                <a:latin typeface="Century Gothic" panose="020B0502020202020204" pitchFamily="34" charset="0"/>
                <a:cs typeface="Segoe UI" panose="020B0502040204020203" pitchFamily="34" charset="0"/>
              </a:rPr>
              <a:t>Komunikacija sa Virtualnim asistentom</a:t>
            </a:r>
            <a:endParaRPr lang="en-US" sz="140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8631700-EE0F-65AE-3467-1F874DF98CCE}"/>
              </a:ext>
            </a:extLst>
          </p:cNvPr>
          <p:cNvSpPr txBox="1"/>
          <p:nvPr/>
        </p:nvSpPr>
        <p:spPr>
          <a:xfrm>
            <a:off x="941745" y="2333768"/>
            <a:ext cx="1432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latin typeface="Century Gothic" panose="020B0502020202020204" pitchFamily="34" charset="0"/>
                <a:cs typeface="Segoe UI" panose="020B0502040204020203" pitchFamily="34" charset="0"/>
              </a:rPr>
              <a:t>Mobilna aplikacija</a:t>
            </a:r>
            <a:endParaRPr lang="en-US" sz="1400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5F0B33-4326-B325-D06D-794A49ED79C0}"/>
              </a:ext>
            </a:extLst>
          </p:cNvPr>
          <p:cNvSpPr txBox="1"/>
          <p:nvPr/>
        </p:nvSpPr>
        <p:spPr>
          <a:xfrm>
            <a:off x="941745" y="2983700"/>
            <a:ext cx="174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latin typeface="Century Gothic" panose="020B0502020202020204" pitchFamily="34" charset="0"/>
                <a:cs typeface="Segoe UI" panose="020B0502040204020203" pitchFamily="34" charset="0"/>
              </a:rPr>
              <a:t>Klikovi, poruke i interakcije</a:t>
            </a:r>
            <a:endParaRPr lang="en-US" sz="1400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55A3332-92AD-12E2-9D55-27FBD6CF32CB}"/>
              </a:ext>
            </a:extLst>
          </p:cNvPr>
          <p:cNvSpPr txBox="1"/>
          <p:nvPr/>
        </p:nvSpPr>
        <p:spPr>
          <a:xfrm>
            <a:off x="973699" y="3486660"/>
            <a:ext cx="1172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latin typeface="Century Gothic" panose="020B0502020202020204" pitchFamily="34" charset="0"/>
                <a:cs typeface="Segoe UI" panose="020B0502040204020203" pitchFamily="34" charset="0"/>
              </a:rPr>
              <a:t>Aktivnosti u filijalama</a:t>
            </a:r>
            <a:endParaRPr lang="en-US" sz="1400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F88838AC-C104-7F58-BCA2-24C71BFA0454}"/>
              </a:ext>
            </a:extLst>
          </p:cNvPr>
          <p:cNvSpPr txBox="1"/>
          <p:nvPr/>
        </p:nvSpPr>
        <p:spPr>
          <a:xfrm>
            <a:off x="936260" y="5841439"/>
            <a:ext cx="1908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>
                <a:latin typeface="Century Gothic" panose="020B0502020202020204" pitchFamily="34" charset="0"/>
                <a:cs typeface="Segoe UI" panose="020B0502040204020203" pitchFamily="34" charset="0"/>
              </a:rPr>
              <a:t>Interakcije sa </a:t>
            </a:r>
            <a:r>
              <a:rPr lang="sr-Latn-RS" sz="1400" err="1">
                <a:latin typeface="Century Gothic" panose="020B0502020202020204" pitchFamily="34" charset="0"/>
                <a:cs typeface="Segoe UI" panose="020B0502040204020203" pitchFamily="34" charset="0"/>
              </a:rPr>
              <a:t>call</a:t>
            </a:r>
            <a:r>
              <a:rPr lang="sr-Latn-RS" sz="1400">
                <a:latin typeface="Century Gothic" panose="020B0502020202020204" pitchFamily="34" charset="0"/>
                <a:cs typeface="Segoe UI" panose="020B0502040204020203" pitchFamily="34" charset="0"/>
              </a:rPr>
              <a:t> centrom</a:t>
            </a:r>
            <a:endParaRPr lang="en-US" sz="140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72546FE7-C0AF-D249-C124-AE056CEDA25C}"/>
              </a:ext>
            </a:extLst>
          </p:cNvPr>
          <p:cNvSpPr txBox="1"/>
          <p:nvPr/>
        </p:nvSpPr>
        <p:spPr>
          <a:xfrm>
            <a:off x="966042" y="5350669"/>
            <a:ext cx="2213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>
                <a:latin typeface="Century Gothic" panose="020B0502020202020204" pitchFamily="34" charset="0"/>
                <a:cs typeface="Segoe UI" panose="020B0502040204020203" pitchFamily="34" charset="0"/>
              </a:rPr>
              <a:t>Podaci o lokaciji</a:t>
            </a:r>
            <a:endParaRPr lang="en-US" sz="140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ABBD2D0D-4164-E4B2-8F47-830010805D45}"/>
              </a:ext>
            </a:extLst>
          </p:cNvPr>
          <p:cNvSpPr txBox="1"/>
          <p:nvPr/>
        </p:nvSpPr>
        <p:spPr>
          <a:xfrm>
            <a:off x="954337" y="4065134"/>
            <a:ext cx="121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>
                <a:latin typeface="Century Gothic" panose="020B0502020202020204" pitchFamily="34" charset="0"/>
                <a:cs typeface="Segoe UI" panose="020B0502040204020203" pitchFamily="34" charset="0"/>
              </a:rPr>
              <a:t>Internet aplikacija</a:t>
            </a:r>
            <a:endParaRPr lang="en-US" sz="140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031" name="Picture 1030">
            <a:extLst>
              <a:ext uri="{FF2B5EF4-FFF2-40B4-BE49-F238E27FC236}">
                <a16:creationId xmlns:a16="http://schemas.microsoft.com/office/drawing/2014/main" id="{3C10C460-0DB6-24EB-D5EF-4EB471ECD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30" y="2373653"/>
            <a:ext cx="462946" cy="462946"/>
          </a:xfrm>
          <a:prstGeom prst="rect">
            <a:avLst/>
          </a:prstGeom>
        </p:spPr>
      </p:pic>
      <p:pic>
        <p:nvPicPr>
          <p:cNvPr id="1060" name="Picture 1059">
            <a:extLst>
              <a:ext uri="{FF2B5EF4-FFF2-40B4-BE49-F238E27FC236}">
                <a16:creationId xmlns:a16="http://schemas.microsoft.com/office/drawing/2014/main" id="{03E53F02-0D6A-52CA-9107-F1FCA98D9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91" y="1825292"/>
            <a:ext cx="423329" cy="423329"/>
          </a:xfrm>
          <a:prstGeom prst="rect">
            <a:avLst/>
          </a:prstGeom>
        </p:spPr>
      </p:pic>
      <p:pic>
        <p:nvPicPr>
          <p:cNvPr id="1061" name="Picture 1060">
            <a:extLst>
              <a:ext uri="{FF2B5EF4-FFF2-40B4-BE49-F238E27FC236}">
                <a16:creationId xmlns:a16="http://schemas.microsoft.com/office/drawing/2014/main" id="{8D15D9E4-54D1-9C97-6E76-D43B7AB1B8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3" y="3547231"/>
            <a:ext cx="402079" cy="402079"/>
          </a:xfrm>
          <a:prstGeom prst="rect">
            <a:avLst/>
          </a:prstGeom>
        </p:spPr>
      </p:pic>
      <p:pic>
        <p:nvPicPr>
          <p:cNvPr id="1062" name="Picture 1061">
            <a:extLst>
              <a:ext uri="{FF2B5EF4-FFF2-40B4-BE49-F238E27FC236}">
                <a16:creationId xmlns:a16="http://schemas.microsoft.com/office/drawing/2014/main" id="{CCDDD969-FD5C-530B-48E1-16CC99AFAA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3" y="3049776"/>
            <a:ext cx="462946" cy="462946"/>
          </a:xfrm>
          <a:prstGeom prst="rect">
            <a:avLst/>
          </a:prstGeom>
        </p:spPr>
      </p:pic>
      <p:pic>
        <p:nvPicPr>
          <p:cNvPr id="1063" name="Picture 1062">
            <a:extLst>
              <a:ext uri="{FF2B5EF4-FFF2-40B4-BE49-F238E27FC236}">
                <a16:creationId xmlns:a16="http://schemas.microsoft.com/office/drawing/2014/main" id="{4AFFFF29-6173-D90B-CCAC-9982014E1D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3" y="5890445"/>
            <a:ext cx="483549" cy="483549"/>
          </a:xfrm>
          <a:prstGeom prst="rect">
            <a:avLst/>
          </a:prstGeom>
        </p:spPr>
      </p:pic>
      <p:pic>
        <p:nvPicPr>
          <p:cNvPr id="1064" name="Picture 1063">
            <a:extLst>
              <a:ext uri="{FF2B5EF4-FFF2-40B4-BE49-F238E27FC236}">
                <a16:creationId xmlns:a16="http://schemas.microsoft.com/office/drawing/2014/main" id="{8915F7F1-537D-F813-BAC3-84FF36F6587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4" r="-1301"/>
          <a:stretch/>
        </p:blipFill>
        <p:spPr>
          <a:xfrm>
            <a:off x="389775" y="4760005"/>
            <a:ext cx="618847" cy="322590"/>
          </a:xfrm>
          <a:prstGeom prst="rect">
            <a:avLst/>
          </a:prstGeom>
        </p:spPr>
      </p:pic>
      <p:pic>
        <p:nvPicPr>
          <p:cNvPr id="1065" name="Picture 1064">
            <a:extLst>
              <a:ext uri="{FF2B5EF4-FFF2-40B4-BE49-F238E27FC236}">
                <a16:creationId xmlns:a16="http://schemas.microsoft.com/office/drawing/2014/main" id="{DCAFDCB7-967A-2D3E-F4D1-A3725AC549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9" y="5233505"/>
            <a:ext cx="462946" cy="462946"/>
          </a:xfrm>
          <a:prstGeom prst="rect">
            <a:avLst/>
          </a:prstGeom>
        </p:spPr>
      </p:pic>
      <p:pic>
        <p:nvPicPr>
          <p:cNvPr id="1066" name="Picture 1065">
            <a:extLst>
              <a:ext uri="{FF2B5EF4-FFF2-40B4-BE49-F238E27FC236}">
                <a16:creationId xmlns:a16="http://schemas.microsoft.com/office/drawing/2014/main" id="{58F43D5B-92B0-3993-5027-D030282D31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71" y="4082327"/>
            <a:ext cx="518309" cy="518309"/>
          </a:xfrm>
          <a:prstGeom prst="rect">
            <a:avLst/>
          </a:prstGeom>
        </p:spPr>
      </p:pic>
      <p:sp>
        <p:nvSpPr>
          <p:cNvPr id="1067" name="TextBox 1066">
            <a:extLst>
              <a:ext uri="{FF2B5EF4-FFF2-40B4-BE49-F238E27FC236}">
                <a16:creationId xmlns:a16="http://schemas.microsoft.com/office/drawing/2014/main" id="{A291C9ED-5687-6D26-4B0D-A4EAFEDF9A1C}"/>
              </a:ext>
            </a:extLst>
          </p:cNvPr>
          <p:cNvSpPr txBox="1"/>
          <p:nvPr/>
        </p:nvSpPr>
        <p:spPr>
          <a:xfrm>
            <a:off x="-160648" y="6305837"/>
            <a:ext cx="1741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61CEE6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…</a:t>
            </a:r>
            <a:endParaRPr lang="sr-Latn-RS" sz="1600" b="1">
              <a:solidFill>
                <a:srgbClr val="61CEE6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84" name="Graphic 1083">
            <a:extLst>
              <a:ext uri="{FF2B5EF4-FFF2-40B4-BE49-F238E27FC236}">
                <a16:creationId xmlns:a16="http://schemas.microsoft.com/office/drawing/2014/main" id="{8DB67A8F-2C00-2685-C9AA-AC4559D12C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6892" y="1797150"/>
            <a:ext cx="961020" cy="4198835"/>
          </a:xfrm>
          <a:prstGeom prst="rect">
            <a:avLst/>
          </a:prstGeom>
        </p:spPr>
      </p:pic>
      <p:sp>
        <p:nvSpPr>
          <p:cNvPr id="1093" name="Rectangle: Rounded Corners 1092">
            <a:extLst>
              <a:ext uri="{FF2B5EF4-FFF2-40B4-BE49-F238E27FC236}">
                <a16:creationId xmlns:a16="http://schemas.microsoft.com/office/drawing/2014/main" id="{387892C2-9F0F-5111-A14C-DEB203346849}"/>
              </a:ext>
            </a:extLst>
          </p:cNvPr>
          <p:cNvSpPr/>
          <p:nvPr/>
        </p:nvSpPr>
        <p:spPr>
          <a:xfrm>
            <a:off x="3302582" y="3358102"/>
            <a:ext cx="1554480" cy="125272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96" name="Rectangle 1095">
            <a:extLst>
              <a:ext uri="{FF2B5EF4-FFF2-40B4-BE49-F238E27FC236}">
                <a16:creationId xmlns:a16="http://schemas.microsoft.com/office/drawing/2014/main" id="{9CD98687-E04F-39B3-D826-423D323A7733}"/>
              </a:ext>
            </a:extLst>
          </p:cNvPr>
          <p:cNvSpPr/>
          <p:nvPr/>
        </p:nvSpPr>
        <p:spPr>
          <a:xfrm>
            <a:off x="3302582" y="3520688"/>
            <a:ext cx="1215950" cy="172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2FE82FCA-495A-BACE-4ADD-906DC9F7F44E}"/>
              </a:ext>
            </a:extLst>
          </p:cNvPr>
          <p:cNvSpPr/>
          <p:nvPr/>
        </p:nvSpPr>
        <p:spPr>
          <a:xfrm>
            <a:off x="3319910" y="3472256"/>
            <a:ext cx="15105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RA</a:t>
            </a:r>
            <a:r>
              <a:rPr lang="sr-Latn-RS" sz="1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ZLIČITI MODELI MAŠINSKOG UČENJA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61723CC-6A10-6339-6E91-BC3A04C7C6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7599316" y="1797149"/>
            <a:ext cx="1042685" cy="419883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335AED9-C701-A162-6617-2A3287EBE23E}"/>
              </a:ext>
            </a:extLst>
          </p:cNvPr>
          <p:cNvSpPr/>
          <p:nvPr/>
        </p:nvSpPr>
        <p:spPr>
          <a:xfrm>
            <a:off x="9191399" y="3015705"/>
            <a:ext cx="2435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rgbClr val="7030A0"/>
                </a:solidFill>
                <a:latin typeface="Century Gothic" panose="020B0502020202020204" pitchFamily="34" charset="0"/>
              </a:rPr>
              <a:t>90%+ </a:t>
            </a:r>
            <a:r>
              <a:rPr lang="sr-Latn-RS" sz="140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prilika kreiranih </a:t>
            </a:r>
            <a:r>
              <a:rPr lang="sr-Latn-RS" sz="1400" err="1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an</a:t>
            </a:r>
            <a:r>
              <a:rPr lang="sr-Latn-RS" sz="140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 digitalnim kanalima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65595E-B556-1A80-F925-E36BDD88FE39}"/>
              </a:ext>
            </a:extLst>
          </p:cNvPr>
          <p:cNvSpPr/>
          <p:nvPr/>
        </p:nvSpPr>
        <p:spPr>
          <a:xfrm>
            <a:off x="9198124" y="3662158"/>
            <a:ext cx="2435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rgbClr val="7030A0"/>
                </a:solidFill>
                <a:latin typeface="Century Gothic" panose="020B0502020202020204" pitchFamily="34" charset="0"/>
              </a:rPr>
              <a:t>3x </a:t>
            </a:r>
            <a:r>
              <a:rPr lang="sr-Latn-RS" sz="140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porast prodaje inicirane kampanjama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E7C88E-AC8C-5314-ED60-314FEC57F38C}"/>
              </a:ext>
            </a:extLst>
          </p:cNvPr>
          <p:cNvSpPr/>
          <p:nvPr/>
        </p:nvSpPr>
        <p:spPr>
          <a:xfrm>
            <a:off x="9198124" y="4345721"/>
            <a:ext cx="2435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rgbClr val="7030A0"/>
                </a:solidFill>
                <a:latin typeface="Century Gothic" panose="020B0502020202020204" pitchFamily="34" charset="0"/>
              </a:rPr>
              <a:t>5x </a:t>
            </a:r>
            <a:r>
              <a:rPr lang="sr-Latn-RS" sz="140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manje aktivnih kampanja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81A59F-6DFA-64C4-86B8-1ED0C40A3B4D}"/>
              </a:ext>
            </a:extLst>
          </p:cNvPr>
          <p:cNvSpPr/>
          <p:nvPr/>
        </p:nvSpPr>
        <p:spPr>
          <a:xfrm>
            <a:off x="9191399" y="4913384"/>
            <a:ext cx="2435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rgbClr val="7030A0"/>
                </a:solidFill>
                <a:latin typeface="Century Gothic" panose="020B0502020202020204" pitchFamily="34" charset="0"/>
              </a:rPr>
              <a:t>9x </a:t>
            </a:r>
            <a:r>
              <a:rPr lang="sr-Latn-RS" sz="140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više interakcija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480DC3-BB57-FC66-5783-D8A0517C2A48}"/>
              </a:ext>
            </a:extLst>
          </p:cNvPr>
          <p:cNvSpPr/>
          <p:nvPr/>
        </p:nvSpPr>
        <p:spPr>
          <a:xfrm>
            <a:off x="9198124" y="2484076"/>
            <a:ext cx="2435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rgbClr val="7030A0"/>
                </a:solidFill>
                <a:latin typeface="Century Gothic" panose="020B0502020202020204" pitchFamily="34" charset="0"/>
              </a:rPr>
              <a:t>34% </a:t>
            </a:r>
            <a:r>
              <a:rPr lang="sr-Latn-RS" sz="1400" b="1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povećan broj konverzija</a:t>
            </a:r>
            <a:endParaRPr lang="sr-Latn-RS" sz="140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069774-50C1-5901-BE58-45039A0E02C2}"/>
              </a:ext>
            </a:extLst>
          </p:cNvPr>
          <p:cNvSpPr/>
          <p:nvPr/>
        </p:nvSpPr>
        <p:spPr>
          <a:xfrm>
            <a:off x="9191399" y="5406981"/>
            <a:ext cx="2435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1400" b="1">
                <a:solidFill>
                  <a:srgbClr val="7030A0"/>
                </a:solidFill>
                <a:latin typeface="Century Gothic" panose="020B0502020202020204" pitchFamily="34" charset="0"/>
              </a:rPr>
              <a:t>Značajna relaksacija zaposlenih!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CF7E07-B4B1-EE28-70A2-755CDEE438B0}"/>
              </a:ext>
            </a:extLst>
          </p:cNvPr>
          <p:cNvSpPr txBox="1"/>
          <p:nvPr/>
        </p:nvSpPr>
        <p:spPr>
          <a:xfrm>
            <a:off x="9452281" y="1797149"/>
            <a:ext cx="1913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spc="-15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REZULTATI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27B9C04-1E51-CEB1-E0B1-4AA62E78964F}"/>
              </a:ext>
            </a:extLst>
          </p:cNvPr>
          <p:cNvSpPr/>
          <p:nvPr/>
        </p:nvSpPr>
        <p:spPr>
          <a:xfrm>
            <a:off x="6044836" y="1512110"/>
            <a:ext cx="1554480" cy="62636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>
                <a:solidFill>
                  <a:schemeClr val="tx1"/>
                </a:solidFill>
                <a:latin typeface="Century Gothic" panose="020B0502020202020204" pitchFamily="34" charset="0"/>
              </a:rPr>
              <a:t>Pravi proizvod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474A11-7EF2-ECF9-9B80-89813B8FA402}"/>
              </a:ext>
            </a:extLst>
          </p:cNvPr>
          <p:cNvSpPr/>
          <p:nvPr/>
        </p:nvSpPr>
        <p:spPr>
          <a:xfrm>
            <a:off x="6032434" y="2543806"/>
            <a:ext cx="1554480" cy="62636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>
                <a:solidFill>
                  <a:schemeClr val="tx1"/>
                </a:solidFill>
                <a:latin typeface="Century Gothic" panose="020B0502020202020204" pitchFamily="34" charset="0"/>
              </a:rPr>
              <a:t>Na pravom kanalu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52D7E0-2A54-FDBE-446A-4DD64AFB296B}"/>
              </a:ext>
            </a:extLst>
          </p:cNvPr>
          <p:cNvSpPr/>
          <p:nvPr/>
        </p:nvSpPr>
        <p:spPr>
          <a:xfrm>
            <a:off x="6134090" y="3671284"/>
            <a:ext cx="1554480" cy="62636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>
                <a:solidFill>
                  <a:schemeClr val="tx1"/>
                </a:solidFill>
                <a:latin typeface="Century Gothic" panose="020B0502020202020204" pitchFamily="34" charset="0"/>
              </a:rPr>
              <a:t>U pravom trenutku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2EF8977-0A2D-E6C1-9444-5523B2DB00BA}"/>
              </a:ext>
            </a:extLst>
          </p:cNvPr>
          <p:cNvSpPr/>
          <p:nvPr/>
        </p:nvSpPr>
        <p:spPr>
          <a:xfrm>
            <a:off x="6044333" y="4713611"/>
            <a:ext cx="1554480" cy="62636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>
                <a:solidFill>
                  <a:schemeClr val="tx1"/>
                </a:solidFill>
                <a:latin typeface="Century Gothic" panose="020B0502020202020204" pitchFamily="34" charset="0"/>
              </a:rPr>
              <a:t>Sa pravim sadržajem</a:t>
            </a:r>
            <a:endParaRPr lang="en-US" sz="1200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06C85D-98A5-0DEB-5258-44ADE14CD7E8}"/>
              </a:ext>
            </a:extLst>
          </p:cNvPr>
          <p:cNvGrpSpPr/>
          <p:nvPr/>
        </p:nvGrpSpPr>
        <p:grpSpPr>
          <a:xfrm>
            <a:off x="6236503" y="5446242"/>
            <a:ext cx="1170139" cy="1157653"/>
            <a:chOff x="759545" y="2622635"/>
            <a:chExt cx="1771692" cy="177169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9A5AC78-DD9C-5DB9-B337-19BF867A1CC5}"/>
                </a:ext>
              </a:extLst>
            </p:cNvPr>
            <p:cNvSpPr/>
            <p:nvPr/>
          </p:nvSpPr>
          <p:spPr>
            <a:xfrm>
              <a:off x="759545" y="2622635"/>
              <a:ext cx="1771692" cy="177169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>
                <a:solidFill>
                  <a:srgbClr val="66429D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1FAD46F-7854-9FB0-3966-6F497D0590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-1104"/>
            <a:stretch/>
          </p:blipFill>
          <p:spPr>
            <a:xfrm flipH="1">
              <a:off x="797640" y="2717321"/>
              <a:ext cx="1695501" cy="1677006"/>
            </a:xfrm>
            <a:prstGeom prst="ellipse">
              <a:avLst/>
            </a:prstGeom>
          </p:spPr>
        </p:pic>
      </p:grpSp>
      <p:pic>
        <p:nvPicPr>
          <p:cNvPr id="27" name="Picture 26" descr="A clock with a black background&#10;&#10;Description automatically generated">
            <a:extLst>
              <a:ext uri="{FF2B5EF4-FFF2-40B4-BE49-F238E27FC236}">
                <a16:creationId xmlns:a16="http://schemas.microsoft.com/office/drawing/2014/main" id="{0B769ADA-5D27-A861-13A2-F99DCA40C9A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829" y="3258241"/>
            <a:ext cx="497358" cy="497358"/>
          </a:xfrm>
          <a:prstGeom prst="rect">
            <a:avLst/>
          </a:prstGeom>
        </p:spPr>
      </p:pic>
      <p:pic>
        <p:nvPicPr>
          <p:cNvPr id="29" name="Picture 28" descr="A neon colored video camera&#10;&#10;Description automatically generated with medium confidence">
            <a:extLst>
              <a:ext uri="{FF2B5EF4-FFF2-40B4-BE49-F238E27FC236}">
                <a16:creationId xmlns:a16="http://schemas.microsoft.com/office/drawing/2014/main" id="{E131623C-E906-3EAD-2C26-AD3803BA1A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828" y="2220886"/>
            <a:ext cx="446979" cy="446979"/>
          </a:xfrm>
          <a:prstGeom prst="rect">
            <a:avLst/>
          </a:prstGeom>
        </p:spPr>
      </p:pic>
      <p:pic>
        <p:nvPicPr>
          <p:cNvPr id="31" name="Picture 30" descr="A neon lights with a play button and a play button&#10;&#10;Description automatically generated with medium confidence">
            <a:extLst>
              <a:ext uri="{FF2B5EF4-FFF2-40B4-BE49-F238E27FC236}">
                <a16:creationId xmlns:a16="http://schemas.microsoft.com/office/drawing/2014/main" id="{813596CD-A476-7175-EBDF-C7C28CC558C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828" y="4399082"/>
            <a:ext cx="489611" cy="489611"/>
          </a:xfrm>
          <a:prstGeom prst="rect">
            <a:avLst/>
          </a:prstGeom>
        </p:spPr>
      </p:pic>
      <p:pic>
        <p:nvPicPr>
          <p:cNvPr id="33" name="Picture 32" descr="A neon sign of a hand and a coin&#10;&#10;Description automatically generated">
            <a:extLst>
              <a:ext uri="{FF2B5EF4-FFF2-40B4-BE49-F238E27FC236}">
                <a16:creationId xmlns:a16="http://schemas.microsoft.com/office/drawing/2014/main" id="{6047AAD1-2A00-7E4D-90C3-8C079260CE1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337" y="1218611"/>
            <a:ext cx="455914" cy="45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3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7D0E8DE-62E9-8E6B-307A-EC43EDFE2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9"/>
            <a:ext cx="1219200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53EA90-5E10-51D9-FF6C-EFF3DDEEAB10}"/>
              </a:ext>
            </a:extLst>
          </p:cNvPr>
          <p:cNvCxnSpPr>
            <a:cxnSpLocks/>
          </p:cNvCxnSpPr>
          <p:nvPr/>
        </p:nvCxnSpPr>
        <p:spPr>
          <a:xfrm>
            <a:off x="2353456" y="3194393"/>
            <a:ext cx="748009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erson with blue hair&#10;&#10;Description automatically generated with medium confidence">
            <a:extLst>
              <a:ext uri="{FF2B5EF4-FFF2-40B4-BE49-F238E27FC236}">
                <a16:creationId xmlns:a16="http://schemas.microsoft.com/office/drawing/2014/main" id="{2EF2FC5E-6A85-5BC5-F3A4-F887E39DF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866" y="2947737"/>
            <a:ext cx="3910263" cy="3910263"/>
          </a:xfrm>
          <a:prstGeom prst="rect">
            <a:avLst/>
          </a:prstGeom>
        </p:spPr>
      </p:pic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4A688FA3-873A-6896-345F-DEEA2E06C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056" y="75729"/>
            <a:ext cx="1996891" cy="1996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4CD78-95A7-79C3-508A-E6DAC465FA9F}"/>
              </a:ext>
            </a:extLst>
          </p:cNvPr>
          <p:cNvSpPr txBox="1">
            <a:spLocks/>
          </p:cNvSpPr>
          <p:nvPr/>
        </p:nvSpPr>
        <p:spPr>
          <a:xfrm>
            <a:off x="1093170" y="1907811"/>
            <a:ext cx="10000661" cy="142555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KREIRANJE VREDNOSTI INTERNO KA ZAPOSLENIMA</a:t>
            </a:r>
            <a:endParaRPr lang="it-IT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396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30DF69-6264-BAD2-9F00-85E761FB12B7}"/>
              </a:ext>
            </a:extLst>
          </p:cNvPr>
          <p:cNvSpPr/>
          <p:nvPr/>
        </p:nvSpPr>
        <p:spPr>
          <a:xfrm>
            <a:off x="2201917" y="1089247"/>
            <a:ext cx="857842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entury Gothic" panose="020B0502020202020204" pitchFamily="34" charset="0"/>
              </a:rPr>
              <a:t>VESTACKA INTELIGENCIJA TRENIRANA AUTOMACKI IZ INTERNIH MATERIJALA</a:t>
            </a:r>
          </a:p>
        </p:txBody>
      </p:sp>
      <p:sp>
        <p:nvSpPr>
          <p:cNvPr id="4" name="Текст 5">
            <a:extLst>
              <a:ext uri="{FF2B5EF4-FFF2-40B4-BE49-F238E27FC236}">
                <a16:creationId xmlns:a16="http://schemas.microsoft.com/office/drawing/2014/main" id="{936042B5-33CC-4B48-682C-DF47035BE873}"/>
              </a:ext>
            </a:extLst>
          </p:cNvPr>
          <p:cNvSpPr txBox="1">
            <a:spLocks/>
          </p:cNvSpPr>
          <p:nvPr/>
        </p:nvSpPr>
        <p:spPr>
          <a:xfrm>
            <a:off x="1369649" y="208339"/>
            <a:ext cx="9710932" cy="108924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3600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Pametni</a:t>
            </a:r>
            <a:r>
              <a:rPr lang="en-US" sz="36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asistent</a:t>
            </a:r>
            <a:r>
              <a:rPr lang="en-US" sz="36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kao</a:t>
            </a:r>
            <a:r>
              <a:rPr lang="en-US" sz="36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spc="-200" dirty="0" err="1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kolega</a:t>
            </a:r>
            <a:endParaRPr lang="en-US" sz="3600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191B6944-7107-C08D-41BE-48FB7A4C3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424" y="-99141"/>
            <a:ext cx="1188388" cy="11883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86724D-A391-257B-F77A-3936BB27D5AC}"/>
              </a:ext>
            </a:extLst>
          </p:cNvPr>
          <p:cNvSpPr/>
          <p:nvPr/>
        </p:nvSpPr>
        <p:spPr>
          <a:xfrm>
            <a:off x="962501" y="1708193"/>
            <a:ext cx="10266998" cy="839633"/>
          </a:xfrm>
          <a:prstGeom prst="rect">
            <a:avLst/>
          </a:prstGeom>
          <a:noFill/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C4193-FC2A-B7C6-A439-6670DBA7B09A}"/>
              </a:ext>
            </a:extLst>
          </p:cNvPr>
          <p:cNvSpPr txBox="1"/>
          <p:nvPr/>
        </p:nvSpPr>
        <p:spPr>
          <a:xfrm>
            <a:off x="962501" y="1941780"/>
            <a:ext cx="61659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entury Gothic" panose="020B0502020202020204" pitchFamily="34" charset="0"/>
              </a:rPr>
              <a:t>PREDSTAVLJAMO VAS</a:t>
            </a:r>
            <a:r>
              <a:rPr lang="sr-Latn-RS" sz="1800" dirty="0">
                <a:latin typeface="Century Gothic" panose="020B0502020202020204" pitchFamily="34" charset="0"/>
              </a:rPr>
              <a:t> </a:t>
            </a:r>
            <a:r>
              <a:rPr lang="en-US" sz="1800" b="1" dirty="0">
                <a:solidFill>
                  <a:srgbClr val="6051A4"/>
                </a:solidFill>
                <a:latin typeface="Century Gothic" panose="020B0502020202020204" pitchFamily="34" charset="0"/>
              </a:rPr>
              <a:t>INTERNI“CHATGPT”</a:t>
            </a:r>
          </a:p>
          <a:p>
            <a:r>
              <a:rPr lang="sr-Latn-RS" sz="1800" b="1" dirty="0">
                <a:latin typeface="Century Gothic" panose="020B0502020202020204" pitchFamily="34" charset="0"/>
              </a:rPr>
              <a:t> </a:t>
            </a:r>
            <a:br>
              <a:rPr lang="sr-Latn-RS" sz="1800" b="1" dirty="0">
                <a:latin typeface="Century Gothic" panose="020B0502020202020204" pitchFamily="34" charset="0"/>
              </a:rPr>
            </a:br>
            <a:endParaRPr lang="en-US" sz="1800" b="1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648470-40BC-D196-B85B-A6373CB6677E}"/>
              </a:ext>
            </a:extLst>
          </p:cNvPr>
          <p:cNvSpPr txBox="1"/>
          <p:nvPr/>
        </p:nvSpPr>
        <p:spPr>
          <a:xfrm>
            <a:off x="6285775" y="1829306"/>
            <a:ext cx="5156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Century Gothic" panose="020B0502020202020204" pitchFamily="34" charset="0"/>
              </a:rPr>
              <a:t>Weaver </a:t>
            </a:r>
            <a:r>
              <a:rPr lang="en-US" sz="1600" dirty="0">
                <a:latin typeface="Century Gothic" panose="020B0502020202020204" pitchFamily="34" charset="0"/>
              </a:rPr>
              <a:t>PLATFORMA </a:t>
            </a:r>
            <a:r>
              <a:rPr lang="en-US" sz="1600" dirty="0" err="1">
                <a:latin typeface="Century Gothic" panose="020B0502020202020204" pitchFamily="34" charset="0"/>
              </a:rPr>
              <a:t>uci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iz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svih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materijala</a:t>
            </a:r>
            <a:r>
              <a:rPr lang="en-US" sz="1600" dirty="0">
                <a:latin typeface="Century Gothic" panose="020B0502020202020204" pitchFamily="34" charset="0"/>
              </a:rPr>
              <a:t> u </a:t>
            </a:r>
            <a:r>
              <a:rPr lang="en-US" sz="1600" dirty="0" err="1">
                <a:latin typeface="Century Gothic" panose="020B0502020202020204" pitchFamily="34" charset="0"/>
              </a:rPr>
              <a:t>kuci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cuva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ih</a:t>
            </a:r>
            <a:r>
              <a:rPr lang="en-US" sz="1600" dirty="0">
                <a:latin typeface="Century Gothic" panose="020B0502020202020204" pitchFamily="34" charset="0"/>
              </a:rPr>
              <a:t> u </a:t>
            </a:r>
            <a:r>
              <a:rPr lang="en-US" sz="1600" dirty="0" err="1">
                <a:latin typeface="Century Gothic" panose="020B0502020202020204" pitchFamily="34" charset="0"/>
              </a:rPr>
              <a:t>kuci</a:t>
            </a:r>
            <a:r>
              <a:rPr lang="en-US" sz="1600" dirty="0">
                <a:latin typeface="Century Gothic" panose="020B0502020202020204" pitchFamily="34" charset="0"/>
              </a:rPr>
              <a:t> I </a:t>
            </a:r>
            <a:r>
              <a:rPr lang="en-US" sz="1600" dirty="0" err="1">
                <a:latin typeface="Century Gothic" panose="020B0502020202020204" pitchFamily="34" charset="0"/>
              </a:rPr>
              <a:t>usluzuje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kolege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4" name="Picture 13" descr="A picture containing font, graphics, logo, text&#10;&#10;Description automatically generated">
            <a:extLst>
              <a:ext uri="{FF2B5EF4-FFF2-40B4-BE49-F238E27FC236}">
                <a16:creationId xmlns:a16="http://schemas.microsoft.com/office/drawing/2014/main" id="{6590AB78-DC31-537A-CF35-2F378A895B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84"/>
          <a:stretch/>
        </p:blipFill>
        <p:spPr>
          <a:xfrm>
            <a:off x="823549" y="2797440"/>
            <a:ext cx="546100" cy="669722"/>
          </a:xfrm>
          <a:prstGeom prst="rect">
            <a:avLst/>
          </a:prstGeom>
        </p:spPr>
      </p:pic>
      <p:pic>
        <p:nvPicPr>
          <p:cNvPr id="15" name="Picture 14" descr="A picture containing font, graphics, logo, text&#10;&#10;Description automatically generated">
            <a:extLst>
              <a:ext uri="{FF2B5EF4-FFF2-40B4-BE49-F238E27FC236}">
                <a16:creationId xmlns:a16="http://schemas.microsoft.com/office/drawing/2014/main" id="{E1581045-CB32-B026-E4D5-A9F6AAC21D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84"/>
          <a:stretch/>
        </p:blipFill>
        <p:spPr>
          <a:xfrm>
            <a:off x="823549" y="3589836"/>
            <a:ext cx="546100" cy="669722"/>
          </a:xfrm>
          <a:prstGeom prst="rect">
            <a:avLst/>
          </a:prstGeom>
        </p:spPr>
      </p:pic>
      <p:pic>
        <p:nvPicPr>
          <p:cNvPr id="16" name="Picture 15" descr="A picture containing font, graphics, logo, text&#10;&#10;Description automatically generated">
            <a:extLst>
              <a:ext uri="{FF2B5EF4-FFF2-40B4-BE49-F238E27FC236}">
                <a16:creationId xmlns:a16="http://schemas.microsoft.com/office/drawing/2014/main" id="{E11C59FD-1A85-9B9C-724C-D7329FFC78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84"/>
          <a:stretch/>
        </p:blipFill>
        <p:spPr>
          <a:xfrm>
            <a:off x="823549" y="4382233"/>
            <a:ext cx="546100" cy="669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FBEE09B-37EB-BD4E-043F-803D79034B3A}"/>
              </a:ext>
            </a:extLst>
          </p:cNvPr>
          <p:cNvSpPr txBox="1"/>
          <p:nvPr/>
        </p:nvSpPr>
        <p:spPr>
          <a:xfrm>
            <a:off x="-32361" y="2945447"/>
            <a:ext cx="61659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Century Gothic" panose="020B0502020202020204" pitchFamily="34" charset="0"/>
              </a:rPr>
              <a:t>Podrska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prodajnom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osoblju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FC45F6-095B-A5EC-5915-8654599BA728}"/>
              </a:ext>
            </a:extLst>
          </p:cNvPr>
          <p:cNvSpPr txBox="1"/>
          <p:nvPr/>
        </p:nvSpPr>
        <p:spPr>
          <a:xfrm>
            <a:off x="44367" y="3737467"/>
            <a:ext cx="61659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Century Gothic" panose="020B0502020202020204" pitchFamily="34" charset="0"/>
              </a:rPr>
              <a:t>Automatizacija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internih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procesa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0B27E6-8828-4D00-62B9-4FA3AB558990}"/>
              </a:ext>
            </a:extLst>
          </p:cNvPr>
          <p:cNvSpPr txBox="1"/>
          <p:nvPr/>
        </p:nvSpPr>
        <p:spPr>
          <a:xfrm>
            <a:off x="117322" y="4552532"/>
            <a:ext cx="62414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AI </a:t>
            </a:r>
            <a:r>
              <a:rPr lang="en-US" sz="1600" dirty="0" err="1">
                <a:latin typeface="Century Gothic" panose="020B0502020202020204" pitchFamily="34" charset="0"/>
              </a:rPr>
              <a:t>alat</a:t>
            </a:r>
            <a:r>
              <a:rPr lang="en-US" sz="1600" dirty="0">
                <a:latin typeface="Century Gothic" panose="020B0502020202020204" pitchFamily="34" charset="0"/>
              </a:rPr>
              <a:t> za </a:t>
            </a:r>
            <a:r>
              <a:rPr lang="en-US" sz="1600" dirty="0" err="1">
                <a:latin typeface="Century Gothic" panose="020B0502020202020204" pitchFamily="34" charset="0"/>
              </a:rPr>
              <a:t>menadzment</a:t>
            </a:r>
            <a:r>
              <a:rPr lang="en-US" sz="1600" dirty="0">
                <a:latin typeface="Century Gothic" panose="020B0502020202020204" pitchFamily="34" charset="0"/>
              </a:rPr>
              <a:t> management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66358B8-FA14-2C25-898C-E2B052D14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6605" y="2687951"/>
            <a:ext cx="6171269" cy="38441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4AACE3-C516-5784-0EB2-6D1C164E427E}"/>
              </a:ext>
            </a:extLst>
          </p:cNvPr>
          <p:cNvSpPr txBox="1"/>
          <p:nvPr/>
        </p:nvSpPr>
        <p:spPr>
          <a:xfrm>
            <a:off x="117322" y="5297609"/>
            <a:ext cx="62414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Interna </a:t>
            </a:r>
            <a:r>
              <a:rPr lang="en-US" sz="1600" dirty="0" err="1">
                <a:latin typeface="Century Gothic" panose="020B0502020202020204" pitchFamily="34" charset="0"/>
              </a:rPr>
              <a:t>baza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znanja</a:t>
            </a:r>
            <a:r>
              <a:rPr lang="en-US" sz="1600" dirty="0">
                <a:latin typeface="Century Gothic" panose="020B0502020202020204" pitchFamily="34" charset="0"/>
              </a:rPr>
              <a:t> za </a:t>
            </a:r>
            <a:r>
              <a:rPr lang="en-US" sz="1600" dirty="0" err="1">
                <a:latin typeface="Century Gothic" panose="020B0502020202020204" pitchFamily="34" charset="0"/>
              </a:rPr>
              <a:t>sve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9" name="Picture 8" descr="A picture containing font, graphics, logo, text&#10;&#10;Description automatically generated">
            <a:extLst>
              <a:ext uri="{FF2B5EF4-FFF2-40B4-BE49-F238E27FC236}">
                <a16:creationId xmlns:a16="http://schemas.microsoft.com/office/drawing/2014/main" id="{DE8400FF-EC0D-D0B8-03F8-0EC78D8933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84"/>
          <a:stretch/>
        </p:blipFill>
        <p:spPr>
          <a:xfrm>
            <a:off x="823549" y="5116635"/>
            <a:ext cx="546100" cy="6697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517767-AD6F-98A9-D6DA-4099850DF554}"/>
              </a:ext>
            </a:extLst>
          </p:cNvPr>
          <p:cNvSpPr txBox="1"/>
          <p:nvPr/>
        </p:nvSpPr>
        <p:spPr>
          <a:xfrm>
            <a:off x="44367" y="6032011"/>
            <a:ext cx="62414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MS founder's hub, Azure marketplace</a:t>
            </a:r>
          </a:p>
        </p:txBody>
      </p:sp>
      <p:pic>
        <p:nvPicPr>
          <p:cNvPr id="13" name="Picture 12" descr="A picture containing font, graphics, logo, text&#10;&#10;Description automatically generated">
            <a:extLst>
              <a:ext uri="{FF2B5EF4-FFF2-40B4-BE49-F238E27FC236}">
                <a16:creationId xmlns:a16="http://schemas.microsoft.com/office/drawing/2014/main" id="{1636F251-8AAB-BA09-6D16-5F80363C46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84"/>
          <a:stretch/>
        </p:blipFill>
        <p:spPr>
          <a:xfrm>
            <a:off x="823549" y="5864666"/>
            <a:ext cx="546100" cy="66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7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5">
            <a:extLst>
              <a:ext uri="{FF2B5EF4-FFF2-40B4-BE49-F238E27FC236}">
                <a16:creationId xmlns:a16="http://schemas.microsoft.com/office/drawing/2014/main" id="{2EFB91AA-8553-DA0A-C6A9-5FE28B29B6B8}"/>
              </a:ext>
            </a:extLst>
          </p:cNvPr>
          <p:cNvSpPr txBox="1">
            <a:spLocks/>
          </p:cNvSpPr>
          <p:nvPr/>
        </p:nvSpPr>
        <p:spPr>
          <a:xfrm>
            <a:off x="6688412" y="2350079"/>
            <a:ext cx="4513908" cy="2157841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Učinite relevantne informacije dostupne zaposlenima u svega nekoliko sekundi</a:t>
            </a:r>
            <a:endParaRPr lang="en-US" sz="32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InsuranceWeaverPeer">
            <a:hlinkClick r:id="" action="ppaction://media"/>
            <a:extLst>
              <a:ext uri="{FF2B5EF4-FFF2-40B4-BE49-F238E27FC236}">
                <a16:creationId xmlns:a16="http://schemas.microsoft.com/office/drawing/2014/main" id="{D0AAD89C-29F1-1C64-B6F9-F6E7E0E9AD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3421" b="3748"/>
          <a:stretch/>
        </p:blipFill>
        <p:spPr>
          <a:xfrm>
            <a:off x="1718395" y="275384"/>
            <a:ext cx="4377605" cy="6307232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65830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>
            <a:extLst>
              <a:ext uri="{FF2B5EF4-FFF2-40B4-BE49-F238E27FC236}">
                <a16:creationId xmlns:a16="http://schemas.microsoft.com/office/drawing/2014/main" id="{09528606-4A2A-69B0-6348-F227804A8205}"/>
              </a:ext>
            </a:extLst>
          </p:cNvPr>
          <p:cNvSpPr/>
          <p:nvPr/>
        </p:nvSpPr>
        <p:spPr>
          <a:xfrm>
            <a:off x="3095229" y="4045553"/>
            <a:ext cx="2709299" cy="2709299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66429D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31" name="Текст 5">
            <a:extLst>
              <a:ext uri="{FF2B5EF4-FFF2-40B4-BE49-F238E27FC236}">
                <a16:creationId xmlns:a16="http://schemas.microsoft.com/office/drawing/2014/main" id="{AF1E7305-57BF-64F8-CFBF-9C7233B690E0}"/>
              </a:ext>
            </a:extLst>
          </p:cNvPr>
          <p:cNvSpPr txBox="1">
            <a:spLocks/>
          </p:cNvSpPr>
          <p:nvPr/>
        </p:nvSpPr>
        <p:spPr>
          <a:xfrm>
            <a:off x="1207450" y="214167"/>
            <a:ext cx="9710932" cy="203362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sz="3600" b="0" i="0" u="none" strike="noStrike" kern="1200" cap="none" spc="-20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/>
                <a:ea typeface="Segoe UI Black"/>
                <a:cs typeface="Segoe UI"/>
              </a:rPr>
              <a:t>CILJEVI I EFEKTI IMPLEMENTACIJE REŠENJA</a:t>
            </a:r>
            <a:endParaRPr kumimoji="0" lang="en-US" sz="3600" b="0" i="0" u="none" strike="noStrike" kern="1200" cap="none" spc="-200" normalizeH="0" baseline="0" noProof="0">
              <a:ln>
                <a:noFill/>
              </a:ln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effectLst/>
              <a:uLnTx/>
              <a:uFillTx/>
              <a:latin typeface="Segoe UI"/>
              <a:ea typeface="Segoe UI Black"/>
              <a:cs typeface="Segoe UI"/>
            </a:endParaRP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2400" spc="-200">
                <a:solidFill>
                  <a:srgbClr val="7030A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GLAVNI CILJ: </a:t>
            </a: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2400" spc="-150">
                <a:solidFill>
                  <a:srgbClr val="00B0F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SMANJITI PREOPTEREĆENOST ZAPOSLENIH U KONTAKT CENTRU DDOR OSIGURANJA</a:t>
            </a:r>
            <a:endParaRPr kumimoji="0" lang="en-US" sz="2400" b="0" i="0" u="none" strike="noStrike" kern="1200" cap="none" spc="-15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-200" normalizeH="0" baseline="0" noProof="0">
              <a:ln>
                <a:noFill/>
              </a:ln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1DB54CD-FEF5-2DB6-DD8A-835EC5C883F3}"/>
              </a:ext>
            </a:extLst>
          </p:cNvPr>
          <p:cNvGrpSpPr/>
          <p:nvPr/>
        </p:nvGrpSpPr>
        <p:grpSpPr>
          <a:xfrm>
            <a:off x="19640" y="4045553"/>
            <a:ext cx="2709299" cy="2709299"/>
            <a:chOff x="4388976" y="4166335"/>
            <a:chExt cx="2209797" cy="220979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9D4D73D-8E5F-9055-FDC9-C8675B4B0845}"/>
                </a:ext>
              </a:extLst>
            </p:cNvPr>
            <p:cNvSpPr/>
            <p:nvPr/>
          </p:nvSpPr>
          <p:spPr>
            <a:xfrm>
              <a:off x="4388976" y="4166335"/>
              <a:ext cx="2209797" cy="220979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66429D"/>
                </a:solidFill>
                <a:effectLst/>
                <a:uLnTx/>
                <a:uFillTx/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Текст 5">
              <a:extLst>
                <a:ext uri="{FF2B5EF4-FFF2-40B4-BE49-F238E27FC236}">
                  <a16:creationId xmlns:a16="http://schemas.microsoft.com/office/drawing/2014/main" id="{0A9572CF-C314-9DEB-3308-B72E0ECE692E}"/>
                </a:ext>
              </a:extLst>
            </p:cNvPr>
            <p:cNvSpPr txBox="1">
              <a:spLocks/>
            </p:cNvSpPr>
            <p:nvPr/>
          </p:nvSpPr>
          <p:spPr>
            <a:xfrm>
              <a:off x="4474035" y="4428900"/>
              <a:ext cx="2039678" cy="1345155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228566" indent="-228566" algn="l" defTabSz="914263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697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829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99960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091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223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354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486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617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63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sr-Latn-RS" sz="4800" b="1" i="1">
                  <a:solidFill>
                    <a:srgbClr val="66429D"/>
                  </a:solidFill>
                  <a:latin typeface="Century Gothic" panose="020B0502020202020204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3</a:t>
              </a:r>
              <a:r>
                <a:rPr kumimoji="0" lang="en-US" sz="4800" b="1" i="1" u="none" strike="noStrike" kern="1200" cap="none" spc="0" normalizeH="0" baseline="0" noProof="0">
                  <a:ln>
                    <a:noFill/>
                  </a:ln>
                  <a:solidFill>
                    <a:srgbClr val="66429D"/>
                  </a:solidFill>
                  <a:effectLst/>
                  <a:uLnTx/>
                  <a:uFillTx/>
                  <a:latin typeface="Century Gothic" panose="020B0502020202020204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% </a:t>
              </a:r>
            </a:p>
            <a:p>
              <a:pPr marL="0" marR="0" lvl="0" indent="0" algn="ctr" defTabSz="914263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sr-Latn-RS" sz="2400" i="1" u="none" strike="noStrike" kern="1200" cap="none" spc="-200" normalizeH="0" baseline="0" noProof="0">
                  <a:ln>
                    <a:noFill/>
                  </a:ln>
                  <a:solidFill>
                    <a:srgbClr val="52B1E3"/>
                  </a:solidFill>
                  <a:effectLst/>
                  <a:uLnTx/>
                  <a:uFillTx/>
                  <a:latin typeface="Century Gothic" panose="020B0502020202020204" pitchFamily="34" charset="0"/>
                  <a:ea typeface="Segoe UI Black"/>
                  <a:cs typeface="Segoe UI"/>
                </a:rPr>
                <a:t>Upita koji se prosleđuju agentima</a:t>
              </a:r>
              <a:endParaRPr kumimoji="0" lang="en-US" sz="2400" i="1" u="none" strike="noStrike" kern="1200" cap="none" spc="-200" normalizeH="0" baseline="0" noProof="0">
                <a:ln>
                  <a:noFill/>
                </a:ln>
                <a:solidFill>
                  <a:srgbClr val="52B1E3"/>
                </a:solidFill>
                <a:effectLst/>
                <a:uLnTx/>
                <a:uFillTx/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573FABE-DEC7-6EBF-73BE-92D29FBDA85B}"/>
              </a:ext>
            </a:extLst>
          </p:cNvPr>
          <p:cNvGrpSpPr/>
          <p:nvPr/>
        </p:nvGrpSpPr>
        <p:grpSpPr>
          <a:xfrm>
            <a:off x="3086129" y="4045553"/>
            <a:ext cx="5696251" cy="2709299"/>
            <a:chOff x="4791635" y="4045553"/>
            <a:chExt cx="5696251" cy="270929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BEAB1DC-A05A-AE58-34DA-A6F789002349}"/>
                </a:ext>
              </a:extLst>
            </p:cNvPr>
            <p:cNvGrpSpPr/>
            <p:nvPr/>
          </p:nvGrpSpPr>
          <p:grpSpPr>
            <a:xfrm>
              <a:off x="4791635" y="4045553"/>
              <a:ext cx="5696251" cy="2709299"/>
              <a:chOff x="4621812" y="4233698"/>
              <a:chExt cx="4646058" cy="2209797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01CD864-5C4F-F4DD-A8F4-C7278699410F}"/>
                  </a:ext>
                </a:extLst>
              </p:cNvPr>
              <p:cNvSpPr/>
              <p:nvPr/>
            </p:nvSpPr>
            <p:spPr>
              <a:xfrm>
                <a:off x="7058073" y="4233698"/>
                <a:ext cx="2209797" cy="220979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1" u="none" strike="noStrike" kern="1200" cap="none" spc="0" normalizeH="0" baseline="0" noProof="0">
                  <a:ln>
                    <a:noFill/>
                  </a:ln>
                  <a:solidFill>
                    <a:srgbClr val="66429D"/>
                  </a:solidFill>
                  <a:effectLst/>
                  <a:uLnTx/>
                  <a:uFillTx/>
                  <a:latin typeface="Century Gothic" panose="020B0502020202020204" pitchFamily="34" charset="0"/>
                  <a:ea typeface="Segoe UI Black" panose="020B0A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1" name="Текст 5">
                <a:extLst>
                  <a:ext uri="{FF2B5EF4-FFF2-40B4-BE49-F238E27FC236}">
                    <a16:creationId xmlns:a16="http://schemas.microsoft.com/office/drawing/2014/main" id="{DEFDEE1D-4DA9-7E67-AC77-6FDD804D9A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1812" y="4496263"/>
                <a:ext cx="2209797" cy="1345155"/>
              </a:xfrm>
              <a:prstGeom prst="rect">
                <a:avLst/>
              </a:prstGeom>
            </p:spPr>
            <p:txBody>
              <a:bodyPr lIns="91440" tIns="45720" rIns="91440" bIns="45720" anchor="t"/>
              <a:lstStyle>
                <a:lvl1pPr marL="228566" indent="-228566" algn="l" defTabSz="914263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697" indent="-228566" algn="l" defTabSz="914263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2829" indent="-228566" algn="l" defTabSz="914263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99960" indent="-228566" algn="l" defTabSz="914263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091" indent="-228566" algn="l" defTabSz="914263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223" indent="-228566" algn="l" defTabSz="914263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354" indent="-228566" algn="l" defTabSz="914263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486" indent="-228566" algn="l" defTabSz="914263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617" indent="-228566" algn="l" defTabSz="914263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263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sr-Latn-RS" sz="3600" b="1" i="1" u="none" strike="noStrike" kern="1200" cap="none" spc="0" normalizeH="0" baseline="0" noProof="0">
                    <a:ln>
                      <a:noFill/>
                    </a:ln>
                    <a:solidFill>
                      <a:srgbClr val="66429D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Segoe UI Black" panose="020B0A02040204020203" pitchFamily="34" charset="0"/>
                    <a:cs typeface="Segoe UI" panose="020B0502040204020203" pitchFamily="34" charset="0"/>
                  </a:rPr>
                  <a:t>5x</a:t>
                </a:r>
              </a:p>
              <a:p>
                <a:pPr marL="0" marR="0" lvl="0" indent="0" algn="ctr" defTabSz="914263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sr-Latn-RS" i="1" u="none" strike="noStrike" kern="1200" cap="none" spc="-200" normalizeH="0" baseline="0" noProof="0">
                    <a:ln>
                      <a:noFill/>
                    </a:ln>
                    <a:solidFill>
                      <a:srgbClr val="52B1E3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Segoe UI Black"/>
                    <a:cs typeface="Segoe UI"/>
                  </a:rPr>
                  <a:t>Kraći prodajni ciklus</a:t>
                </a:r>
                <a:endParaRPr kumimoji="0" lang="en-US" i="1" u="none" strike="noStrike" kern="1200" cap="none" spc="-200" normalizeH="0" baseline="0" noProof="0">
                  <a:ln>
                    <a:noFill/>
                  </a:ln>
                  <a:solidFill>
                    <a:srgbClr val="52B1E3"/>
                  </a:solidFill>
                  <a:effectLst/>
                  <a:uLnTx/>
                  <a:uFillTx/>
                  <a:latin typeface="Century Gothic" panose="020B0502020202020204" pitchFamily="34" charset="0"/>
                  <a:ea typeface="Segoe UI Black" panose="020B0A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2" name="Текст 5">
              <a:extLst>
                <a:ext uri="{FF2B5EF4-FFF2-40B4-BE49-F238E27FC236}">
                  <a16:creationId xmlns:a16="http://schemas.microsoft.com/office/drawing/2014/main" id="{396AA594-E893-702B-DEF2-485282CEC8A4}"/>
                </a:ext>
              </a:extLst>
            </p:cNvPr>
            <p:cNvSpPr txBox="1">
              <a:spLocks/>
            </p:cNvSpPr>
            <p:nvPr/>
          </p:nvSpPr>
          <p:spPr>
            <a:xfrm>
              <a:off x="7937394" y="4367468"/>
              <a:ext cx="2425174" cy="1703177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228566" indent="-228566" algn="l" defTabSz="914263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697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829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99960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091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223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354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486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617" indent="-228566" algn="l" defTabSz="914263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63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sr-Latn-RS" sz="4800" b="1" i="1">
                  <a:solidFill>
                    <a:srgbClr val="66429D"/>
                  </a:solidFill>
                  <a:latin typeface="Century Gothic" panose="020B0502020202020204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80</a:t>
              </a:r>
              <a:r>
                <a:rPr kumimoji="0" lang="en-US" sz="4800" b="1" i="1" u="none" strike="noStrike" kern="1200" cap="none" spc="0" normalizeH="0" baseline="0" noProof="0">
                  <a:ln>
                    <a:noFill/>
                  </a:ln>
                  <a:solidFill>
                    <a:srgbClr val="66429D"/>
                  </a:solidFill>
                  <a:effectLst/>
                  <a:uLnTx/>
                  <a:uFillTx/>
                  <a:latin typeface="Century Gothic" panose="020B0502020202020204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%</a:t>
              </a:r>
            </a:p>
            <a:p>
              <a:pPr marL="0" marR="0" lvl="0" indent="0" algn="ctr" defTabSz="914263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sr-Latn-RS" i="1" u="none" strike="noStrike" kern="1200" cap="none" spc="-200" normalizeH="0" baseline="0" noProof="0">
                  <a:ln>
                    <a:noFill/>
                  </a:ln>
                  <a:solidFill>
                    <a:srgbClr val="52B1E3"/>
                  </a:solidFill>
                  <a:effectLst/>
                  <a:uLnTx/>
                  <a:uFillTx/>
                  <a:latin typeface="Century Gothic" panose="020B0502020202020204" pitchFamily="34" charset="0"/>
                  <a:ea typeface="Segoe UI Black"/>
                  <a:cs typeface="Segoe UI"/>
                </a:rPr>
                <a:t>Stopa konverzije</a:t>
              </a:r>
              <a:endParaRPr kumimoji="0" lang="en-US" i="1" u="none" strike="noStrike" kern="1200" cap="none" spc="-200" normalizeH="0" baseline="0" noProof="0">
                <a:ln>
                  <a:noFill/>
                </a:ln>
                <a:solidFill>
                  <a:srgbClr val="52B1E3"/>
                </a:solidFill>
                <a:effectLst/>
                <a:uLnTx/>
                <a:uFillTx/>
                <a:latin typeface="Century Gothic" panose="020B0502020202020204" pitchFamily="34" charset="0"/>
                <a:ea typeface="Segoe UI Black"/>
                <a:cs typeface="Segoe UI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356A19E-83BC-D4AD-95CE-9143DA9EB6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59178" y="80603"/>
            <a:ext cx="854736" cy="664354"/>
          </a:xfrm>
          <a:prstGeom prst="rect">
            <a:avLst/>
          </a:prstGeom>
        </p:spPr>
      </p:pic>
      <p:sp>
        <p:nvSpPr>
          <p:cNvPr id="5" name="Текст 5">
            <a:extLst>
              <a:ext uri="{FF2B5EF4-FFF2-40B4-BE49-F238E27FC236}">
                <a16:creationId xmlns:a16="http://schemas.microsoft.com/office/drawing/2014/main" id="{75F225A1-062D-77A3-EC76-880300CC5A56}"/>
              </a:ext>
            </a:extLst>
          </p:cNvPr>
          <p:cNvSpPr txBox="1">
            <a:spLocks/>
          </p:cNvSpPr>
          <p:nvPr/>
        </p:nvSpPr>
        <p:spPr>
          <a:xfrm>
            <a:off x="1198350" y="2806885"/>
            <a:ext cx="9710932" cy="203362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3200" spc="-20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EFEKTI ISKAZANI U BROJEVIMA</a:t>
            </a:r>
            <a:endParaRPr kumimoji="0" lang="en-US" sz="3200" b="0" i="0" u="none" strike="noStrike" kern="1200" cap="none" spc="-200" normalizeH="0" baseline="0" noProof="0">
              <a:ln>
                <a:noFill/>
              </a:ln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F00BB3C-6DDF-1389-0C34-00C85D2EE470}"/>
              </a:ext>
            </a:extLst>
          </p:cNvPr>
          <p:cNvSpPr/>
          <p:nvPr/>
        </p:nvSpPr>
        <p:spPr>
          <a:xfrm>
            <a:off x="9050933" y="4068098"/>
            <a:ext cx="2709299" cy="2709299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66429D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78BB7FD-7C1E-D6A7-80DF-F5684DAE5C3C}"/>
              </a:ext>
            </a:extLst>
          </p:cNvPr>
          <p:cNvSpPr txBox="1">
            <a:spLocks/>
          </p:cNvSpPr>
          <p:nvPr/>
        </p:nvSpPr>
        <p:spPr>
          <a:xfrm>
            <a:off x="9209740" y="4390013"/>
            <a:ext cx="2425174" cy="170317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4800" b="1" i="1">
                <a:solidFill>
                  <a:srgbClr val="66429D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9x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srgbClr val="66429D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i="1" u="none" strike="noStrike" kern="1200" cap="none" spc="-200" normalizeH="0" baseline="0" noProof="0">
                <a:ln>
                  <a:noFill/>
                </a:ln>
                <a:solidFill>
                  <a:srgbClr val="52B1E3"/>
                </a:solidFill>
                <a:effectLst/>
                <a:uLnTx/>
                <a:uFillTx/>
                <a:latin typeface="Century Gothic" panose="020B0502020202020204" pitchFamily="34" charset="0"/>
                <a:ea typeface="Segoe UI Black"/>
                <a:cs typeface="Segoe UI"/>
              </a:rPr>
              <a:t>Kraće vreme čekanja</a:t>
            </a:r>
            <a:endParaRPr kumimoji="0" lang="en-US" i="1" u="none" strike="noStrike" kern="1200" cap="none" spc="-200" normalizeH="0" baseline="0" noProof="0">
              <a:ln>
                <a:noFill/>
              </a:ln>
              <a:solidFill>
                <a:srgbClr val="52B1E3"/>
              </a:solidFill>
              <a:effectLst/>
              <a:uLnTx/>
              <a:uFillTx/>
              <a:latin typeface="Century Gothic" panose="020B0502020202020204" pitchFamily="34" charset="0"/>
              <a:ea typeface="Segoe UI Black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901436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00DB62D-B839-E158-4E74-B3617468F661}"/>
              </a:ext>
            </a:extLst>
          </p:cNvPr>
          <p:cNvSpPr txBox="1">
            <a:spLocks/>
          </p:cNvSpPr>
          <p:nvPr/>
        </p:nvSpPr>
        <p:spPr>
          <a:xfrm>
            <a:off x="2466877" y="-15076"/>
            <a:ext cx="9063968" cy="867835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sr-Latn-RS" sz="3600" spc="-20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METHODOLOGY</a:t>
            </a:r>
            <a:r>
              <a:rPr lang="en-US" sz="3600" spc="-20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- </a:t>
            </a:r>
            <a:r>
              <a:rPr lang="sr-Latn-RS" sz="3600" spc="-20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BUILDING THE CUSTOMER VALUE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1BF0C4-275C-FCE0-CD92-730E3657643F}"/>
              </a:ext>
            </a:extLst>
          </p:cNvPr>
          <p:cNvSpPr txBox="1"/>
          <p:nvPr/>
        </p:nvSpPr>
        <p:spPr>
          <a:xfrm flipH="1">
            <a:off x="5644834" y="5956178"/>
            <a:ext cx="2708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Cost</a:t>
            </a:r>
            <a:r>
              <a:rPr lang="sr-Latn-RS" sz="2000" b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&amp; </a:t>
            </a:r>
            <a:r>
              <a:rPr lang="sr-Latn-RS" sz="2000" b="1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duration</a:t>
            </a:r>
            <a:endParaRPr lang="en-US" sz="2000" b="1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181D54-D7FE-E2EA-9ED8-8D70DF7F8F9E}"/>
              </a:ext>
            </a:extLst>
          </p:cNvPr>
          <p:cNvSpPr/>
          <p:nvPr/>
        </p:nvSpPr>
        <p:spPr>
          <a:xfrm flipV="1">
            <a:off x="2098614" y="3868796"/>
            <a:ext cx="2708055" cy="2089879"/>
          </a:xfrm>
          <a:prstGeom prst="rect">
            <a:avLst/>
          </a:prstGeom>
          <a:gradFill flip="none" rotWithShape="1">
            <a:gsLst>
              <a:gs pos="73000">
                <a:srgbClr val="173576"/>
              </a:gs>
              <a:gs pos="45000">
                <a:srgbClr val="2D498B"/>
              </a:gs>
              <a:gs pos="15000">
                <a:srgbClr val="5971B5"/>
              </a:gs>
              <a:gs pos="100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4437B7-5A09-FF7F-23D9-5498D46C7527}"/>
              </a:ext>
            </a:extLst>
          </p:cNvPr>
          <p:cNvSpPr/>
          <p:nvPr/>
        </p:nvSpPr>
        <p:spPr>
          <a:xfrm rot="10800000" flipV="1">
            <a:off x="4806668" y="2943154"/>
            <a:ext cx="2708055" cy="3006777"/>
          </a:xfrm>
          <a:prstGeom prst="rect">
            <a:avLst/>
          </a:prstGeom>
          <a:gradFill flip="none" rotWithShape="1">
            <a:gsLst>
              <a:gs pos="24000">
                <a:srgbClr val="5971B5"/>
              </a:gs>
              <a:gs pos="51000">
                <a:srgbClr val="6551AB"/>
              </a:gs>
              <a:gs pos="78000">
                <a:srgbClr val="7030A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CC3926-92B5-05B7-3534-23BA9CB85253}"/>
              </a:ext>
            </a:extLst>
          </p:cNvPr>
          <p:cNvSpPr/>
          <p:nvPr/>
        </p:nvSpPr>
        <p:spPr>
          <a:xfrm flipV="1">
            <a:off x="7514721" y="1937582"/>
            <a:ext cx="2708055" cy="4012349"/>
          </a:xfrm>
          <a:prstGeom prst="rect">
            <a:avLst/>
          </a:prstGeom>
          <a:gradFill flip="none" rotWithShape="1">
            <a:gsLst>
              <a:gs pos="50500">
                <a:srgbClr val="4C6ABB"/>
              </a:gs>
              <a:gs pos="30000">
                <a:srgbClr val="3382CA"/>
              </a:gs>
              <a:gs pos="2000">
                <a:srgbClr val="00B3E9"/>
              </a:gs>
              <a:gs pos="67000">
                <a:srgbClr val="6551AB"/>
              </a:gs>
              <a:gs pos="86000">
                <a:srgbClr val="7030A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7E581BB-4B8C-E815-1D57-32F347FA0F4A}"/>
              </a:ext>
            </a:extLst>
          </p:cNvPr>
          <p:cNvSpPr/>
          <p:nvPr/>
        </p:nvSpPr>
        <p:spPr>
          <a:xfrm flipV="1">
            <a:off x="2105084" y="2945650"/>
            <a:ext cx="2708055" cy="964615"/>
          </a:xfrm>
          <a:prstGeom prst="rect">
            <a:avLst/>
          </a:prstGeom>
          <a:gradFill flip="none" rotWithShape="1">
            <a:gsLst>
              <a:gs pos="73000">
                <a:srgbClr val="173576">
                  <a:alpha val="51000"/>
                </a:srgbClr>
              </a:gs>
              <a:gs pos="45000">
                <a:srgbClr val="2D498B">
                  <a:alpha val="61000"/>
                </a:srgbClr>
              </a:gs>
              <a:gs pos="15000">
                <a:srgbClr val="5971B5">
                  <a:alpha val="55000"/>
                </a:srgbClr>
              </a:gs>
              <a:gs pos="100000">
                <a:srgbClr val="002060">
                  <a:alpha val="4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323487-0BD5-8572-14E2-931A1CF312C8}"/>
              </a:ext>
            </a:extLst>
          </p:cNvPr>
          <p:cNvSpPr/>
          <p:nvPr/>
        </p:nvSpPr>
        <p:spPr>
          <a:xfrm rot="10800000" flipV="1">
            <a:off x="4806663" y="1952572"/>
            <a:ext cx="2708055" cy="1286642"/>
          </a:xfrm>
          <a:prstGeom prst="rect">
            <a:avLst/>
          </a:prstGeom>
          <a:gradFill flip="none" rotWithShape="1">
            <a:gsLst>
              <a:gs pos="24000">
                <a:srgbClr val="5971B5">
                  <a:alpha val="44000"/>
                </a:srgbClr>
              </a:gs>
              <a:gs pos="51000">
                <a:srgbClr val="6551AB">
                  <a:alpha val="59000"/>
                </a:srgbClr>
              </a:gs>
              <a:gs pos="78000">
                <a:srgbClr val="7030A0">
                  <a:alpha val="5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DF53F6-73DB-FE41-6223-5FBCFB04EB38}"/>
              </a:ext>
            </a:extLst>
          </p:cNvPr>
          <p:cNvSpPr/>
          <p:nvPr/>
        </p:nvSpPr>
        <p:spPr>
          <a:xfrm flipV="1">
            <a:off x="7514710" y="926982"/>
            <a:ext cx="2708055" cy="1089284"/>
          </a:xfrm>
          <a:prstGeom prst="rect">
            <a:avLst/>
          </a:prstGeom>
          <a:gradFill flip="none" rotWithShape="1">
            <a:gsLst>
              <a:gs pos="50500">
                <a:srgbClr val="4C6ABB">
                  <a:alpha val="70000"/>
                </a:srgbClr>
              </a:gs>
              <a:gs pos="30000">
                <a:srgbClr val="3382CA">
                  <a:alpha val="54000"/>
                </a:srgbClr>
              </a:gs>
              <a:gs pos="2000">
                <a:srgbClr val="00B3E9">
                  <a:alpha val="59000"/>
                </a:srgbClr>
              </a:gs>
              <a:gs pos="67000">
                <a:srgbClr val="6551AB">
                  <a:alpha val="75000"/>
                </a:srgbClr>
              </a:gs>
              <a:gs pos="86000">
                <a:srgbClr val="7030A0">
                  <a:alpha val="36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7C534E-DE67-1A7F-AB49-A4089653A7F9}"/>
              </a:ext>
            </a:extLst>
          </p:cNvPr>
          <p:cNvSpPr txBox="1"/>
          <p:nvPr/>
        </p:nvSpPr>
        <p:spPr>
          <a:xfrm flipH="1">
            <a:off x="2925395" y="4618366"/>
            <a:ext cx="1054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Q&amp;A</a:t>
            </a:r>
            <a:endParaRPr lang="en-US" sz="2000" b="1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721A29-7E28-D06F-9E18-62C3713BA330}"/>
              </a:ext>
            </a:extLst>
          </p:cNvPr>
          <p:cNvSpPr txBox="1"/>
          <p:nvPr/>
        </p:nvSpPr>
        <p:spPr>
          <a:xfrm flipH="1">
            <a:off x="5126639" y="3885594"/>
            <a:ext cx="20745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INTEGRATED OPERATION AUTOMATION</a:t>
            </a:r>
            <a:endParaRPr lang="en-US" sz="2000" b="1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63E02C-D7DC-B4FB-D00F-B6157C27BA89}"/>
              </a:ext>
            </a:extLst>
          </p:cNvPr>
          <p:cNvSpPr txBox="1"/>
          <p:nvPr/>
        </p:nvSpPr>
        <p:spPr>
          <a:xfrm flipH="1">
            <a:off x="7831460" y="3952501"/>
            <a:ext cx="2074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ADVISORY</a:t>
            </a:r>
            <a:endParaRPr lang="en-US" sz="2000" b="1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EDCD778-28E9-FD11-325E-A2EB9663415C}"/>
              </a:ext>
            </a:extLst>
          </p:cNvPr>
          <p:cNvSpPr txBox="1"/>
          <p:nvPr/>
        </p:nvSpPr>
        <p:spPr>
          <a:xfrm flipH="1">
            <a:off x="2706612" y="3243562"/>
            <a:ext cx="1521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err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Huge</a:t>
            </a:r>
            <a:r>
              <a:rPr lang="sr-Latn-R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KB</a:t>
            </a:r>
            <a:endParaRPr lang="en-US" sz="2000" b="1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D80682-9EAA-BF55-A520-45604D9DA438}"/>
              </a:ext>
            </a:extLst>
          </p:cNvPr>
          <p:cNvSpPr txBox="1"/>
          <p:nvPr/>
        </p:nvSpPr>
        <p:spPr>
          <a:xfrm flipH="1">
            <a:off x="4800198" y="2133587"/>
            <a:ext cx="2819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Customer </a:t>
            </a:r>
            <a:r>
              <a:rPr lang="sr-Latn-RS" sz="2000" b="1" err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relevant</a:t>
            </a:r>
            <a:r>
              <a:rPr lang="sr-Latn-R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sr-Latn-R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KB</a:t>
            </a:r>
            <a:endParaRPr lang="en-US" sz="2000" b="1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91A21D-A88C-3AC4-40EF-2A685B0444DE}"/>
              </a:ext>
            </a:extLst>
          </p:cNvPr>
          <p:cNvSpPr txBox="1"/>
          <p:nvPr/>
        </p:nvSpPr>
        <p:spPr>
          <a:xfrm flipH="1">
            <a:off x="7492336" y="1086722"/>
            <a:ext cx="2819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err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Smarter</a:t>
            </a:r>
            <a:r>
              <a:rPr lang="sr-Latn-R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sr-Latn-RS" sz="2000" b="1" err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goal</a:t>
            </a:r>
            <a:r>
              <a:rPr lang="en-US"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-driven NBA&amp;NBO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0561F5-A049-BF7C-E4B7-FC90748E89F1}"/>
              </a:ext>
            </a:extLst>
          </p:cNvPr>
          <p:cNvSpPr/>
          <p:nvPr/>
        </p:nvSpPr>
        <p:spPr>
          <a:xfrm flipV="1">
            <a:off x="2098613" y="5942981"/>
            <a:ext cx="8604364" cy="45730"/>
          </a:xfrm>
          <a:prstGeom prst="rect">
            <a:avLst/>
          </a:prstGeom>
          <a:gradFill flip="none" rotWithShape="1">
            <a:gsLst>
              <a:gs pos="79000">
                <a:srgbClr val="653E98"/>
              </a:gs>
              <a:gs pos="0">
                <a:srgbClr val="5FC0ED"/>
              </a:gs>
              <a:gs pos="34000">
                <a:srgbClr val="567EBE"/>
              </a:gs>
              <a:gs pos="55000">
                <a:srgbClr val="5971B5"/>
              </a:gs>
              <a:gs pos="100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50672001-5642-4651-9861-70C22A936ADF}"/>
              </a:ext>
            </a:extLst>
          </p:cNvPr>
          <p:cNvSpPr/>
          <p:nvPr/>
        </p:nvSpPr>
        <p:spPr>
          <a:xfrm rot="5400000">
            <a:off x="10546564" y="5871052"/>
            <a:ext cx="361314" cy="157761"/>
          </a:xfrm>
          <a:prstGeom prst="triangle">
            <a:avLst/>
          </a:prstGeom>
          <a:solidFill>
            <a:srgbClr val="00B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465D375-7C74-DD20-5AC8-C8B64CCBBF31}"/>
              </a:ext>
            </a:extLst>
          </p:cNvPr>
          <p:cNvSpPr/>
          <p:nvPr/>
        </p:nvSpPr>
        <p:spPr>
          <a:xfrm rot="16200000">
            <a:off x="-519934" y="3362888"/>
            <a:ext cx="5201582" cy="48433"/>
          </a:xfrm>
          <a:prstGeom prst="rect">
            <a:avLst/>
          </a:prstGeom>
          <a:gradFill flip="none" rotWithShape="1">
            <a:gsLst>
              <a:gs pos="72000">
                <a:srgbClr val="653E98"/>
              </a:gs>
              <a:gs pos="0">
                <a:srgbClr val="5FC0ED"/>
              </a:gs>
              <a:gs pos="24000">
                <a:srgbClr val="567EBE"/>
              </a:gs>
              <a:gs pos="49000">
                <a:srgbClr val="5971B5"/>
              </a:gs>
              <a:gs pos="100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7A422668-FD47-4288-BF9D-6D1905B3228C}"/>
              </a:ext>
            </a:extLst>
          </p:cNvPr>
          <p:cNvSpPr/>
          <p:nvPr/>
        </p:nvSpPr>
        <p:spPr>
          <a:xfrm>
            <a:off x="1900199" y="639533"/>
            <a:ext cx="361314" cy="157761"/>
          </a:xfrm>
          <a:prstGeom prst="triangle">
            <a:avLst/>
          </a:prstGeom>
          <a:solidFill>
            <a:srgbClr val="00B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7250521-1C0C-E5D7-0AC8-75B82E142196}"/>
              </a:ext>
            </a:extLst>
          </p:cNvPr>
          <p:cNvSpPr txBox="1"/>
          <p:nvPr/>
        </p:nvSpPr>
        <p:spPr>
          <a:xfrm rot="16200000" flipH="1">
            <a:off x="366038" y="2374684"/>
            <a:ext cx="2708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>
                <a:solidFill>
                  <a:srgbClr val="00B3E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Customer value</a:t>
            </a:r>
            <a:endParaRPr lang="en-US" sz="2000" b="1">
              <a:solidFill>
                <a:srgbClr val="00B3E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1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59E3383-10A5-B05B-C479-B32E12F17E63}"/>
              </a:ext>
            </a:extLst>
          </p:cNvPr>
          <p:cNvSpPr/>
          <p:nvPr/>
        </p:nvSpPr>
        <p:spPr>
          <a:xfrm>
            <a:off x="4847323" y="4209035"/>
            <a:ext cx="2088631" cy="2106179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556671-122E-DDED-AD61-91FE0CCEB106}"/>
              </a:ext>
            </a:extLst>
          </p:cNvPr>
          <p:cNvSpPr/>
          <p:nvPr/>
        </p:nvSpPr>
        <p:spPr>
          <a:xfrm>
            <a:off x="4985554" y="5456105"/>
            <a:ext cx="434505" cy="758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249C43A-2B5D-BBD1-D9BA-C0149A6E886F}"/>
              </a:ext>
            </a:extLst>
          </p:cNvPr>
          <p:cNvSpPr/>
          <p:nvPr/>
        </p:nvSpPr>
        <p:spPr>
          <a:xfrm>
            <a:off x="775276" y="1231023"/>
            <a:ext cx="2726441" cy="2613659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CBBCC7-554F-3E49-1897-9D6EEDD714D1}"/>
              </a:ext>
            </a:extLst>
          </p:cNvPr>
          <p:cNvSpPr/>
          <p:nvPr/>
        </p:nvSpPr>
        <p:spPr>
          <a:xfrm>
            <a:off x="3296875" y="1982352"/>
            <a:ext cx="311859" cy="46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029E0E-7ABC-510C-7EE3-98EDEC70C18F}"/>
              </a:ext>
            </a:extLst>
          </p:cNvPr>
          <p:cNvSpPr/>
          <p:nvPr/>
        </p:nvSpPr>
        <p:spPr>
          <a:xfrm>
            <a:off x="2142435" y="1046235"/>
            <a:ext cx="969499" cy="504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A5008C-9DD8-B5E0-4211-88D161B92B3C}"/>
              </a:ext>
            </a:extLst>
          </p:cNvPr>
          <p:cNvSpPr/>
          <p:nvPr/>
        </p:nvSpPr>
        <p:spPr>
          <a:xfrm>
            <a:off x="309127" y="1535554"/>
            <a:ext cx="1598189" cy="466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C0C57C-7388-1769-B135-13BB3CFB3B10}"/>
              </a:ext>
            </a:extLst>
          </p:cNvPr>
          <p:cNvSpPr/>
          <p:nvPr/>
        </p:nvSpPr>
        <p:spPr>
          <a:xfrm>
            <a:off x="606838" y="2152903"/>
            <a:ext cx="403387" cy="1043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3618CB-9E2C-920A-45BA-415A6A37F45C}"/>
              </a:ext>
            </a:extLst>
          </p:cNvPr>
          <p:cNvSpPr/>
          <p:nvPr/>
        </p:nvSpPr>
        <p:spPr>
          <a:xfrm>
            <a:off x="1063673" y="3299270"/>
            <a:ext cx="524538" cy="487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B6B7EDB-330F-2A33-10AA-6830DFF1BF97}"/>
              </a:ext>
            </a:extLst>
          </p:cNvPr>
          <p:cNvSpPr/>
          <p:nvPr/>
        </p:nvSpPr>
        <p:spPr>
          <a:xfrm>
            <a:off x="8235812" y="1034379"/>
            <a:ext cx="2726441" cy="2613659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06FB7B-ED95-EBF3-ABE2-371AE346C781}"/>
              </a:ext>
            </a:extLst>
          </p:cNvPr>
          <p:cNvSpPr/>
          <p:nvPr/>
        </p:nvSpPr>
        <p:spPr>
          <a:xfrm>
            <a:off x="8063144" y="1273488"/>
            <a:ext cx="1185478" cy="300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3D48F4-6153-BC52-C353-D2420AC84395}"/>
              </a:ext>
            </a:extLst>
          </p:cNvPr>
          <p:cNvSpPr/>
          <p:nvPr/>
        </p:nvSpPr>
        <p:spPr>
          <a:xfrm>
            <a:off x="9346801" y="967995"/>
            <a:ext cx="1274618" cy="261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7E13A0-37F4-631C-5C7E-FAEDC0E54EED}"/>
              </a:ext>
            </a:extLst>
          </p:cNvPr>
          <p:cNvSpPr/>
          <p:nvPr/>
        </p:nvSpPr>
        <p:spPr>
          <a:xfrm>
            <a:off x="9977936" y="1496797"/>
            <a:ext cx="1849293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0E676A-9A86-2EBF-1E82-514012A6ADA1}"/>
              </a:ext>
            </a:extLst>
          </p:cNvPr>
          <p:cNvSpPr/>
          <p:nvPr/>
        </p:nvSpPr>
        <p:spPr>
          <a:xfrm>
            <a:off x="10186773" y="2108658"/>
            <a:ext cx="1225060" cy="949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469F9F9-2C40-F722-B968-39ACA6EF8A03}"/>
              </a:ext>
            </a:extLst>
          </p:cNvPr>
          <p:cNvSpPr/>
          <p:nvPr/>
        </p:nvSpPr>
        <p:spPr>
          <a:xfrm>
            <a:off x="10111294" y="3200348"/>
            <a:ext cx="519271" cy="4476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9162F-8545-EDBE-5A76-32E0F087F13E}"/>
              </a:ext>
            </a:extLst>
          </p:cNvPr>
          <p:cNvSpPr/>
          <p:nvPr/>
        </p:nvSpPr>
        <p:spPr>
          <a:xfrm>
            <a:off x="7411675" y="3095222"/>
            <a:ext cx="2429976" cy="1045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F1A5023-EA45-1FC8-71E3-B9ACA77847EF}"/>
              </a:ext>
            </a:extLst>
          </p:cNvPr>
          <p:cNvCxnSpPr>
            <a:cxnSpLocks/>
          </p:cNvCxnSpPr>
          <p:nvPr/>
        </p:nvCxnSpPr>
        <p:spPr>
          <a:xfrm>
            <a:off x="6642185" y="2071897"/>
            <a:ext cx="1630728" cy="40149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EEF5384-892C-2087-3384-2980EAC30A91}"/>
              </a:ext>
            </a:extLst>
          </p:cNvPr>
          <p:cNvCxnSpPr>
            <a:cxnSpLocks/>
            <a:stCxn id="31" idx="0"/>
            <a:endCxn id="43" idx="1"/>
          </p:cNvCxnSpPr>
          <p:nvPr/>
        </p:nvCxnSpPr>
        <p:spPr>
          <a:xfrm>
            <a:off x="6031515" y="2645787"/>
            <a:ext cx="235937" cy="13910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00FF070-0973-0E09-98D4-CFB148628A80}"/>
              </a:ext>
            </a:extLst>
          </p:cNvPr>
          <p:cNvCxnSpPr>
            <a:cxnSpLocks/>
          </p:cNvCxnSpPr>
          <p:nvPr/>
        </p:nvCxnSpPr>
        <p:spPr>
          <a:xfrm flipH="1">
            <a:off x="3296875" y="2071897"/>
            <a:ext cx="1913382" cy="134779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DBD08D2-2E8F-92E7-356A-41AD3CF4FEE0}"/>
              </a:ext>
            </a:extLst>
          </p:cNvPr>
          <p:cNvGrpSpPr/>
          <p:nvPr/>
        </p:nvGrpSpPr>
        <p:grpSpPr>
          <a:xfrm>
            <a:off x="2269879" y="2536863"/>
            <a:ext cx="1449985" cy="1415458"/>
            <a:chOff x="2524278" y="2477063"/>
            <a:chExt cx="1449985" cy="1415458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A0C2340-89FF-173A-A275-E5DC60727180}"/>
                </a:ext>
              </a:extLst>
            </p:cNvPr>
            <p:cNvSpPr/>
            <p:nvPr/>
          </p:nvSpPr>
          <p:spPr>
            <a:xfrm>
              <a:off x="2524278" y="2477063"/>
              <a:ext cx="1449985" cy="14154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v</a:t>
              </a:r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B0292969-DADA-8298-FFB7-C043B4C3D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2429" y="3042240"/>
              <a:ext cx="1173682" cy="39446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E9DADF7-620D-775C-79B2-42B4A8B27AFB}"/>
              </a:ext>
            </a:extLst>
          </p:cNvPr>
          <p:cNvGrpSpPr/>
          <p:nvPr/>
        </p:nvGrpSpPr>
        <p:grpSpPr>
          <a:xfrm>
            <a:off x="7896816" y="1642338"/>
            <a:ext cx="1449985" cy="1415458"/>
            <a:chOff x="8151215" y="1626782"/>
            <a:chExt cx="1449985" cy="141545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63B8F49-A058-519D-DC6B-D947DA604E69}"/>
                </a:ext>
              </a:extLst>
            </p:cNvPr>
            <p:cNvSpPr/>
            <p:nvPr/>
          </p:nvSpPr>
          <p:spPr>
            <a:xfrm>
              <a:off x="8151215" y="1626782"/>
              <a:ext cx="1449985" cy="14154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v</a:t>
              </a:r>
            </a:p>
          </p:txBody>
        </p:sp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43923813-8761-D3CD-2545-D7B051C9B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93234" y="1959114"/>
              <a:ext cx="965945" cy="750793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04B407-DA92-28F5-18F7-5AE785E60203}"/>
              </a:ext>
            </a:extLst>
          </p:cNvPr>
          <p:cNvGrpSpPr/>
          <p:nvPr/>
        </p:nvGrpSpPr>
        <p:grpSpPr>
          <a:xfrm>
            <a:off x="9248622" y="572018"/>
            <a:ext cx="1277914" cy="672976"/>
            <a:chOff x="7762180" y="1695262"/>
            <a:chExt cx="1277914" cy="67297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F9CB051E-D9C9-29A5-E1D0-50AB35BC3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3287" y="1695262"/>
              <a:ext cx="461607" cy="461607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0199755-5AA2-905D-D4B9-694B9CFE2934}"/>
                </a:ext>
              </a:extLst>
            </p:cNvPr>
            <p:cNvSpPr txBox="1"/>
            <p:nvPr/>
          </p:nvSpPr>
          <p:spPr>
            <a:xfrm>
              <a:off x="7762180" y="2091239"/>
              <a:ext cx="12779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VIŠEJEZIČNOST</a:t>
              </a:r>
              <a:endParaRPr lang="en-US" sz="16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CC36B09-6429-5C30-282E-871A2828B48C}"/>
              </a:ext>
            </a:extLst>
          </p:cNvPr>
          <p:cNvGrpSpPr/>
          <p:nvPr/>
        </p:nvGrpSpPr>
        <p:grpSpPr>
          <a:xfrm>
            <a:off x="8063144" y="815021"/>
            <a:ext cx="1061509" cy="735466"/>
            <a:chOff x="9717906" y="1632772"/>
            <a:chExt cx="1061509" cy="735466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D5462CF2-8C29-6B0E-5ABA-7001FF4A5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1973" y="1632772"/>
              <a:ext cx="411832" cy="411832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BFC034-103F-119C-9D7E-7F9FC1C8593C}"/>
                </a:ext>
              </a:extLst>
            </p:cNvPr>
            <p:cNvSpPr txBox="1"/>
            <p:nvPr/>
          </p:nvSpPr>
          <p:spPr>
            <a:xfrm>
              <a:off x="9717906" y="2091239"/>
              <a:ext cx="10615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AI, NLP, NLU</a:t>
              </a:r>
              <a:endParaRPr lang="en-US" sz="16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7BDF859-6C40-7A74-9F9D-A0D5A30399AE}"/>
              </a:ext>
            </a:extLst>
          </p:cNvPr>
          <p:cNvGrpSpPr/>
          <p:nvPr/>
        </p:nvGrpSpPr>
        <p:grpSpPr>
          <a:xfrm>
            <a:off x="10267851" y="2233641"/>
            <a:ext cx="1221809" cy="766710"/>
            <a:chOff x="11053516" y="1537435"/>
            <a:chExt cx="1221809" cy="766710"/>
          </a:xfrm>
        </p:grpSpPr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B275E9AD-F380-CFEC-A0E3-CEA066B05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53163" y="1537435"/>
              <a:ext cx="545295" cy="545295"/>
            </a:xfrm>
            <a:prstGeom prst="rect">
              <a:avLst/>
            </a:prstGeom>
          </p:spPr>
        </p:pic>
        <p:sp>
          <p:nvSpPr>
            <p:cNvPr id="1026" name="TextBox 1025">
              <a:extLst>
                <a:ext uri="{FF2B5EF4-FFF2-40B4-BE49-F238E27FC236}">
                  <a16:creationId xmlns:a16="http://schemas.microsoft.com/office/drawing/2014/main" id="{7174B9C9-1C2B-2BBE-95AC-46946674D649}"/>
                </a:ext>
              </a:extLst>
            </p:cNvPr>
            <p:cNvSpPr txBox="1"/>
            <p:nvPr/>
          </p:nvSpPr>
          <p:spPr>
            <a:xfrm>
              <a:off x="11053516" y="2027146"/>
              <a:ext cx="12218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OMNI- KANAL</a:t>
              </a:r>
              <a:endParaRPr lang="en-US" sz="16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28" name="Group 1027">
            <a:extLst>
              <a:ext uri="{FF2B5EF4-FFF2-40B4-BE49-F238E27FC236}">
                <a16:creationId xmlns:a16="http://schemas.microsoft.com/office/drawing/2014/main" id="{F9C06F68-0E8D-00A8-6468-48CFBC78B323}"/>
              </a:ext>
            </a:extLst>
          </p:cNvPr>
          <p:cNvGrpSpPr/>
          <p:nvPr/>
        </p:nvGrpSpPr>
        <p:grpSpPr>
          <a:xfrm>
            <a:off x="9692783" y="3196083"/>
            <a:ext cx="1523143" cy="948541"/>
            <a:chOff x="8725419" y="2591640"/>
            <a:chExt cx="1523143" cy="948541"/>
          </a:xfrm>
        </p:grpSpPr>
        <p:pic>
          <p:nvPicPr>
            <p:cNvPr id="1030" name="Picture 1029">
              <a:extLst>
                <a:ext uri="{FF2B5EF4-FFF2-40B4-BE49-F238E27FC236}">
                  <a16:creationId xmlns:a16="http://schemas.microsoft.com/office/drawing/2014/main" id="{E3104ED4-0C76-C50B-41F7-702B0988C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0513" y="2591640"/>
              <a:ext cx="490391" cy="490391"/>
            </a:xfrm>
            <a:prstGeom prst="rect">
              <a:avLst/>
            </a:prstGeom>
          </p:spPr>
        </p:pic>
        <p:sp>
          <p:nvSpPr>
            <p:cNvPr id="1032" name="TextBox 1031">
              <a:extLst>
                <a:ext uri="{FF2B5EF4-FFF2-40B4-BE49-F238E27FC236}">
                  <a16:creationId xmlns:a16="http://schemas.microsoft.com/office/drawing/2014/main" id="{DA25A35E-963F-D8D8-A028-E26BAF319B5A}"/>
                </a:ext>
              </a:extLst>
            </p:cNvPr>
            <p:cNvSpPr txBox="1"/>
            <p:nvPr/>
          </p:nvSpPr>
          <p:spPr>
            <a:xfrm>
              <a:off x="8725419" y="3078516"/>
              <a:ext cx="1523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GLASOVNA KOMUNIKACIJA</a:t>
              </a:r>
              <a:endParaRPr lang="en-US" sz="16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3D9CC7D6-1478-D4A7-4C15-C911A9B463C2}"/>
              </a:ext>
            </a:extLst>
          </p:cNvPr>
          <p:cNvGrpSpPr/>
          <p:nvPr/>
        </p:nvGrpSpPr>
        <p:grpSpPr>
          <a:xfrm>
            <a:off x="9977936" y="1160013"/>
            <a:ext cx="2215671" cy="875515"/>
            <a:chOff x="10047062" y="2805282"/>
            <a:chExt cx="2215671" cy="875515"/>
          </a:xfrm>
        </p:grpSpPr>
        <p:pic>
          <p:nvPicPr>
            <p:cNvPr id="1034" name="Picture 1033">
              <a:extLst>
                <a:ext uri="{FF2B5EF4-FFF2-40B4-BE49-F238E27FC236}">
                  <a16:creationId xmlns:a16="http://schemas.microsoft.com/office/drawing/2014/main" id="{98A8F62B-3F37-C28D-1328-57E2D0005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40609" y="2805282"/>
              <a:ext cx="476267" cy="476267"/>
            </a:xfrm>
            <a:prstGeom prst="rect">
              <a:avLst/>
            </a:prstGeom>
          </p:spPr>
        </p:pic>
        <p:sp>
          <p:nvSpPr>
            <p:cNvPr id="1035" name="TextBox 1034">
              <a:extLst>
                <a:ext uri="{FF2B5EF4-FFF2-40B4-BE49-F238E27FC236}">
                  <a16:creationId xmlns:a16="http://schemas.microsoft.com/office/drawing/2014/main" id="{615120AF-B5CF-56A5-9214-E76173FB8D14}"/>
                </a:ext>
              </a:extLst>
            </p:cNvPr>
            <p:cNvSpPr txBox="1"/>
            <p:nvPr/>
          </p:nvSpPr>
          <p:spPr>
            <a:xfrm>
              <a:off x="10047062" y="3219132"/>
              <a:ext cx="22156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MOĆNA KONVERZACIONA </a:t>
              </a:r>
            </a:p>
            <a:p>
              <a:pPr algn="ctr"/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PLATFORMA</a:t>
              </a:r>
              <a:endParaRPr lang="en-US" sz="16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C19A69F0-3F39-F82F-376B-287EBB7F7130}"/>
              </a:ext>
            </a:extLst>
          </p:cNvPr>
          <p:cNvGrpSpPr/>
          <p:nvPr/>
        </p:nvGrpSpPr>
        <p:grpSpPr>
          <a:xfrm>
            <a:off x="3043087" y="1502754"/>
            <a:ext cx="1580882" cy="756597"/>
            <a:chOff x="6571160" y="3927242"/>
            <a:chExt cx="1580882" cy="756597"/>
          </a:xfrm>
        </p:grpSpPr>
        <p:pic>
          <p:nvPicPr>
            <p:cNvPr id="1037" name="Picture 1036">
              <a:extLst>
                <a:ext uri="{FF2B5EF4-FFF2-40B4-BE49-F238E27FC236}">
                  <a16:creationId xmlns:a16="http://schemas.microsoft.com/office/drawing/2014/main" id="{61EA77D2-CFF3-9AB3-A293-8D3D3177D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5815" y="3927242"/>
              <a:ext cx="479598" cy="479598"/>
            </a:xfrm>
            <a:prstGeom prst="rect">
              <a:avLst/>
            </a:prstGeom>
          </p:spPr>
        </p:pic>
        <p:sp>
          <p:nvSpPr>
            <p:cNvPr id="1038" name="TextBox 1037">
              <a:extLst>
                <a:ext uri="{FF2B5EF4-FFF2-40B4-BE49-F238E27FC236}">
                  <a16:creationId xmlns:a16="http://schemas.microsoft.com/office/drawing/2014/main" id="{95E4072E-638A-085C-C24F-A664379D21BB}"/>
                </a:ext>
              </a:extLst>
            </p:cNvPr>
            <p:cNvSpPr txBox="1"/>
            <p:nvPr/>
          </p:nvSpPr>
          <p:spPr>
            <a:xfrm>
              <a:off x="6571160" y="4406840"/>
              <a:ext cx="15808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KLIJENTI NA DLANU</a:t>
              </a:r>
            </a:p>
          </p:txBody>
        </p:sp>
      </p:grp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29869DC1-7416-617F-D92A-635CB12B3F2C}"/>
              </a:ext>
            </a:extLst>
          </p:cNvPr>
          <p:cNvGrpSpPr/>
          <p:nvPr/>
        </p:nvGrpSpPr>
        <p:grpSpPr>
          <a:xfrm>
            <a:off x="2056552" y="707911"/>
            <a:ext cx="1710725" cy="828209"/>
            <a:chOff x="8718212" y="4054479"/>
            <a:chExt cx="1710725" cy="828209"/>
          </a:xfrm>
        </p:grpSpPr>
        <p:pic>
          <p:nvPicPr>
            <p:cNvPr id="1040" name="Picture 1039">
              <a:extLst>
                <a:ext uri="{FF2B5EF4-FFF2-40B4-BE49-F238E27FC236}">
                  <a16:creationId xmlns:a16="http://schemas.microsoft.com/office/drawing/2014/main" id="{9C1D7C53-1A89-4486-5354-EF0B73010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3780" y="4054479"/>
              <a:ext cx="319588" cy="319588"/>
            </a:xfrm>
            <a:prstGeom prst="rect">
              <a:avLst/>
            </a:prstGeom>
          </p:spPr>
        </p:pic>
        <p:sp>
          <p:nvSpPr>
            <p:cNvPr id="1041" name="TextBox 1040">
              <a:extLst>
                <a:ext uri="{FF2B5EF4-FFF2-40B4-BE49-F238E27FC236}">
                  <a16:creationId xmlns:a16="http://schemas.microsoft.com/office/drawing/2014/main" id="{84760B18-FB2F-0BEA-CAD7-D3AED799399F}"/>
                </a:ext>
              </a:extLst>
            </p:cNvPr>
            <p:cNvSpPr txBox="1"/>
            <p:nvPr/>
          </p:nvSpPr>
          <p:spPr>
            <a:xfrm>
              <a:off x="8718212" y="4421023"/>
              <a:ext cx="1710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SINHRONIZACIJA U</a:t>
              </a:r>
            </a:p>
            <a:p>
              <a:pPr algn="ctr"/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 REALNOM VREMENU</a:t>
              </a:r>
            </a:p>
          </p:txBody>
        </p:sp>
      </p:grpSp>
      <p:grpSp>
        <p:nvGrpSpPr>
          <p:cNvPr id="1042" name="Group 1041">
            <a:extLst>
              <a:ext uri="{FF2B5EF4-FFF2-40B4-BE49-F238E27FC236}">
                <a16:creationId xmlns:a16="http://schemas.microsoft.com/office/drawing/2014/main" id="{F192B353-80C4-A74C-F08E-2CE51D2F9BFB}"/>
              </a:ext>
            </a:extLst>
          </p:cNvPr>
          <p:cNvGrpSpPr/>
          <p:nvPr/>
        </p:nvGrpSpPr>
        <p:grpSpPr>
          <a:xfrm>
            <a:off x="85309" y="1143562"/>
            <a:ext cx="1923412" cy="851959"/>
            <a:chOff x="10042300" y="4062679"/>
            <a:chExt cx="1923412" cy="851959"/>
          </a:xfrm>
        </p:grpSpPr>
        <p:pic>
          <p:nvPicPr>
            <p:cNvPr id="1043" name="Picture 1042">
              <a:extLst>
                <a:ext uri="{FF2B5EF4-FFF2-40B4-BE49-F238E27FC236}">
                  <a16:creationId xmlns:a16="http://schemas.microsoft.com/office/drawing/2014/main" id="{C000D784-A650-CF8D-C904-DF75DEF9E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5652" y="4062679"/>
              <a:ext cx="371726" cy="371726"/>
            </a:xfrm>
            <a:prstGeom prst="rect">
              <a:avLst/>
            </a:prstGeom>
          </p:spPr>
        </p:pic>
        <p:sp>
          <p:nvSpPr>
            <p:cNvPr id="1044" name="TextBox 1043">
              <a:extLst>
                <a:ext uri="{FF2B5EF4-FFF2-40B4-BE49-F238E27FC236}">
                  <a16:creationId xmlns:a16="http://schemas.microsoft.com/office/drawing/2014/main" id="{F96D2345-6FC9-23DE-B1E8-A03BA5F176EE}"/>
                </a:ext>
              </a:extLst>
            </p:cNvPr>
            <p:cNvSpPr txBox="1"/>
            <p:nvPr/>
          </p:nvSpPr>
          <p:spPr>
            <a:xfrm>
              <a:off x="10042300" y="4452973"/>
              <a:ext cx="19234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AUTOMATIZACIJA POSLOVNIH PROCESA</a:t>
              </a:r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655A807C-6B86-0EDB-A14C-380B91CFA3F8}"/>
              </a:ext>
            </a:extLst>
          </p:cNvPr>
          <p:cNvGrpSpPr/>
          <p:nvPr/>
        </p:nvGrpSpPr>
        <p:grpSpPr>
          <a:xfrm>
            <a:off x="107067" y="2271697"/>
            <a:ext cx="1239442" cy="748892"/>
            <a:chOff x="7768560" y="5121472"/>
            <a:chExt cx="1239442" cy="748892"/>
          </a:xfrm>
        </p:grpSpPr>
        <p:pic>
          <p:nvPicPr>
            <p:cNvPr id="1046" name="Picture 1045">
              <a:extLst>
                <a:ext uri="{FF2B5EF4-FFF2-40B4-BE49-F238E27FC236}">
                  <a16:creationId xmlns:a16="http://schemas.microsoft.com/office/drawing/2014/main" id="{47B5A902-8456-E363-DA28-5919623B9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080" y="5121472"/>
              <a:ext cx="403387" cy="403387"/>
            </a:xfrm>
            <a:prstGeom prst="rect">
              <a:avLst/>
            </a:prstGeom>
          </p:spPr>
        </p:pic>
        <p:sp>
          <p:nvSpPr>
            <p:cNvPr id="1047" name="TextBox 1046">
              <a:extLst>
                <a:ext uri="{FF2B5EF4-FFF2-40B4-BE49-F238E27FC236}">
                  <a16:creationId xmlns:a16="http://schemas.microsoft.com/office/drawing/2014/main" id="{B85EE6EA-484A-C8A4-F7B5-7E8144B79B20}"/>
                </a:ext>
              </a:extLst>
            </p:cNvPr>
            <p:cNvSpPr txBox="1"/>
            <p:nvPr/>
          </p:nvSpPr>
          <p:spPr>
            <a:xfrm>
              <a:off x="7768560" y="5593365"/>
              <a:ext cx="12394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IZVEŠTAVANJE</a:t>
              </a:r>
              <a:endParaRPr lang="en-US" sz="16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96E680BA-9115-631E-8F36-FC76AD74418A}"/>
              </a:ext>
            </a:extLst>
          </p:cNvPr>
          <p:cNvGrpSpPr/>
          <p:nvPr/>
        </p:nvGrpSpPr>
        <p:grpSpPr>
          <a:xfrm>
            <a:off x="755312" y="3397752"/>
            <a:ext cx="1138392" cy="893447"/>
            <a:chOff x="9675318" y="5153873"/>
            <a:chExt cx="1138392" cy="893447"/>
          </a:xfrm>
        </p:grpSpPr>
        <p:pic>
          <p:nvPicPr>
            <p:cNvPr id="1049" name="Picture 1048">
              <a:extLst>
                <a:ext uri="{FF2B5EF4-FFF2-40B4-BE49-F238E27FC236}">
                  <a16:creationId xmlns:a16="http://schemas.microsoft.com/office/drawing/2014/main" id="{1A44C71D-0E34-B318-F687-D81D99690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9048" y="5153873"/>
              <a:ext cx="356754" cy="356754"/>
            </a:xfrm>
            <a:prstGeom prst="rect">
              <a:avLst/>
            </a:prstGeom>
          </p:spPr>
        </p:pic>
        <p:sp>
          <p:nvSpPr>
            <p:cNvPr id="1050" name="TextBox 1049">
              <a:extLst>
                <a:ext uri="{FF2B5EF4-FFF2-40B4-BE49-F238E27FC236}">
                  <a16:creationId xmlns:a16="http://schemas.microsoft.com/office/drawing/2014/main" id="{6BEA5451-A7F6-FC4D-F862-C8506B253570}"/>
                </a:ext>
              </a:extLst>
            </p:cNvPr>
            <p:cNvSpPr txBox="1"/>
            <p:nvPr/>
          </p:nvSpPr>
          <p:spPr>
            <a:xfrm>
              <a:off x="9675318" y="5585655"/>
              <a:ext cx="1138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1200" b="1">
                  <a:solidFill>
                    <a:srgbClr val="7030A0"/>
                  </a:solidFill>
                  <a:latin typeface="Century Gothic" panose="020B0502020202020204" pitchFamily="34" charset="0"/>
                  <a:cs typeface="Segoe UI" panose="020B0502040204020203" pitchFamily="34" charset="0"/>
                </a:rPr>
                <a:t>REŠAVANJE ZADATAKA</a:t>
              </a:r>
              <a:endParaRPr lang="en-US" sz="16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51" name="TextBox 1050">
            <a:extLst>
              <a:ext uri="{FF2B5EF4-FFF2-40B4-BE49-F238E27FC236}">
                <a16:creationId xmlns:a16="http://schemas.microsoft.com/office/drawing/2014/main" id="{825C431F-DA1E-A260-F7DF-52983B7CD57C}"/>
              </a:ext>
            </a:extLst>
          </p:cNvPr>
          <p:cNvSpPr txBox="1"/>
          <p:nvPr/>
        </p:nvSpPr>
        <p:spPr>
          <a:xfrm>
            <a:off x="1961115" y="4004550"/>
            <a:ext cx="2063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b="1">
                <a:solidFill>
                  <a:srgbClr val="00B0F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CRM REŠENJE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FA1897-AD51-2859-6AAC-98CDCED4072F}"/>
              </a:ext>
            </a:extLst>
          </p:cNvPr>
          <p:cNvGrpSpPr/>
          <p:nvPr/>
        </p:nvGrpSpPr>
        <p:grpSpPr>
          <a:xfrm>
            <a:off x="6055107" y="3829534"/>
            <a:ext cx="1449985" cy="1415458"/>
            <a:chOff x="4773665" y="4094634"/>
            <a:chExt cx="1449985" cy="1415458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8A9E58F-4DA3-1D07-2005-17E05224EC54}"/>
                </a:ext>
              </a:extLst>
            </p:cNvPr>
            <p:cNvGrpSpPr/>
            <p:nvPr/>
          </p:nvGrpSpPr>
          <p:grpSpPr>
            <a:xfrm>
              <a:off x="4773665" y="4094634"/>
              <a:ext cx="1449985" cy="1415458"/>
              <a:chOff x="7382900" y="4268631"/>
              <a:chExt cx="1449985" cy="1415458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6ED4F1E6-304B-9188-2DD4-8DA22167705C}"/>
                  </a:ext>
                </a:extLst>
              </p:cNvPr>
              <p:cNvSpPr/>
              <p:nvPr/>
            </p:nvSpPr>
            <p:spPr>
              <a:xfrm>
                <a:off x="7382900" y="4268631"/>
                <a:ext cx="1449985" cy="141545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v</a:t>
                </a:r>
              </a:p>
            </p:txBody>
          </p: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BF6D28D4-3915-6501-87B8-74001584AD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19492" y="4481490"/>
                <a:ext cx="743016" cy="743016"/>
              </a:xfrm>
              <a:prstGeom prst="rect">
                <a:avLst/>
              </a:prstGeom>
            </p:spPr>
          </p:pic>
        </p:grpSp>
        <p:sp>
          <p:nvSpPr>
            <p:cNvPr id="1052" name="TextBox 1051">
              <a:extLst>
                <a:ext uri="{FF2B5EF4-FFF2-40B4-BE49-F238E27FC236}">
                  <a16:creationId xmlns:a16="http://schemas.microsoft.com/office/drawing/2014/main" id="{130D8833-7C4A-5B20-01D9-EFD40253BAAD}"/>
                </a:ext>
              </a:extLst>
            </p:cNvPr>
            <p:cNvSpPr txBox="1"/>
            <p:nvPr/>
          </p:nvSpPr>
          <p:spPr>
            <a:xfrm>
              <a:off x="4974416" y="5023899"/>
              <a:ext cx="1121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8E4BFF"/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AI CORE</a:t>
              </a:r>
              <a:endParaRPr lang="sr-Latn-RS" sz="1400" b="1">
                <a:solidFill>
                  <a:srgbClr val="8E4BFF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53" name="TextBox 1052">
            <a:extLst>
              <a:ext uri="{FF2B5EF4-FFF2-40B4-BE49-F238E27FC236}">
                <a16:creationId xmlns:a16="http://schemas.microsoft.com/office/drawing/2014/main" id="{46046511-05D8-7893-770E-F9AAD453184B}"/>
              </a:ext>
            </a:extLst>
          </p:cNvPr>
          <p:cNvSpPr txBox="1"/>
          <p:nvPr/>
        </p:nvSpPr>
        <p:spPr>
          <a:xfrm>
            <a:off x="7598510" y="3148483"/>
            <a:ext cx="20632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b="1">
                <a:solidFill>
                  <a:srgbClr val="00B0F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AI VIRTUALNI ASISTENT I ROBO SAVETNIK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776ABE-B646-50A8-574B-A7B4F19C198D}"/>
              </a:ext>
            </a:extLst>
          </p:cNvPr>
          <p:cNvSpPr txBox="1"/>
          <p:nvPr/>
        </p:nvSpPr>
        <p:spPr>
          <a:xfrm>
            <a:off x="4786176" y="2645787"/>
            <a:ext cx="24906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400" b="1">
                <a:solidFill>
                  <a:srgbClr val="7030A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INTELLYA AI EKOSISTEM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BB8CE0E-3B98-1795-B345-7C1EEE8832BE}"/>
              </a:ext>
            </a:extLst>
          </p:cNvPr>
          <p:cNvGrpSpPr/>
          <p:nvPr/>
        </p:nvGrpSpPr>
        <p:grpSpPr>
          <a:xfrm>
            <a:off x="5132466" y="1033625"/>
            <a:ext cx="1542896" cy="1532779"/>
            <a:chOff x="759545" y="2622635"/>
            <a:chExt cx="1771692" cy="177169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BDAF2FD-DFF2-2136-9E61-BA8804D30DC6}"/>
                </a:ext>
              </a:extLst>
            </p:cNvPr>
            <p:cNvSpPr/>
            <p:nvPr/>
          </p:nvSpPr>
          <p:spPr>
            <a:xfrm>
              <a:off x="759545" y="2622635"/>
              <a:ext cx="1771692" cy="177169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>
                <a:solidFill>
                  <a:srgbClr val="66429D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74F0F2F-F8A8-2871-DE80-3682F7386B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-1104"/>
            <a:stretch/>
          </p:blipFill>
          <p:spPr>
            <a:xfrm flipH="1">
              <a:off x="797640" y="2717321"/>
              <a:ext cx="1695501" cy="1677006"/>
            </a:xfrm>
            <a:prstGeom prst="ellipse">
              <a:avLst/>
            </a:prstGeom>
          </p:spPr>
        </p:pic>
      </p:grpSp>
      <p:sp>
        <p:nvSpPr>
          <p:cNvPr id="3" name="Текст 5">
            <a:extLst>
              <a:ext uri="{FF2B5EF4-FFF2-40B4-BE49-F238E27FC236}">
                <a16:creationId xmlns:a16="http://schemas.microsoft.com/office/drawing/2014/main" id="{B553C974-1879-6AAF-4CC3-EA908A2CAD07}"/>
              </a:ext>
            </a:extLst>
          </p:cNvPr>
          <p:cNvSpPr txBox="1">
            <a:spLocks/>
          </p:cNvSpPr>
          <p:nvPr/>
        </p:nvSpPr>
        <p:spPr>
          <a:xfrm>
            <a:off x="1225127" y="73753"/>
            <a:ext cx="9710932" cy="1089247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sr-Latn-RS" sz="3200" spc="-20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ZAŠTO INTELLYA?</a:t>
            </a:r>
            <a:endParaRPr lang="en-US" sz="3200" spc="-20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C01263-F410-21B9-CC4B-1006FDA91E06}"/>
              </a:ext>
            </a:extLst>
          </p:cNvPr>
          <p:cNvSpPr/>
          <p:nvPr/>
        </p:nvSpPr>
        <p:spPr>
          <a:xfrm>
            <a:off x="5892712" y="5959004"/>
            <a:ext cx="853837" cy="267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CC0A1A-1971-667F-9CAE-CE2FE539CF77}"/>
              </a:ext>
            </a:extLst>
          </p:cNvPr>
          <p:cNvSpPr/>
          <p:nvPr/>
        </p:nvSpPr>
        <p:spPr>
          <a:xfrm>
            <a:off x="4910796" y="4061588"/>
            <a:ext cx="460001" cy="8679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8496A0-C696-4756-D3B9-667EE43F2F08}"/>
              </a:ext>
            </a:extLst>
          </p:cNvPr>
          <p:cNvSpPr/>
          <p:nvPr/>
        </p:nvSpPr>
        <p:spPr>
          <a:xfrm>
            <a:off x="4537379" y="4805051"/>
            <a:ext cx="746834" cy="398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4" name="Picture 1053">
            <a:extLst>
              <a:ext uri="{FF2B5EF4-FFF2-40B4-BE49-F238E27FC236}">
                <a16:creationId xmlns:a16="http://schemas.microsoft.com/office/drawing/2014/main" id="{713E96A0-D8A0-FB01-E61B-D942A90018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720" y="4261045"/>
            <a:ext cx="425525" cy="425525"/>
          </a:xfrm>
          <a:prstGeom prst="rect">
            <a:avLst/>
          </a:prstGeom>
        </p:spPr>
      </p:pic>
      <p:sp>
        <p:nvSpPr>
          <p:cNvPr id="1055" name="TextBox 1054">
            <a:extLst>
              <a:ext uri="{FF2B5EF4-FFF2-40B4-BE49-F238E27FC236}">
                <a16:creationId xmlns:a16="http://schemas.microsoft.com/office/drawing/2014/main" id="{64ACC4B1-2C1D-C742-05DB-32E21F219A5B}"/>
              </a:ext>
            </a:extLst>
          </p:cNvPr>
          <p:cNvSpPr txBox="1"/>
          <p:nvPr/>
        </p:nvSpPr>
        <p:spPr>
          <a:xfrm>
            <a:off x="4121322" y="4692089"/>
            <a:ext cx="1867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sz="12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KLIJENTI KAO OSNOVA</a:t>
            </a:r>
          </a:p>
          <a:p>
            <a:pPr algn="ctr"/>
            <a:r>
              <a:rPr lang="sr-Latn-RS" sz="12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BIZNISA</a:t>
            </a:r>
            <a:endParaRPr lang="en-US" sz="1600" b="1">
              <a:solidFill>
                <a:srgbClr val="7030A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056" name="Picture 1055">
            <a:extLst>
              <a:ext uri="{FF2B5EF4-FFF2-40B4-BE49-F238E27FC236}">
                <a16:creationId xmlns:a16="http://schemas.microsoft.com/office/drawing/2014/main" id="{145BF90E-2131-CD54-7FC8-CFD39903C2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10" y="5405113"/>
            <a:ext cx="398017" cy="398017"/>
          </a:xfrm>
          <a:prstGeom prst="rect">
            <a:avLst/>
          </a:prstGeom>
        </p:spPr>
      </p:pic>
      <p:pic>
        <p:nvPicPr>
          <p:cNvPr id="1058" name="Picture 1057">
            <a:extLst>
              <a:ext uri="{FF2B5EF4-FFF2-40B4-BE49-F238E27FC236}">
                <a16:creationId xmlns:a16="http://schemas.microsoft.com/office/drawing/2014/main" id="{41854BB5-AC10-A925-BD85-1E25D61CAA7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569" y="5684582"/>
            <a:ext cx="436537" cy="43653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0CFEFC4-02F4-C48D-7218-23AE4CE2DD1A}"/>
              </a:ext>
            </a:extLst>
          </p:cNvPr>
          <p:cNvGrpSpPr/>
          <p:nvPr/>
        </p:nvGrpSpPr>
        <p:grpSpPr>
          <a:xfrm>
            <a:off x="8260925" y="4387672"/>
            <a:ext cx="1449985" cy="1415458"/>
            <a:chOff x="4313580" y="7959821"/>
            <a:chExt cx="1449985" cy="14154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81A4296-E8C0-BAB1-76D5-A57D7D25F906}"/>
                </a:ext>
              </a:extLst>
            </p:cNvPr>
            <p:cNvSpPr/>
            <p:nvPr/>
          </p:nvSpPr>
          <p:spPr>
            <a:xfrm>
              <a:off x="4313580" y="7959821"/>
              <a:ext cx="1449985" cy="14154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v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32151FA-42AF-9E2D-4EBD-E29CFCAF0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" r="256"/>
            <a:stretch/>
          </p:blipFill>
          <p:spPr>
            <a:xfrm>
              <a:off x="4382763" y="8001465"/>
              <a:ext cx="1311617" cy="1318378"/>
            </a:xfrm>
            <a:prstGeom prst="rect">
              <a:avLst/>
            </a:prstGeom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201F4E7-2B9F-6B71-10D2-08501B7A901F}"/>
              </a:ext>
            </a:extLst>
          </p:cNvPr>
          <p:cNvSpPr txBox="1"/>
          <p:nvPr/>
        </p:nvSpPr>
        <p:spPr>
          <a:xfrm>
            <a:off x="7632649" y="5893451"/>
            <a:ext cx="2842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400" b="1">
                <a:solidFill>
                  <a:srgbClr val="7030A0"/>
                </a:solidFill>
                <a:latin typeface="Century Gothic" panose="020B0502020202020204" pitchFamily="34" charset="0"/>
              </a:rPr>
              <a:t>AI ASISTENT ZASNOVAN NA ZNANJU KOMPANIJE</a:t>
            </a:r>
            <a:endParaRPr lang="en-US" sz="1400">
              <a:solidFill>
                <a:srgbClr val="7030A0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77CDAD9-FDE9-4549-1246-B3087CB40FCF}"/>
              </a:ext>
            </a:extLst>
          </p:cNvPr>
          <p:cNvCxnSpPr>
            <a:cxnSpLocks/>
          </p:cNvCxnSpPr>
          <p:nvPr/>
        </p:nvCxnSpPr>
        <p:spPr>
          <a:xfrm flipV="1">
            <a:off x="7029742" y="2788046"/>
            <a:ext cx="955530" cy="11152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22761BF1-0085-FBDB-46C7-61839016B951}"/>
              </a:ext>
            </a:extLst>
          </p:cNvPr>
          <p:cNvSpPr/>
          <p:nvPr/>
        </p:nvSpPr>
        <p:spPr>
          <a:xfrm>
            <a:off x="5604171" y="6101231"/>
            <a:ext cx="1492339" cy="398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9" name="TextBox 1058">
            <a:extLst>
              <a:ext uri="{FF2B5EF4-FFF2-40B4-BE49-F238E27FC236}">
                <a16:creationId xmlns:a16="http://schemas.microsoft.com/office/drawing/2014/main" id="{812E24B4-8920-99E5-116C-E4A64F89835F}"/>
              </a:ext>
            </a:extLst>
          </p:cNvPr>
          <p:cNvSpPr txBox="1"/>
          <p:nvPr/>
        </p:nvSpPr>
        <p:spPr>
          <a:xfrm>
            <a:off x="5461250" y="6084381"/>
            <a:ext cx="1635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2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JEDINSTVENO DIGITALNO ISKUSTVO</a:t>
            </a:r>
            <a:endParaRPr lang="en-US" sz="1600" b="1">
              <a:solidFill>
                <a:srgbClr val="7030A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057" name="TextBox 1056">
            <a:extLst>
              <a:ext uri="{FF2B5EF4-FFF2-40B4-BE49-F238E27FC236}">
                <a16:creationId xmlns:a16="http://schemas.microsoft.com/office/drawing/2014/main" id="{4DAAE405-EB06-E69B-456E-2BD73288F49F}"/>
              </a:ext>
            </a:extLst>
          </p:cNvPr>
          <p:cNvSpPr txBox="1"/>
          <p:nvPr/>
        </p:nvSpPr>
        <p:spPr>
          <a:xfrm>
            <a:off x="4153275" y="5837618"/>
            <a:ext cx="1635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200" b="1">
                <a:solidFill>
                  <a:srgbClr val="7030A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BOLJE PERFORMANSE ZAPOSLENIH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07E9FCE-E4DD-E753-86F1-FCC270D4E154}"/>
              </a:ext>
            </a:extLst>
          </p:cNvPr>
          <p:cNvCxnSpPr>
            <a:cxnSpLocks/>
          </p:cNvCxnSpPr>
          <p:nvPr/>
        </p:nvCxnSpPr>
        <p:spPr>
          <a:xfrm>
            <a:off x="7500450" y="3405621"/>
            <a:ext cx="800643" cy="126688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799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7D0E8DE-62E9-8E6B-307A-EC43EDFE2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9"/>
            <a:ext cx="1219200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53EA90-5E10-51D9-FF6C-EFF3DDEEAB10}"/>
              </a:ext>
            </a:extLst>
          </p:cNvPr>
          <p:cNvCxnSpPr>
            <a:cxnSpLocks/>
          </p:cNvCxnSpPr>
          <p:nvPr/>
        </p:nvCxnSpPr>
        <p:spPr>
          <a:xfrm>
            <a:off x="2353456" y="3194393"/>
            <a:ext cx="748009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erson with blue hair&#10;&#10;Description automatically generated with medium confidence">
            <a:extLst>
              <a:ext uri="{FF2B5EF4-FFF2-40B4-BE49-F238E27FC236}">
                <a16:creationId xmlns:a16="http://schemas.microsoft.com/office/drawing/2014/main" id="{2EF2FC5E-6A85-5BC5-F3A4-F887E39DF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866" y="2947737"/>
            <a:ext cx="3910263" cy="3910263"/>
          </a:xfrm>
          <a:prstGeom prst="rect">
            <a:avLst/>
          </a:prstGeom>
        </p:spPr>
      </p:pic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4A688FA3-873A-6896-345F-DEEA2E06C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056" y="75729"/>
            <a:ext cx="1996891" cy="1996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4CD78-95A7-79C3-508A-E6DAC465FA9F}"/>
              </a:ext>
            </a:extLst>
          </p:cNvPr>
          <p:cNvSpPr txBox="1">
            <a:spLocks/>
          </p:cNvSpPr>
          <p:nvPr/>
        </p:nvSpPr>
        <p:spPr>
          <a:xfrm>
            <a:off x="1093170" y="1907811"/>
            <a:ext cx="10000661" cy="142555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HVALA NA PAŽNJI!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office@intellya.ai</a:t>
            </a:r>
            <a:endParaRPr lang="it-IT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897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7D0E8DE-62E9-8E6B-307A-EC43EDFE2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9"/>
            <a:ext cx="1219200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53EA90-5E10-51D9-FF6C-EFF3DDEEAB10}"/>
              </a:ext>
            </a:extLst>
          </p:cNvPr>
          <p:cNvCxnSpPr>
            <a:cxnSpLocks/>
          </p:cNvCxnSpPr>
          <p:nvPr/>
        </p:nvCxnSpPr>
        <p:spPr>
          <a:xfrm>
            <a:off x="2353456" y="3194393"/>
            <a:ext cx="748009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erson with blue hair&#10;&#10;Description automatically generated with medium confidence">
            <a:extLst>
              <a:ext uri="{FF2B5EF4-FFF2-40B4-BE49-F238E27FC236}">
                <a16:creationId xmlns:a16="http://schemas.microsoft.com/office/drawing/2014/main" id="{2EF2FC5E-6A85-5BC5-F3A4-F887E39DF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866" y="2947737"/>
            <a:ext cx="3910263" cy="3910263"/>
          </a:xfrm>
          <a:prstGeom prst="rect">
            <a:avLst/>
          </a:prstGeom>
        </p:spPr>
      </p:pic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4A688FA3-873A-6896-345F-DEEA2E06C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056" y="75729"/>
            <a:ext cx="1996891" cy="1996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4CD78-95A7-79C3-508A-E6DAC465FA9F}"/>
              </a:ext>
            </a:extLst>
          </p:cNvPr>
          <p:cNvSpPr txBox="1">
            <a:spLocks/>
          </p:cNvSpPr>
          <p:nvPr/>
        </p:nvSpPr>
        <p:spPr>
          <a:xfrm>
            <a:off x="1093170" y="1907811"/>
            <a:ext cx="10000661" cy="142555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POMOĆNI SLAJDOVI</a:t>
            </a:r>
            <a:endParaRPr lang="it-IT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91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5">
            <a:extLst>
              <a:ext uri="{FF2B5EF4-FFF2-40B4-BE49-F238E27FC236}">
                <a16:creationId xmlns:a16="http://schemas.microsoft.com/office/drawing/2014/main" id="{B2EEFC79-D2A3-FD1A-8DE0-ACB3508C495A}"/>
              </a:ext>
            </a:extLst>
          </p:cNvPr>
          <p:cNvSpPr txBox="1">
            <a:spLocks/>
          </p:cNvSpPr>
          <p:nvPr/>
        </p:nvSpPr>
        <p:spPr>
          <a:xfrm>
            <a:off x="7486723" y="2070932"/>
            <a:ext cx="3691560" cy="2716135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Zakazivanje konsultacija nikada nije bilo lakše, bez potrebe da se uključi živi agent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scheduleinsurance">
            <a:hlinkClick r:id="" action="ppaction://media"/>
            <a:extLst>
              <a:ext uri="{FF2B5EF4-FFF2-40B4-BE49-F238E27FC236}">
                <a16:creationId xmlns:a16="http://schemas.microsoft.com/office/drawing/2014/main" id="{427B2CFE-AA8D-8307-5D32-A919FC702D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811" b="2280"/>
          <a:stretch/>
        </p:blipFill>
        <p:spPr>
          <a:xfrm>
            <a:off x="1664417" y="315246"/>
            <a:ext cx="4633646" cy="641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1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chedule">
            <a:hlinkClick r:id="" action="ppaction://media"/>
            <a:extLst>
              <a:ext uri="{FF2B5EF4-FFF2-40B4-BE49-F238E27FC236}">
                <a16:creationId xmlns:a16="http://schemas.microsoft.com/office/drawing/2014/main" id="{EF8E0797-CD47-5A94-D104-0F92665565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2314"/>
          <a:stretch/>
        </p:blipFill>
        <p:spPr>
          <a:xfrm>
            <a:off x="1756888" y="335380"/>
            <a:ext cx="4520628" cy="6279823"/>
          </a:xfrm>
          <a:prstGeom prst="rect">
            <a:avLst/>
          </a:prstGeom>
        </p:spPr>
      </p:pic>
      <p:sp>
        <p:nvSpPr>
          <p:cNvPr id="12" name="Текст 5">
            <a:extLst>
              <a:ext uri="{FF2B5EF4-FFF2-40B4-BE49-F238E27FC236}">
                <a16:creationId xmlns:a16="http://schemas.microsoft.com/office/drawing/2014/main" id="{CE4D95F9-A386-E227-B517-EABE8FC014B5}"/>
              </a:ext>
            </a:extLst>
          </p:cNvPr>
          <p:cNvSpPr txBox="1">
            <a:spLocks/>
          </p:cNvSpPr>
          <p:nvPr/>
        </p:nvSpPr>
        <p:spPr>
          <a:xfrm>
            <a:off x="7486723" y="2117223"/>
            <a:ext cx="3691560" cy="2716135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Proaktivna komunikacija personalnog savetnika za osiguranje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2893C4B-134D-0B5D-095A-8013498FA59D}"/>
              </a:ext>
            </a:extLst>
          </p:cNvPr>
          <p:cNvSpPr/>
          <p:nvPr/>
        </p:nvSpPr>
        <p:spPr>
          <a:xfrm>
            <a:off x="8356542" y="2806763"/>
            <a:ext cx="3446092" cy="3313625"/>
          </a:xfrm>
          <a:prstGeom prst="roundRect">
            <a:avLst/>
          </a:prstGeom>
          <a:solidFill>
            <a:schemeClr val="bg1"/>
          </a:solidFill>
          <a:ln w="1495" cap="flat">
            <a:solidFill>
              <a:srgbClr val="7030A0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35ADCC5-3446-B547-45F7-3CC99815B90A}"/>
              </a:ext>
            </a:extLst>
          </p:cNvPr>
          <p:cNvSpPr/>
          <p:nvPr/>
        </p:nvSpPr>
        <p:spPr>
          <a:xfrm>
            <a:off x="4427893" y="1682499"/>
            <a:ext cx="3446092" cy="2762918"/>
          </a:xfrm>
          <a:prstGeom prst="roundRect">
            <a:avLst/>
          </a:prstGeom>
          <a:solidFill>
            <a:schemeClr val="bg1"/>
          </a:solidFill>
          <a:ln w="1495" cap="flat">
            <a:solidFill>
              <a:srgbClr val="00B0F0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19" name="Rectangle: Rounded Corners 1118">
            <a:extLst>
              <a:ext uri="{FF2B5EF4-FFF2-40B4-BE49-F238E27FC236}">
                <a16:creationId xmlns:a16="http://schemas.microsoft.com/office/drawing/2014/main" id="{73F8D6ED-E069-D19A-CFD1-8D45B40EDFC0}"/>
              </a:ext>
            </a:extLst>
          </p:cNvPr>
          <p:cNvSpPr/>
          <p:nvPr/>
        </p:nvSpPr>
        <p:spPr>
          <a:xfrm>
            <a:off x="446755" y="2774022"/>
            <a:ext cx="3446092" cy="3349375"/>
          </a:xfrm>
          <a:prstGeom prst="roundRect">
            <a:avLst/>
          </a:prstGeom>
          <a:solidFill>
            <a:schemeClr val="bg1"/>
          </a:solidFill>
          <a:ln w="1495" cap="flat">
            <a:solidFill>
              <a:srgbClr val="7030A0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31" name="Текст 5">
            <a:extLst>
              <a:ext uri="{FF2B5EF4-FFF2-40B4-BE49-F238E27FC236}">
                <a16:creationId xmlns:a16="http://schemas.microsoft.com/office/drawing/2014/main" id="{AF1E7305-57BF-64F8-CFBF-9C7233B690E0}"/>
              </a:ext>
            </a:extLst>
          </p:cNvPr>
          <p:cNvSpPr txBox="1">
            <a:spLocks/>
          </p:cNvSpPr>
          <p:nvPr/>
        </p:nvSpPr>
        <p:spPr>
          <a:xfrm>
            <a:off x="1502530" y="93626"/>
            <a:ext cx="9710932" cy="1089247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sz="3200" b="0" i="0" u="none" strike="noStrike" kern="1200" cap="none" spc="-20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POZICIONIRANJE I PRIORITIZACIJA AKTIVNOSTI</a:t>
            </a: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-200" normalizeH="0" baseline="0" noProof="0">
              <a:ln>
                <a:noFill/>
              </a:ln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16" name="Oval 1115">
            <a:extLst>
              <a:ext uri="{FF2B5EF4-FFF2-40B4-BE49-F238E27FC236}">
                <a16:creationId xmlns:a16="http://schemas.microsoft.com/office/drawing/2014/main" id="{BCF8C02E-48A7-29B0-1C2B-A3E469A498B1}"/>
              </a:ext>
            </a:extLst>
          </p:cNvPr>
          <p:cNvSpPr/>
          <p:nvPr/>
        </p:nvSpPr>
        <p:spPr>
          <a:xfrm>
            <a:off x="1593966" y="2261664"/>
            <a:ext cx="1131591" cy="11165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</a:p>
        </p:txBody>
      </p:sp>
      <p:sp>
        <p:nvSpPr>
          <p:cNvPr id="1083" name="TextBox 1082">
            <a:extLst>
              <a:ext uri="{FF2B5EF4-FFF2-40B4-BE49-F238E27FC236}">
                <a16:creationId xmlns:a16="http://schemas.microsoft.com/office/drawing/2014/main" id="{78D7AD91-FA93-3E26-2662-B3F5E7E9870C}"/>
              </a:ext>
            </a:extLst>
          </p:cNvPr>
          <p:cNvSpPr txBox="1"/>
          <p:nvPr/>
        </p:nvSpPr>
        <p:spPr>
          <a:xfrm>
            <a:off x="973821" y="3421591"/>
            <a:ext cx="254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err="1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Kompleksnost</a:t>
            </a:r>
            <a:r>
              <a:rPr lang="en-US" sz="1800" b="1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800" b="1" err="1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automatizacije</a:t>
            </a:r>
            <a:r>
              <a:rPr lang="en-US" sz="180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A16AFF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85" name="TextBox 1084">
            <a:extLst>
              <a:ext uri="{FF2B5EF4-FFF2-40B4-BE49-F238E27FC236}">
                <a16:creationId xmlns:a16="http://schemas.microsoft.com/office/drawing/2014/main" id="{3468F874-7D56-4689-B1C9-731E1087F260}"/>
              </a:ext>
            </a:extLst>
          </p:cNvPr>
          <p:cNvSpPr txBox="1"/>
          <p:nvPr/>
        </p:nvSpPr>
        <p:spPr>
          <a:xfrm>
            <a:off x="730516" y="4079547"/>
            <a:ext cx="285802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r-Latn-RS" sz="1600" b="0">
                <a:solidFill>
                  <a:schemeClr val="tx1"/>
                </a:solidFill>
                <a:ea typeface="Calibri" panose="020F0502020204030204" pitchFamily="34" charset="0"/>
              </a:rPr>
              <a:t>O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značava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složenost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samog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procesa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automatizacije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date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aktivnosti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i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vremensku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zahtevnost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. </a:t>
            </a:r>
            <a:endParaRPr lang="sr-Latn-RS" sz="1600" b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Neke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aktivnosti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se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mogu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automatizovati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pre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drugih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i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zahtevaju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manje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b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napora</a:t>
            </a:r>
            <a:r>
              <a:rPr lang="en-US" sz="1600" b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060" name="TextBox 1059">
            <a:extLst>
              <a:ext uri="{FF2B5EF4-FFF2-40B4-BE49-F238E27FC236}">
                <a16:creationId xmlns:a16="http://schemas.microsoft.com/office/drawing/2014/main" id="{9C71C2B6-508E-F5CC-02EB-A44EAFA07E3C}"/>
              </a:ext>
            </a:extLst>
          </p:cNvPr>
          <p:cNvSpPr txBox="1"/>
          <p:nvPr/>
        </p:nvSpPr>
        <p:spPr>
          <a:xfrm>
            <a:off x="8913925" y="3440160"/>
            <a:ext cx="2455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err="1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Urgentnost</a:t>
            </a:r>
            <a:r>
              <a:rPr lang="en-US" sz="1800" b="1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800" b="1" err="1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automatizacije</a:t>
            </a:r>
            <a:r>
              <a:rPr lang="en-US" sz="180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A16AFF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12" name="TextBox 1111">
            <a:extLst>
              <a:ext uri="{FF2B5EF4-FFF2-40B4-BE49-F238E27FC236}">
                <a16:creationId xmlns:a16="http://schemas.microsoft.com/office/drawing/2014/main" id="{AE348F09-2561-8D41-2430-CDB709972AE5}"/>
              </a:ext>
            </a:extLst>
          </p:cNvPr>
          <p:cNvSpPr txBox="1"/>
          <p:nvPr/>
        </p:nvSpPr>
        <p:spPr>
          <a:xfrm>
            <a:off x="4742415" y="1943888"/>
            <a:ext cx="303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MATRICA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2400" b="1">
                <a:solidFill>
                  <a:srgbClr val="00B0F0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AUTOMATIZACIJE</a:t>
            </a:r>
            <a:endParaRPr kumimoji="0" lang="sr-Latn-RS" sz="2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198FDAB-5276-FAD5-90C5-D381F4535A71}"/>
              </a:ext>
            </a:extLst>
          </p:cNvPr>
          <p:cNvSpPr/>
          <p:nvPr/>
        </p:nvSpPr>
        <p:spPr>
          <a:xfrm>
            <a:off x="9562941" y="2273578"/>
            <a:ext cx="1131591" cy="11046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AF6531-4BB0-D353-8844-A93EE413D899}"/>
              </a:ext>
            </a:extLst>
          </p:cNvPr>
          <p:cNvCxnSpPr>
            <a:cxnSpLocks/>
          </p:cNvCxnSpPr>
          <p:nvPr/>
        </p:nvCxnSpPr>
        <p:spPr>
          <a:xfrm flipV="1">
            <a:off x="2154810" y="1428887"/>
            <a:ext cx="0" cy="8596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1C2F81F-915B-51C7-76AC-B7A84A04D660}"/>
              </a:ext>
            </a:extLst>
          </p:cNvPr>
          <p:cNvCxnSpPr>
            <a:cxnSpLocks/>
          </p:cNvCxnSpPr>
          <p:nvPr/>
        </p:nvCxnSpPr>
        <p:spPr>
          <a:xfrm flipV="1">
            <a:off x="10124814" y="1450884"/>
            <a:ext cx="0" cy="792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9AE23C3-C4B5-8378-5640-5D0421EF9F6A}"/>
              </a:ext>
            </a:extLst>
          </p:cNvPr>
          <p:cNvCxnSpPr>
            <a:cxnSpLocks/>
          </p:cNvCxnSpPr>
          <p:nvPr/>
        </p:nvCxnSpPr>
        <p:spPr>
          <a:xfrm flipH="1">
            <a:off x="2149623" y="1428887"/>
            <a:ext cx="79751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72263F8-0CFC-B809-56EF-8DACAB76F9BA}"/>
              </a:ext>
            </a:extLst>
          </p:cNvPr>
          <p:cNvSpPr txBox="1"/>
          <p:nvPr/>
        </p:nvSpPr>
        <p:spPr>
          <a:xfrm>
            <a:off x="878675" y="2528930"/>
            <a:ext cx="2541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A16AFF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EEB96F-88DE-94DF-56C0-2065BF1A5E48}"/>
              </a:ext>
            </a:extLst>
          </p:cNvPr>
          <p:cNvSpPr txBox="1"/>
          <p:nvPr/>
        </p:nvSpPr>
        <p:spPr>
          <a:xfrm>
            <a:off x="9790545" y="2499931"/>
            <a:ext cx="709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A16AFF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124F56-699D-0DA7-EC97-0B4403B5C800}"/>
              </a:ext>
            </a:extLst>
          </p:cNvPr>
          <p:cNvSpPr txBox="1"/>
          <p:nvPr/>
        </p:nvSpPr>
        <p:spPr>
          <a:xfrm>
            <a:off x="8788327" y="4222914"/>
            <a:ext cx="27069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r-Latn-RS" sz="1600">
                <a:latin typeface="Century Gothic" panose="020B0502020202020204" pitchFamily="34" charset="0"/>
                <a:ea typeface="Calibri" panose="020F0502020204030204" pitchFamily="34" charset="0"/>
              </a:rPr>
              <a:t>Hitnost automatizacije neke aktivnosti.</a:t>
            </a:r>
            <a:endParaRPr lang="sr-Latn-RS" sz="160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Neke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aktivnosti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su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jednostavnijeg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obima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i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zahtevaju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hitnu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err="1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pažnju</a:t>
            </a:r>
            <a:r>
              <a:rPr lang="en-US" sz="160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.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D3354-3ADF-731D-0847-4450E8F38377}"/>
              </a:ext>
            </a:extLst>
          </p:cNvPr>
          <p:cNvSpPr txBox="1"/>
          <p:nvPr/>
        </p:nvSpPr>
        <p:spPr>
          <a:xfrm>
            <a:off x="4899354" y="3028496"/>
            <a:ext cx="2706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r-Latn-RS" sz="1400">
                <a:latin typeface="Century Gothic" panose="020B0502020202020204" pitchFamily="34" charset="0"/>
                <a:ea typeface="Calibri" panose="020F0502020204030204" pitchFamily="34" charset="0"/>
              </a:rPr>
              <a:t>Kreirali smo matricu koja pozicionira svih </a:t>
            </a:r>
            <a:r>
              <a:rPr lang="sr-Latn-RS" sz="1400" b="1">
                <a:solidFill>
                  <a:srgbClr val="00B0F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9 aktivnosti </a:t>
            </a:r>
            <a:r>
              <a:rPr lang="sr-Latn-RS" sz="1400">
                <a:latin typeface="Century Gothic" panose="020B0502020202020204" pitchFamily="34" charset="0"/>
                <a:ea typeface="Calibri" panose="020F0502020204030204" pitchFamily="34" charset="0"/>
              </a:rPr>
              <a:t>u odnosu na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r-Latn-RS" sz="1400" b="1">
                <a:solidFill>
                  <a:srgbClr val="00B0F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2 ključna kriterijuma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873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EC77C65-419B-4F13-8A73-53351BC2E464}"/>
              </a:ext>
            </a:extLst>
          </p:cNvPr>
          <p:cNvCxnSpPr>
            <a:cxnSpLocks/>
          </p:cNvCxnSpPr>
          <p:nvPr/>
        </p:nvCxnSpPr>
        <p:spPr>
          <a:xfrm>
            <a:off x="1997497" y="5980669"/>
            <a:ext cx="8296275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A2E51D-70C7-460E-A50E-B77E60D62C9B}"/>
              </a:ext>
            </a:extLst>
          </p:cNvPr>
          <p:cNvCxnSpPr>
            <a:cxnSpLocks/>
          </p:cNvCxnSpPr>
          <p:nvPr/>
        </p:nvCxnSpPr>
        <p:spPr>
          <a:xfrm flipV="1">
            <a:off x="2007022" y="121553"/>
            <a:ext cx="0" cy="588044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878632C-CB37-4EC2-9E7A-F45D7B4FE552}"/>
              </a:ext>
            </a:extLst>
          </p:cNvPr>
          <p:cNvSpPr txBox="1"/>
          <p:nvPr/>
        </p:nvSpPr>
        <p:spPr>
          <a:xfrm>
            <a:off x="4362232" y="6465166"/>
            <a:ext cx="356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653F9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Urgentnost automatizacije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066E7D-54D9-45EF-A0F6-E5057E6804AC}"/>
              </a:ext>
            </a:extLst>
          </p:cNvPr>
          <p:cNvSpPr txBox="1"/>
          <p:nvPr/>
        </p:nvSpPr>
        <p:spPr>
          <a:xfrm rot="16200000">
            <a:off x="-572959" y="3159785"/>
            <a:ext cx="356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653F9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Kompleksnost automatizacije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6334F-8345-4A72-842E-C3E8400719D6}"/>
              </a:ext>
            </a:extLst>
          </p:cNvPr>
          <p:cNvSpPr txBox="1"/>
          <p:nvPr/>
        </p:nvSpPr>
        <p:spPr>
          <a:xfrm>
            <a:off x="2192565" y="6085122"/>
            <a:ext cx="1105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nizak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50C547-6917-441C-B91B-04146F6AEE7F}"/>
              </a:ext>
            </a:extLst>
          </p:cNvPr>
          <p:cNvSpPr txBox="1"/>
          <p:nvPr/>
        </p:nvSpPr>
        <p:spPr>
          <a:xfrm>
            <a:off x="9368580" y="6076482"/>
            <a:ext cx="721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visok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613413-8DC8-48BE-A543-B4A9FFD9D1C3}"/>
              </a:ext>
            </a:extLst>
          </p:cNvPr>
          <p:cNvSpPr txBox="1"/>
          <p:nvPr/>
        </p:nvSpPr>
        <p:spPr>
          <a:xfrm>
            <a:off x="5459736" y="6102367"/>
            <a:ext cx="998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srednji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3DC84B-0CDC-4A8D-C93F-C873D48216AA}"/>
              </a:ext>
            </a:extLst>
          </p:cNvPr>
          <p:cNvSpPr txBox="1"/>
          <p:nvPr/>
        </p:nvSpPr>
        <p:spPr>
          <a:xfrm rot="16200000">
            <a:off x="1195485" y="5273850"/>
            <a:ext cx="1105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nizak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CF8AB-59DE-91AF-DF08-C56F9CAAE3B3}"/>
              </a:ext>
            </a:extLst>
          </p:cNvPr>
          <p:cNvSpPr txBox="1"/>
          <p:nvPr/>
        </p:nvSpPr>
        <p:spPr>
          <a:xfrm rot="16200000">
            <a:off x="1277556" y="556973"/>
            <a:ext cx="738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visok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40A43-02C0-1567-FFD0-CD7C4E251A7D}"/>
              </a:ext>
            </a:extLst>
          </p:cNvPr>
          <p:cNvSpPr txBox="1"/>
          <p:nvPr/>
        </p:nvSpPr>
        <p:spPr>
          <a:xfrm rot="16200000">
            <a:off x="1108821" y="3028157"/>
            <a:ext cx="1105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srednji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25C3B-09AE-3DE2-B76E-B5DC11F3CEEC}"/>
              </a:ext>
            </a:extLst>
          </p:cNvPr>
          <p:cNvSpPr txBox="1"/>
          <p:nvPr/>
        </p:nvSpPr>
        <p:spPr>
          <a:xfrm>
            <a:off x="6556585" y="4088770"/>
            <a:ext cx="38766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Pitanja koja se često postavljaju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Q&amp;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A)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Forme i obrasci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Lokacije bolnica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Integracija sa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Genesys 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kontakt centar softverom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ED0ABF-A594-421F-9B23-CB063F81555B}"/>
              </a:ext>
            </a:extLst>
          </p:cNvPr>
          <p:cNvSpPr/>
          <p:nvPr/>
        </p:nvSpPr>
        <p:spPr>
          <a:xfrm>
            <a:off x="6791323" y="4081681"/>
            <a:ext cx="3407200" cy="17621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2CBBFB-4926-87FA-CC22-E6D7496FEE61}"/>
              </a:ext>
            </a:extLst>
          </p:cNvPr>
          <p:cNvSpPr txBox="1"/>
          <p:nvPr/>
        </p:nvSpPr>
        <p:spPr>
          <a:xfrm>
            <a:off x="4275031" y="2126885"/>
            <a:ext cx="364193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360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°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profil klijenata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Onboarding klijenata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Izveštavanje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kampanje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 povratna informacija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790499-5B7A-70D5-49E3-CEEC12214D76}"/>
              </a:ext>
            </a:extLst>
          </p:cNvPr>
          <p:cNvSpPr/>
          <p:nvPr/>
        </p:nvSpPr>
        <p:spPr>
          <a:xfrm>
            <a:off x="4392400" y="2157065"/>
            <a:ext cx="3407200" cy="17621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50C397-1DCF-D639-E0B9-4D1E2571B4BA}"/>
              </a:ext>
            </a:extLst>
          </p:cNvPr>
          <p:cNvSpPr txBox="1"/>
          <p:nvPr/>
        </p:nvSpPr>
        <p:spPr>
          <a:xfrm>
            <a:off x="1957827" y="744178"/>
            <a:ext cx="38766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Dijagnostika bolesti klijenta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Mašinsko učenje i savetodavni modul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3D2C919-42AA-818F-08F3-960D187C7995}"/>
              </a:ext>
            </a:extLst>
          </p:cNvPr>
          <p:cNvSpPr/>
          <p:nvPr/>
        </p:nvSpPr>
        <p:spPr>
          <a:xfrm>
            <a:off x="2192565" y="232449"/>
            <a:ext cx="3407200" cy="17621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181702-7D5A-1C9E-619D-4B43B40AF308}"/>
              </a:ext>
            </a:extLst>
          </p:cNvPr>
          <p:cNvSpPr txBox="1"/>
          <p:nvPr/>
        </p:nvSpPr>
        <p:spPr>
          <a:xfrm>
            <a:off x="10484272" y="4731909"/>
            <a:ext cx="1526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Faza 1</a:t>
            </a:r>
            <a:endParaRPr lang="en-US" sz="2400" b="1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AE2D85-04D1-1BBF-A270-9F4883274FA8}"/>
              </a:ext>
            </a:extLst>
          </p:cNvPr>
          <p:cNvSpPr txBox="1"/>
          <p:nvPr/>
        </p:nvSpPr>
        <p:spPr>
          <a:xfrm>
            <a:off x="8202666" y="2748662"/>
            <a:ext cx="1526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Faza 2</a:t>
            </a:r>
            <a:endParaRPr lang="en-US" sz="2400" b="1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C3778-A328-C297-A647-561468A88240}"/>
              </a:ext>
            </a:extLst>
          </p:cNvPr>
          <p:cNvSpPr txBox="1"/>
          <p:nvPr/>
        </p:nvSpPr>
        <p:spPr>
          <a:xfrm>
            <a:off x="5828838" y="859630"/>
            <a:ext cx="1526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Faza 3</a:t>
            </a:r>
            <a:endParaRPr lang="en-US" sz="2400" b="1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607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EC77C65-419B-4F13-8A73-53351BC2E464}"/>
              </a:ext>
            </a:extLst>
          </p:cNvPr>
          <p:cNvCxnSpPr>
            <a:cxnSpLocks/>
          </p:cNvCxnSpPr>
          <p:nvPr/>
        </p:nvCxnSpPr>
        <p:spPr>
          <a:xfrm>
            <a:off x="1997497" y="5980669"/>
            <a:ext cx="8296275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A2E51D-70C7-460E-A50E-B77E60D62C9B}"/>
              </a:ext>
            </a:extLst>
          </p:cNvPr>
          <p:cNvCxnSpPr>
            <a:cxnSpLocks/>
          </p:cNvCxnSpPr>
          <p:nvPr/>
        </p:nvCxnSpPr>
        <p:spPr>
          <a:xfrm flipV="1">
            <a:off x="2007022" y="121553"/>
            <a:ext cx="0" cy="588044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878632C-CB37-4EC2-9E7A-F45D7B4FE552}"/>
              </a:ext>
            </a:extLst>
          </p:cNvPr>
          <p:cNvSpPr txBox="1"/>
          <p:nvPr/>
        </p:nvSpPr>
        <p:spPr>
          <a:xfrm>
            <a:off x="4362232" y="6465166"/>
            <a:ext cx="356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653F9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Urgentnost automatizacije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066E7D-54D9-45EF-A0F6-E5057E6804AC}"/>
              </a:ext>
            </a:extLst>
          </p:cNvPr>
          <p:cNvSpPr txBox="1"/>
          <p:nvPr/>
        </p:nvSpPr>
        <p:spPr>
          <a:xfrm rot="16200000">
            <a:off x="-572959" y="3159785"/>
            <a:ext cx="356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653F9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Kompleksnost automatizacije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6334F-8345-4A72-842E-C3E8400719D6}"/>
              </a:ext>
            </a:extLst>
          </p:cNvPr>
          <p:cNvSpPr txBox="1"/>
          <p:nvPr/>
        </p:nvSpPr>
        <p:spPr>
          <a:xfrm>
            <a:off x="2192565" y="6085122"/>
            <a:ext cx="1105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nizak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50C547-6917-441C-B91B-04146F6AEE7F}"/>
              </a:ext>
            </a:extLst>
          </p:cNvPr>
          <p:cNvSpPr txBox="1"/>
          <p:nvPr/>
        </p:nvSpPr>
        <p:spPr>
          <a:xfrm>
            <a:off x="9368580" y="6076482"/>
            <a:ext cx="721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visok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613413-8DC8-48BE-A543-B4A9FFD9D1C3}"/>
              </a:ext>
            </a:extLst>
          </p:cNvPr>
          <p:cNvSpPr txBox="1"/>
          <p:nvPr/>
        </p:nvSpPr>
        <p:spPr>
          <a:xfrm>
            <a:off x="5459736" y="6102367"/>
            <a:ext cx="998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srednji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3DC84B-0CDC-4A8D-C93F-C873D48216AA}"/>
              </a:ext>
            </a:extLst>
          </p:cNvPr>
          <p:cNvSpPr txBox="1"/>
          <p:nvPr/>
        </p:nvSpPr>
        <p:spPr>
          <a:xfrm rot="16200000">
            <a:off x="1195485" y="5273850"/>
            <a:ext cx="1105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nizak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CF8AB-59DE-91AF-DF08-C56F9CAAE3B3}"/>
              </a:ext>
            </a:extLst>
          </p:cNvPr>
          <p:cNvSpPr txBox="1"/>
          <p:nvPr/>
        </p:nvSpPr>
        <p:spPr>
          <a:xfrm rot="16200000">
            <a:off x="1277556" y="556973"/>
            <a:ext cx="738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visok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40A43-02C0-1567-FFD0-CD7C4E251A7D}"/>
              </a:ext>
            </a:extLst>
          </p:cNvPr>
          <p:cNvSpPr txBox="1"/>
          <p:nvPr/>
        </p:nvSpPr>
        <p:spPr>
          <a:xfrm rot="16200000">
            <a:off x="1108821" y="3028157"/>
            <a:ext cx="1105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srednji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25C3B-09AE-3DE2-B76E-B5DC11F3CEEC}"/>
              </a:ext>
            </a:extLst>
          </p:cNvPr>
          <p:cNvSpPr txBox="1"/>
          <p:nvPr/>
        </p:nvSpPr>
        <p:spPr>
          <a:xfrm>
            <a:off x="6556585" y="4088770"/>
            <a:ext cx="38766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Pitanja koja se često postavljaju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Q&amp;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A)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Forme i obrasci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Lokacije bolnica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Integracija sa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Genesys 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kontakt centar softverom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ED0ABF-A594-421F-9B23-CB063F81555B}"/>
              </a:ext>
            </a:extLst>
          </p:cNvPr>
          <p:cNvSpPr/>
          <p:nvPr/>
        </p:nvSpPr>
        <p:spPr>
          <a:xfrm>
            <a:off x="6791323" y="4081681"/>
            <a:ext cx="3407200" cy="17621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2CBBFB-4926-87FA-CC22-E6D7496FEE61}"/>
              </a:ext>
            </a:extLst>
          </p:cNvPr>
          <p:cNvSpPr txBox="1"/>
          <p:nvPr/>
        </p:nvSpPr>
        <p:spPr>
          <a:xfrm>
            <a:off x="4275031" y="2126885"/>
            <a:ext cx="364193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360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°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profil klijenata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Onboarding klijenata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Izveštavanje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kampanje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 povratna informacija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790499-5B7A-70D5-49E3-CEEC12214D76}"/>
              </a:ext>
            </a:extLst>
          </p:cNvPr>
          <p:cNvSpPr/>
          <p:nvPr/>
        </p:nvSpPr>
        <p:spPr>
          <a:xfrm>
            <a:off x="4392400" y="2157065"/>
            <a:ext cx="3407200" cy="17621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50C397-1DCF-D639-E0B9-4D1E2571B4BA}"/>
              </a:ext>
            </a:extLst>
          </p:cNvPr>
          <p:cNvSpPr txBox="1"/>
          <p:nvPr/>
        </p:nvSpPr>
        <p:spPr>
          <a:xfrm>
            <a:off x="1957827" y="744178"/>
            <a:ext cx="38766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Dijagnostika bolesti klijenta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Mašinsko učenje i savetodavni modul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3D2C919-42AA-818F-08F3-960D187C7995}"/>
              </a:ext>
            </a:extLst>
          </p:cNvPr>
          <p:cNvSpPr/>
          <p:nvPr/>
        </p:nvSpPr>
        <p:spPr>
          <a:xfrm>
            <a:off x="2192565" y="232449"/>
            <a:ext cx="3407200" cy="17621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2" descr="Find the right app | Microsoft AppSource">
            <a:extLst>
              <a:ext uri="{FF2B5EF4-FFF2-40B4-BE49-F238E27FC236}">
                <a16:creationId xmlns:a16="http://schemas.microsoft.com/office/drawing/2014/main" id="{990714E1-981F-AF23-0516-39DB4CE6D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697" y="500227"/>
            <a:ext cx="1162049" cy="11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ind the right app | Microsoft AppSource">
            <a:extLst>
              <a:ext uri="{FF2B5EF4-FFF2-40B4-BE49-F238E27FC236}">
                <a16:creationId xmlns:a16="http://schemas.microsoft.com/office/drawing/2014/main" id="{6EE2D05F-BA16-EA27-5550-A2B37DFAE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220" y="4513272"/>
            <a:ext cx="1162049" cy="11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Selecta - CRM nove generacije - Mainstream Marketplace">
            <a:extLst>
              <a:ext uri="{FF2B5EF4-FFF2-40B4-BE49-F238E27FC236}">
                <a16:creationId xmlns:a16="http://schemas.microsoft.com/office/drawing/2014/main" id="{0A8D02AB-D896-82A1-42F6-729413088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280" y="2454326"/>
            <a:ext cx="2560434" cy="112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376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A41207A-2366-B5C7-3CFE-E2451016F6A2}"/>
              </a:ext>
            </a:extLst>
          </p:cNvPr>
          <p:cNvSpPr/>
          <p:nvPr/>
        </p:nvSpPr>
        <p:spPr>
          <a:xfrm>
            <a:off x="164387" y="2085654"/>
            <a:ext cx="3728460" cy="4037743"/>
          </a:xfrm>
          <a:prstGeom prst="roundRect">
            <a:avLst/>
          </a:prstGeom>
          <a:solidFill>
            <a:schemeClr val="bg1"/>
          </a:solidFill>
          <a:ln w="1495" cap="flat">
            <a:solidFill>
              <a:srgbClr val="7030A0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B92ABD-CD19-194A-6622-87FCC57887F5}"/>
              </a:ext>
            </a:extLst>
          </p:cNvPr>
          <p:cNvSpPr/>
          <p:nvPr/>
        </p:nvSpPr>
        <p:spPr>
          <a:xfrm>
            <a:off x="1462821" y="734603"/>
            <a:ext cx="1131591" cy="11165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‚1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D46CAA3-18EE-AB19-3678-1452B2E44097}"/>
              </a:ext>
            </a:extLst>
          </p:cNvPr>
          <p:cNvSpPr/>
          <p:nvPr/>
        </p:nvSpPr>
        <p:spPr>
          <a:xfrm>
            <a:off x="4231770" y="2083085"/>
            <a:ext cx="3728460" cy="4037743"/>
          </a:xfrm>
          <a:prstGeom prst="roundRect">
            <a:avLst/>
          </a:prstGeom>
          <a:solidFill>
            <a:schemeClr val="bg1"/>
          </a:solidFill>
          <a:ln w="1495" cap="flat">
            <a:solidFill>
              <a:srgbClr val="7030A0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D6EB2E9-D590-D911-F31B-B4F8AC905630}"/>
              </a:ext>
            </a:extLst>
          </p:cNvPr>
          <p:cNvSpPr/>
          <p:nvPr/>
        </p:nvSpPr>
        <p:spPr>
          <a:xfrm>
            <a:off x="5530204" y="732034"/>
            <a:ext cx="1131591" cy="11165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A278F5A-EA9C-3D98-B17C-0786F47AEF17}"/>
              </a:ext>
            </a:extLst>
          </p:cNvPr>
          <p:cNvSpPr/>
          <p:nvPr/>
        </p:nvSpPr>
        <p:spPr>
          <a:xfrm>
            <a:off x="8299153" y="2083085"/>
            <a:ext cx="3728460" cy="4037743"/>
          </a:xfrm>
          <a:prstGeom prst="roundRect">
            <a:avLst/>
          </a:prstGeom>
          <a:solidFill>
            <a:schemeClr val="bg1"/>
          </a:solidFill>
          <a:ln w="1495" cap="flat">
            <a:solidFill>
              <a:srgbClr val="7030A0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DBDF400-DF9F-162F-6051-4825619AEBE3}"/>
              </a:ext>
            </a:extLst>
          </p:cNvPr>
          <p:cNvSpPr/>
          <p:nvPr/>
        </p:nvSpPr>
        <p:spPr>
          <a:xfrm>
            <a:off x="9597587" y="732034"/>
            <a:ext cx="1131591" cy="11165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</a:p>
        </p:txBody>
      </p:sp>
      <p:pic>
        <p:nvPicPr>
          <p:cNvPr id="17" name="Picture 2" descr="Find the right app | Microsoft AppSource">
            <a:extLst>
              <a:ext uri="{FF2B5EF4-FFF2-40B4-BE49-F238E27FC236}">
                <a16:creationId xmlns:a16="http://schemas.microsoft.com/office/drawing/2014/main" id="{1EEBAFA0-F784-1754-8126-D9C0A0CCF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38" y="937462"/>
            <a:ext cx="682693" cy="68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electa - CRM nove generacije - Mainstream Marketplace">
            <a:extLst>
              <a:ext uri="{FF2B5EF4-FFF2-40B4-BE49-F238E27FC236}">
                <a16:creationId xmlns:a16="http://schemas.microsoft.com/office/drawing/2014/main" id="{FCBBF461-B2DA-DF24-501F-10C4AD979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075" y="1089209"/>
            <a:ext cx="912396" cy="40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Find the right app | Microsoft AppSource">
            <a:extLst>
              <a:ext uri="{FF2B5EF4-FFF2-40B4-BE49-F238E27FC236}">
                <a16:creationId xmlns:a16="http://schemas.microsoft.com/office/drawing/2014/main" id="{51DD3446-5629-BFBE-5D15-254393AF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035" y="948967"/>
            <a:ext cx="682693" cy="68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BD48C8-6F05-8B4A-FB61-CF57A00A3485}"/>
              </a:ext>
            </a:extLst>
          </p:cNvPr>
          <p:cNvSpPr txBox="1"/>
          <p:nvPr/>
        </p:nvSpPr>
        <p:spPr>
          <a:xfrm>
            <a:off x="1168093" y="2316663"/>
            <a:ext cx="201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>
                <a:latin typeface="Century Gothic" panose="020B0502020202020204" pitchFamily="34" charset="0"/>
              </a:rPr>
              <a:t>Virtuelni asistent</a:t>
            </a:r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0B2BB8-EB3F-E526-253D-F1FA660041A3}"/>
              </a:ext>
            </a:extLst>
          </p:cNvPr>
          <p:cNvSpPr txBox="1"/>
          <p:nvPr/>
        </p:nvSpPr>
        <p:spPr>
          <a:xfrm>
            <a:off x="9497860" y="2316662"/>
            <a:ext cx="201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>
                <a:latin typeface="Century Gothic" panose="020B0502020202020204" pitchFamily="34" charset="0"/>
              </a:rPr>
              <a:t>Robo-savetnik</a:t>
            </a:r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37A34F-D86E-358D-3640-E16C5D45E7F7}"/>
              </a:ext>
            </a:extLst>
          </p:cNvPr>
          <p:cNvSpPr txBox="1"/>
          <p:nvPr/>
        </p:nvSpPr>
        <p:spPr>
          <a:xfrm>
            <a:off x="430814" y="2208942"/>
            <a:ext cx="903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1">
                <a:solidFill>
                  <a:srgbClr val="00B0F0"/>
                </a:solidFill>
                <a:latin typeface="Century Gothic" panose="020B0502020202020204" pitchFamily="34" charset="0"/>
              </a:rPr>
              <a:t>1.</a:t>
            </a:r>
            <a:endParaRPr lang="en-US" sz="3200" i="1">
              <a:solidFill>
                <a:srgbClr val="00B0F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AEE047-AEC8-825B-0548-376C8858E20A}"/>
              </a:ext>
            </a:extLst>
          </p:cNvPr>
          <p:cNvSpPr txBox="1"/>
          <p:nvPr/>
        </p:nvSpPr>
        <p:spPr>
          <a:xfrm>
            <a:off x="440341" y="2208942"/>
            <a:ext cx="903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1">
                <a:solidFill>
                  <a:srgbClr val="00B0F0"/>
                </a:solidFill>
                <a:latin typeface="Century Gothic" panose="020B0502020202020204" pitchFamily="34" charset="0"/>
              </a:rPr>
              <a:t>1.</a:t>
            </a:r>
            <a:endParaRPr lang="en-US" sz="3200" i="1">
              <a:solidFill>
                <a:srgbClr val="00B0F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43BDC4-4030-80F6-4D78-BC25504E99D8}"/>
              </a:ext>
            </a:extLst>
          </p:cNvPr>
          <p:cNvSpPr txBox="1"/>
          <p:nvPr/>
        </p:nvSpPr>
        <p:spPr>
          <a:xfrm>
            <a:off x="4538017" y="2208941"/>
            <a:ext cx="903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3200" b="1" i="1">
                <a:solidFill>
                  <a:srgbClr val="00B0F0"/>
                </a:solidFill>
                <a:latin typeface="Century Gothic" panose="020B0502020202020204" pitchFamily="34" charset="0"/>
              </a:rPr>
              <a:t>2</a:t>
            </a:r>
            <a:r>
              <a:rPr lang="en-US" sz="3200" b="1" i="1">
                <a:solidFill>
                  <a:srgbClr val="00B0F0"/>
                </a:solidFill>
                <a:latin typeface="Century Gothic" panose="020B0502020202020204" pitchFamily="34" charset="0"/>
              </a:rPr>
              <a:t>.</a:t>
            </a:r>
            <a:endParaRPr lang="en-US" sz="3200" i="1">
              <a:solidFill>
                <a:srgbClr val="00B0F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11BAAE-C48D-58F9-8614-45077C0CC012}"/>
              </a:ext>
            </a:extLst>
          </p:cNvPr>
          <p:cNvSpPr txBox="1"/>
          <p:nvPr/>
        </p:nvSpPr>
        <p:spPr>
          <a:xfrm>
            <a:off x="8694430" y="2196100"/>
            <a:ext cx="903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3200" b="1" i="1">
                <a:solidFill>
                  <a:srgbClr val="00B0F0"/>
                </a:solidFill>
                <a:latin typeface="Century Gothic" panose="020B0502020202020204" pitchFamily="34" charset="0"/>
              </a:rPr>
              <a:t>3</a:t>
            </a:r>
            <a:r>
              <a:rPr lang="en-US" sz="3200" b="1" i="1">
                <a:solidFill>
                  <a:srgbClr val="00B0F0"/>
                </a:solidFill>
                <a:latin typeface="Century Gothic" panose="020B0502020202020204" pitchFamily="34" charset="0"/>
              </a:rPr>
              <a:t>.</a:t>
            </a:r>
            <a:endParaRPr lang="en-US" sz="3200" i="1">
              <a:solidFill>
                <a:srgbClr val="00B0F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BF1CCB-5B06-1C68-31C2-38458C0501E1}"/>
              </a:ext>
            </a:extLst>
          </p:cNvPr>
          <p:cNvSpPr txBox="1"/>
          <p:nvPr/>
        </p:nvSpPr>
        <p:spPr>
          <a:xfrm>
            <a:off x="344847" y="3024726"/>
            <a:ext cx="3548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Century Gothic" panose="020B0502020202020204" pitchFamily="34" charset="0"/>
              </a:rPr>
              <a:t>Informacije o </a:t>
            </a: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polisama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Century Gothic" panose="020B0502020202020204" pitchFamily="34" charset="0"/>
              </a:rPr>
              <a:t>Informacije o </a:t>
            </a: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prijavama za polisu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Century Gothic" panose="020B0502020202020204" pitchFamily="34" charset="0"/>
              </a:rPr>
              <a:t>Prikaz svih </a:t>
            </a: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zdravstvenih ustanova</a:t>
            </a:r>
            <a:r>
              <a:rPr lang="sr-Latn-RS" sz="1600">
                <a:latin typeface="Century Gothic" panose="020B0502020202020204" pitchFamily="34" charset="0"/>
              </a:rPr>
              <a:t> sa kojima DDOR sarađuje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Century Gothic" panose="020B0502020202020204" pitchFamily="34" charset="0"/>
              </a:rPr>
              <a:t>Informacije o </a:t>
            </a: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lekarima</a:t>
            </a:r>
            <a:r>
              <a:rPr lang="sr-Latn-RS" sz="1600">
                <a:latin typeface="Century Gothic" panose="020B0502020202020204" pitchFamily="34" charset="0"/>
              </a:rPr>
              <a:t> i njihovoj dostupnosti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Lokacijski</a:t>
            </a:r>
            <a:r>
              <a:rPr lang="sr-Latn-RS" sz="1600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sr-Latn-RS" sz="1600">
                <a:latin typeface="Century Gothic" panose="020B0502020202020204" pitchFamily="34" charset="0"/>
              </a:rPr>
              <a:t>scenariji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Century Gothic" panose="020B0502020202020204" pitchFamily="34" charset="0"/>
              </a:rPr>
              <a:t>Popunjavanje </a:t>
            </a: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formulara i obrazaca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4F9EDD-FCA3-19CC-50CE-A62707A86F9E}"/>
              </a:ext>
            </a:extLst>
          </p:cNvPr>
          <p:cNvSpPr txBox="1"/>
          <p:nvPr/>
        </p:nvSpPr>
        <p:spPr>
          <a:xfrm>
            <a:off x="8389381" y="3448570"/>
            <a:ext cx="354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Century Gothic" panose="020B0502020202020204" pitchFamily="34" charset="0"/>
              </a:rPr>
              <a:t>Pomoć pri određivanju </a:t>
            </a: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dijagnoze klijenta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1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1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Century Gothic" panose="020B0502020202020204" pitchFamily="34" charset="0"/>
              </a:rPr>
              <a:t>Preporuke i </a:t>
            </a: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predlozi</a:t>
            </a:r>
            <a:r>
              <a:rPr lang="sr-Latn-RS" sz="1600">
                <a:latin typeface="Century Gothic" panose="020B0502020202020204" pitchFamily="34" charset="0"/>
              </a:rPr>
              <a:t> pri odabiru </a:t>
            </a:r>
            <a:r>
              <a:rPr lang="sr-Latn-RS" sz="1600" b="1">
                <a:solidFill>
                  <a:srgbClr val="00B0F0"/>
                </a:solidFill>
                <a:latin typeface="Century Gothic" panose="020B0502020202020204" pitchFamily="34" charset="0"/>
              </a:rPr>
              <a:t>bolnice i lekara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id="{65A0B845-F7BA-844B-6AE4-7DFC14140FA9}"/>
              </a:ext>
            </a:extLst>
          </p:cNvPr>
          <p:cNvSpPr txBox="1">
            <a:spLocks/>
          </p:cNvSpPr>
          <p:nvPr/>
        </p:nvSpPr>
        <p:spPr>
          <a:xfrm>
            <a:off x="1461434" y="52530"/>
            <a:ext cx="9710932" cy="1089247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Latn-RS" b="0" i="0" u="none" strike="noStrike" kern="1200" cap="none" spc="-20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PRIKAZ FAZA IMPLEMENTACIJE REŠENJA</a:t>
            </a: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b="0" i="0" u="none" strike="noStrike" kern="1200" cap="none" spc="-200" normalizeH="0" baseline="0" noProof="0">
              <a:ln>
                <a:noFill/>
              </a:ln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133D25-2D0A-8EA1-9D31-CC9FFD843ABA}"/>
              </a:ext>
            </a:extLst>
          </p:cNvPr>
          <p:cNvSpPr txBox="1"/>
          <p:nvPr/>
        </p:nvSpPr>
        <p:spPr>
          <a:xfrm>
            <a:off x="5120848" y="2287134"/>
            <a:ext cx="265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>
                <a:latin typeface="Century Gothic" panose="020B0502020202020204" pitchFamily="34" charset="0"/>
              </a:rPr>
              <a:t>Poznavalac klijenata</a:t>
            </a:r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322894-A8F6-D7D0-C9AE-08F3BC13B056}"/>
              </a:ext>
            </a:extLst>
          </p:cNvPr>
          <p:cNvSpPr txBox="1"/>
          <p:nvPr/>
        </p:nvSpPr>
        <p:spPr>
          <a:xfrm>
            <a:off x="4321998" y="2871909"/>
            <a:ext cx="372846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err="1">
                <a:latin typeface="Century Gothic" panose="020B0502020202020204" pitchFamily="34" charset="0"/>
              </a:rPr>
              <a:t>Posedovanje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single point of truth-a </a:t>
            </a:r>
            <a:r>
              <a:rPr lang="en-US" sz="1400">
                <a:latin typeface="Century Gothic" panose="020B0502020202020204" pitchFamily="34" charset="0"/>
              </a:rPr>
              <a:t>koji je </a:t>
            </a:r>
            <a:r>
              <a:rPr lang="en-US" sz="1400" err="1">
                <a:latin typeface="Century Gothic" panose="020B0502020202020204" pitchFamily="34" charset="0"/>
              </a:rPr>
              <a:t>vezan</a:t>
            </a:r>
            <a:r>
              <a:rPr lang="en-US" sz="1400">
                <a:latin typeface="Century Gothic" panose="020B0502020202020204" pitchFamily="34" charset="0"/>
              </a:rPr>
              <a:t> za </a:t>
            </a:r>
            <a:r>
              <a:rPr lang="en-US" sz="1400" err="1">
                <a:latin typeface="Century Gothic" panose="020B0502020202020204" pitchFamily="34" charset="0"/>
              </a:rPr>
              <a:t>jednog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klijenta</a:t>
            </a:r>
            <a:r>
              <a:rPr lang="en-US" sz="1400">
                <a:latin typeface="Century Gothic" panose="020B0502020202020204" pitchFamily="34" charset="0"/>
              </a:rPr>
              <a:t> </a:t>
            </a:r>
            <a:endParaRPr lang="sr-Latn-RS" sz="140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err="1">
                <a:latin typeface="Century Gothic" panose="020B0502020202020204" pitchFamily="34" charset="0"/>
              </a:rPr>
              <a:t>Automatsko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otvaranje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360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profila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na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dolazni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poziv</a:t>
            </a:r>
            <a:endParaRPr lang="sr-Latn-RS" sz="140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err="1">
                <a:latin typeface="Century Gothic" panose="020B0502020202020204" pitchFamily="34" charset="0"/>
              </a:rPr>
              <a:t>Mogućnost</a:t>
            </a:r>
            <a:r>
              <a:rPr lang="en-US" sz="1400">
                <a:latin typeface="Century Gothic" panose="020B0502020202020204" pitchFamily="34" charset="0"/>
              </a:rPr>
              <a:t> da se </a:t>
            </a:r>
            <a:r>
              <a:rPr lang="en-US" sz="1400" err="1">
                <a:latin typeface="Century Gothic" panose="020B0502020202020204" pitchFamily="34" charset="0"/>
              </a:rPr>
              <a:t>ponudi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najbolja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ponuda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u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realnom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vremenu</a:t>
            </a:r>
            <a:endParaRPr lang="sr-Latn-RS" sz="1400" b="1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Povećanje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produktivnosti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zaposlenih</a:t>
            </a:r>
            <a:r>
              <a:rPr lang="en-US" sz="1400">
                <a:latin typeface="Century Gothic" panose="020B0502020202020204" pitchFamily="34" charset="0"/>
              </a:rPr>
              <a:t>, </a:t>
            </a:r>
            <a:r>
              <a:rPr lang="en-US" sz="1400" err="1">
                <a:latin typeface="Century Gothic" panose="020B0502020202020204" pitchFamily="34" charset="0"/>
              </a:rPr>
              <a:t>smanjivanje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grešaka</a:t>
            </a:r>
            <a:r>
              <a:rPr lang="en-US" sz="1400">
                <a:latin typeface="Century Gothic" panose="020B0502020202020204" pitchFamily="34" charset="0"/>
              </a:rPr>
              <a:t>, </a:t>
            </a:r>
            <a:r>
              <a:rPr lang="en-US" sz="1400" err="1">
                <a:latin typeface="Century Gothic" panose="020B0502020202020204" pitchFamily="34" charset="0"/>
              </a:rPr>
              <a:t>previda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i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vremena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čekanja</a:t>
            </a:r>
            <a:endParaRPr lang="sr-Latn-RS" sz="140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Automatsko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prikupljanje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žalbi</a:t>
            </a:r>
            <a:r>
              <a:rPr lang="en-US" sz="1400">
                <a:latin typeface="Century Gothic" panose="020B0502020202020204" pitchFamily="34" charset="0"/>
              </a:rPr>
              <a:t>, </a:t>
            </a:r>
            <a:r>
              <a:rPr lang="en-US" sz="1400" err="1">
                <a:latin typeface="Century Gothic" panose="020B0502020202020204" pitchFamily="34" charset="0"/>
              </a:rPr>
              <a:t>upita</a:t>
            </a:r>
            <a:r>
              <a:rPr lang="en-US" sz="1400">
                <a:latin typeface="Century Gothic" panose="020B0502020202020204" pitchFamily="34" charset="0"/>
              </a:rPr>
              <a:t>, </a:t>
            </a:r>
            <a:r>
              <a:rPr lang="en-US" sz="1400" err="1">
                <a:latin typeface="Century Gothic" panose="020B0502020202020204" pitchFamily="34" charset="0"/>
              </a:rPr>
              <a:t>zahteva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i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molbi</a:t>
            </a:r>
            <a:endParaRPr lang="sr-Latn-RS" sz="140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Mudro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err="1">
                <a:solidFill>
                  <a:srgbClr val="00B0F0"/>
                </a:solidFill>
                <a:latin typeface="Century Gothic" panose="020B0502020202020204" pitchFamily="34" charset="0"/>
              </a:rPr>
              <a:t>ispitivanje</a:t>
            </a:r>
            <a:r>
              <a:rPr lang="en-US" sz="1400" b="1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zadovoljstva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preko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velikog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broja</a:t>
            </a:r>
            <a:r>
              <a:rPr lang="en-US" sz="1400">
                <a:latin typeface="Century Gothic" panose="020B0502020202020204" pitchFamily="34" charset="0"/>
              </a:rPr>
              <a:t> </a:t>
            </a:r>
            <a:r>
              <a:rPr lang="en-US" sz="1400" err="1">
                <a:latin typeface="Century Gothic" panose="020B0502020202020204" pitchFamily="34" charset="0"/>
              </a:rPr>
              <a:t>kanala</a:t>
            </a:r>
            <a:endParaRPr lang="en-US" sz="140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646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38732D3-3A8B-842A-DCBD-29CB0E585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2294" y="2007412"/>
            <a:ext cx="2222837" cy="25799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646E0C-C302-34E1-579C-179E633F53A0}"/>
              </a:ext>
            </a:extLst>
          </p:cNvPr>
          <p:cNvSpPr txBox="1"/>
          <p:nvPr/>
        </p:nvSpPr>
        <p:spPr>
          <a:xfrm>
            <a:off x="982733" y="2881911"/>
            <a:ext cx="14625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RAZVOJ PROIZVODA I USLUGA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89C1042-B3FF-74DA-3E7A-3AF222773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7968" y="2007412"/>
            <a:ext cx="2222837" cy="2579996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452B34A-1CCC-8C94-8010-EC9677436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25131" y="2007412"/>
            <a:ext cx="2222837" cy="257999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8B9CCDC-3F8A-9AAA-E117-E6CA7D47F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0805" y="2007412"/>
            <a:ext cx="2222837" cy="257999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0D75C0B-28DC-5202-99AB-D35B35082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3642" y="2007412"/>
            <a:ext cx="2222837" cy="257999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C6F800C-AB7C-73CD-4F7C-501793A81A79}"/>
              </a:ext>
            </a:extLst>
          </p:cNvPr>
          <p:cNvSpPr txBox="1"/>
          <p:nvPr/>
        </p:nvSpPr>
        <p:spPr>
          <a:xfrm>
            <a:off x="3182634" y="3131921"/>
            <a:ext cx="1462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DISTRIBUCIJA</a:t>
            </a:r>
            <a:endParaRPr lang="en-US" sz="2000" spc="-20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17D6A3-AFE2-CDA6-5958-8B2CE3C32C13}"/>
              </a:ext>
            </a:extLst>
          </p:cNvPr>
          <p:cNvSpPr txBox="1"/>
          <p:nvPr/>
        </p:nvSpPr>
        <p:spPr>
          <a:xfrm>
            <a:off x="5317999" y="3131921"/>
            <a:ext cx="1802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OSIGURAVANJE</a:t>
            </a:r>
            <a:endParaRPr lang="en-US" sz="2000" spc="-20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2FD9FD-784F-86CE-6E16-A44AA92C078F}"/>
              </a:ext>
            </a:extLst>
          </p:cNvPr>
          <p:cNvSpPr txBox="1"/>
          <p:nvPr/>
        </p:nvSpPr>
        <p:spPr>
          <a:xfrm>
            <a:off x="7331281" y="2943467"/>
            <a:ext cx="2222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CLAIM MENADŽMENT</a:t>
            </a:r>
            <a:endParaRPr lang="en-US" sz="2000" spc="-200" dirty="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D25338-67CF-4DDF-205B-0C24F890B3A7}"/>
              </a:ext>
            </a:extLst>
          </p:cNvPr>
          <p:cNvSpPr txBox="1"/>
          <p:nvPr/>
        </p:nvSpPr>
        <p:spPr>
          <a:xfrm>
            <a:off x="9851510" y="3035799"/>
            <a:ext cx="1462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pc="-200">
                <a:gradFill flip="none" rotWithShape="1">
                  <a:gsLst>
                    <a:gs pos="0">
                      <a:srgbClr val="66429D"/>
                    </a:gs>
                    <a:gs pos="50000">
                      <a:schemeClr val="accent1"/>
                    </a:gs>
                    <a:gs pos="74000">
                      <a:schemeClr val="accent1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PODRŠKA ZA KLIJENTE</a:t>
            </a:r>
            <a:endParaRPr lang="en-US" sz="2000" spc="-200">
              <a:gradFill flip="none" rotWithShape="1">
                <a:gsLst>
                  <a:gs pos="0">
                    <a:srgbClr val="66429D"/>
                  </a:gs>
                  <a:gs pos="50000">
                    <a:schemeClr val="accent1"/>
                  </a:gs>
                  <a:gs pos="74000">
                    <a:schemeClr val="accent1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A433D2-F5E6-6C96-048D-EA3AB26CFB0E}"/>
              </a:ext>
            </a:extLst>
          </p:cNvPr>
          <p:cNvSpPr txBox="1"/>
          <p:nvPr/>
        </p:nvSpPr>
        <p:spPr>
          <a:xfrm>
            <a:off x="7501868" y="6501528"/>
            <a:ext cx="5619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4"/>
              </a:rPr>
              <a:t>https://tigerlab.com/how-insurance-industry-use-ai/</a:t>
            </a:r>
            <a:r>
              <a:rPr lang="sr-Latn-RS" sz="1600" dirty="0"/>
              <a:t> </a:t>
            </a:r>
            <a:endParaRPr lang="en-US" sz="16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1ACBF1-042A-AEC2-E516-34EFBED940A9}"/>
              </a:ext>
            </a:extLst>
          </p:cNvPr>
          <p:cNvSpPr/>
          <p:nvPr/>
        </p:nvSpPr>
        <p:spPr>
          <a:xfrm>
            <a:off x="758492" y="5260368"/>
            <a:ext cx="2075379" cy="1191802"/>
          </a:xfrm>
          <a:prstGeom prst="roundRect">
            <a:avLst/>
          </a:prstGeom>
          <a:noFill/>
          <a:ln w="19050">
            <a:solidFill>
              <a:srgbClr val="653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096D242-3C3D-C1A8-4425-372FBFA63306}"/>
              </a:ext>
            </a:extLst>
          </p:cNvPr>
          <p:cNvSpPr/>
          <p:nvPr/>
        </p:nvSpPr>
        <p:spPr>
          <a:xfrm>
            <a:off x="2958393" y="5260368"/>
            <a:ext cx="2075379" cy="1191802"/>
          </a:xfrm>
          <a:prstGeom prst="roundRect">
            <a:avLst/>
          </a:prstGeom>
          <a:noFill/>
          <a:ln w="19050">
            <a:solidFill>
              <a:srgbClr val="653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AB7D54-471E-593E-AAC2-D366487A10C8}"/>
              </a:ext>
            </a:extLst>
          </p:cNvPr>
          <p:cNvSpPr/>
          <p:nvPr/>
        </p:nvSpPr>
        <p:spPr>
          <a:xfrm>
            <a:off x="5127389" y="5260368"/>
            <a:ext cx="2075379" cy="1191802"/>
          </a:xfrm>
          <a:prstGeom prst="roundRect">
            <a:avLst/>
          </a:prstGeom>
          <a:noFill/>
          <a:ln w="19050">
            <a:solidFill>
              <a:srgbClr val="653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805691-E8EA-5EF0-56B5-88A5819F60FF}"/>
              </a:ext>
            </a:extLst>
          </p:cNvPr>
          <p:cNvSpPr/>
          <p:nvPr/>
        </p:nvSpPr>
        <p:spPr>
          <a:xfrm>
            <a:off x="7296385" y="5260368"/>
            <a:ext cx="2075379" cy="1191802"/>
          </a:xfrm>
          <a:prstGeom prst="roundRect">
            <a:avLst/>
          </a:prstGeom>
          <a:noFill/>
          <a:ln w="19050">
            <a:solidFill>
              <a:srgbClr val="653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86F76F1-711B-2346-1A4D-E707AFE76232}"/>
              </a:ext>
            </a:extLst>
          </p:cNvPr>
          <p:cNvSpPr/>
          <p:nvPr/>
        </p:nvSpPr>
        <p:spPr>
          <a:xfrm>
            <a:off x="9465381" y="5260368"/>
            <a:ext cx="2075379" cy="1191802"/>
          </a:xfrm>
          <a:prstGeom prst="roundRect">
            <a:avLst/>
          </a:prstGeom>
          <a:noFill/>
          <a:ln w="19050">
            <a:solidFill>
              <a:srgbClr val="653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DD5D3F-B729-C518-AEFE-ECA1FE394F2A}"/>
              </a:ext>
            </a:extLst>
          </p:cNvPr>
          <p:cNvSpPr txBox="1"/>
          <p:nvPr/>
        </p:nvSpPr>
        <p:spPr>
          <a:xfrm>
            <a:off x="564208" y="5389988"/>
            <a:ext cx="2463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POTPUNA PERSONALIZACIJA PROIZVODA</a:t>
            </a:r>
            <a:endParaRPr lang="en-US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70111C-C0D4-6F76-79B4-3E8268B45A4D}"/>
              </a:ext>
            </a:extLst>
          </p:cNvPr>
          <p:cNvSpPr txBox="1"/>
          <p:nvPr/>
        </p:nvSpPr>
        <p:spPr>
          <a:xfrm>
            <a:off x="9371764" y="5419283"/>
            <a:ext cx="2218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DOSTUPNOST U SVAKO DOBA DANA I NOĆI</a:t>
            </a:r>
            <a:endParaRPr lang="en-US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F234F5-0012-A109-EC26-10695F619E63}"/>
              </a:ext>
            </a:extLst>
          </p:cNvPr>
          <p:cNvSpPr txBox="1"/>
          <p:nvPr/>
        </p:nvSpPr>
        <p:spPr>
          <a:xfrm>
            <a:off x="7102101" y="5260368"/>
            <a:ext cx="2463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OLAKŠANJE I SKRAĆENJE ZAMARAJUĆIH PROCESA</a:t>
            </a:r>
            <a:endParaRPr lang="en-US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38C5E1-DD07-C113-092D-2DC0C940FD75}"/>
              </a:ext>
            </a:extLst>
          </p:cNvPr>
          <p:cNvSpPr txBox="1"/>
          <p:nvPr/>
        </p:nvSpPr>
        <p:spPr>
          <a:xfrm>
            <a:off x="2766215" y="5260367"/>
            <a:ext cx="2463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DUBINSKO</a:t>
            </a:r>
          </a:p>
          <a:p>
            <a:pPr algn="ctr"/>
            <a:r>
              <a:rPr lang="sr-Latn-RS" b="1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POZNAVANJE PONAŠANJA KLIJENATA</a:t>
            </a:r>
            <a:endParaRPr lang="en-US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7384EF-3CE7-B3C6-2337-A442EA3E4650}"/>
              </a:ext>
            </a:extLst>
          </p:cNvPr>
          <p:cNvSpPr txBox="1"/>
          <p:nvPr/>
        </p:nvSpPr>
        <p:spPr>
          <a:xfrm>
            <a:off x="5272868" y="5260367"/>
            <a:ext cx="1829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FOKUS NA KREIRANJU LOJALNIH KLIJENATA</a:t>
            </a:r>
            <a:endParaRPr lang="en-US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id="{B4D278F7-A74C-6C8B-A0A8-0B5EEEB3A40E}"/>
              </a:ext>
            </a:extLst>
          </p:cNvPr>
          <p:cNvSpPr txBox="1">
            <a:spLocks/>
          </p:cNvSpPr>
          <p:nvPr/>
        </p:nvSpPr>
        <p:spPr>
          <a:xfrm>
            <a:off x="58724" y="73604"/>
            <a:ext cx="12074551" cy="997706"/>
          </a:xfrm>
          <a:prstGeom prst="rect">
            <a:avLst/>
          </a:prstGeom>
        </p:spPr>
        <p:txBody>
          <a:bodyPr/>
          <a:lstStyle>
            <a:lvl1pPr marL="228566" indent="-228566" algn="l" defTabSz="91426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9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29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960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091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VEŠTAČKA INTELIGENCIJA MENJA LANAC VREDNOSTI </a:t>
            </a:r>
          </a:p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U INDUSTRIJI OSIGURANJA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85B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953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C55109-6B41-A182-566B-72CC10BB0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1" b="1991"/>
          <a:stretch/>
        </p:blipFill>
        <p:spPr bwMode="auto">
          <a:xfrm>
            <a:off x="1156032" y="921592"/>
            <a:ext cx="10324051" cy="557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8A8CA16-88E0-B9DC-2C85-1CECEAA22A57}"/>
              </a:ext>
            </a:extLst>
          </p:cNvPr>
          <p:cNvSpPr txBox="1">
            <a:spLocks/>
          </p:cNvSpPr>
          <p:nvPr/>
        </p:nvSpPr>
        <p:spPr>
          <a:xfrm>
            <a:off x="900867" y="136525"/>
            <a:ext cx="10515600" cy="61309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263">
              <a:lnSpc>
                <a:spcPct val="100000"/>
              </a:lnSpc>
              <a:spcBef>
                <a:spcPts val="1000"/>
              </a:spcBef>
              <a:defRPr/>
            </a:pPr>
            <a:r>
              <a:rPr lang="sr-Latn-RS" sz="3200" spc="-200" dirty="0">
                <a:gradFill flip="none" rotWithShape="1">
                  <a:gsLst>
                    <a:gs pos="0">
                      <a:srgbClr val="66429D"/>
                    </a:gs>
                    <a:gs pos="50000">
                      <a:srgbClr val="4472C4"/>
                    </a:gs>
                    <a:gs pos="74000">
                      <a:srgbClr val="4472C4"/>
                    </a:gs>
                  </a:gsLst>
                  <a:lin ang="15000000" scaled="0"/>
                  <a:tileRect/>
                </a:gra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AI ALATI U SVAKODNEVNOJ UPOTREBI</a:t>
            </a:r>
            <a:endParaRPr lang="en-US" sz="3200" spc="-200" dirty="0">
              <a:gradFill flip="none" rotWithShape="1">
                <a:gsLst>
                  <a:gs pos="0">
                    <a:srgbClr val="66429D"/>
                  </a:gs>
                  <a:gs pos="50000">
                    <a:srgbClr val="4472C4"/>
                  </a:gs>
                  <a:gs pos="74000">
                    <a:srgbClr val="4472C4"/>
                  </a:gs>
                </a:gsLst>
                <a:lin ang="15000000" scaled="0"/>
                <a:tileRect/>
              </a:gra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6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7706</TotalTime>
  <Words>1213</Words>
  <Application>Microsoft Office PowerPoint</Application>
  <PresentationFormat>Widescreen</PresentationFormat>
  <Paragraphs>378</Paragraphs>
  <Slides>32</Slides>
  <Notes>7</Notes>
  <HiddenSlides>0</HiddenSlides>
  <MMClips>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Arial</vt:lpstr>
      <vt:lpstr>Arial Black</vt:lpstr>
      <vt:lpstr>Calibri</vt:lpstr>
      <vt:lpstr>Calibri Light</vt:lpstr>
      <vt:lpstr>Century Gothic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Saga d.o.o. Beograd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Nina Živković</dc:creator>
  <cp:lastModifiedBy>Milen Janjić</cp:lastModifiedBy>
  <cp:revision>5</cp:revision>
  <dcterms:created xsi:type="dcterms:W3CDTF">2023-02-06T09:37:43Z</dcterms:created>
  <dcterms:modified xsi:type="dcterms:W3CDTF">2023-11-28T15:51:44Z</dcterms:modified>
</cp:coreProperties>
</file>