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9" r:id="rId1"/>
  </p:sldMasterIdLst>
  <p:notesMasterIdLst>
    <p:notesMasterId r:id="rId14"/>
  </p:notesMasterIdLst>
  <p:sldIdLst>
    <p:sldId id="332" r:id="rId2"/>
    <p:sldId id="257" r:id="rId3"/>
    <p:sldId id="330" r:id="rId4"/>
    <p:sldId id="327" r:id="rId5"/>
    <p:sldId id="321" r:id="rId6"/>
    <p:sldId id="322" r:id="rId7"/>
    <p:sldId id="328" r:id="rId8"/>
    <p:sldId id="324" r:id="rId9"/>
    <p:sldId id="329" r:id="rId10"/>
    <p:sldId id="323" r:id="rId11"/>
    <p:sldId id="325" r:id="rId12"/>
    <p:sldId id="31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EEF0"/>
    <a:srgbClr val="C4040C"/>
    <a:srgbClr val="F00001"/>
    <a:srgbClr val="B32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0CC70B-0533-4D6E-8584-4E3B7CF5F9C0}" v="31" dt="2023-11-29T23:56:20.4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394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E9AC92-48CA-488D-8953-5E9F1705E999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D286166-1C44-4C8F-9D8D-E1B60D46771B}">
      <dgm:prSet/>
      <dgm:spPr/>
      <dgm:t>
        <a:bodyPr/>
        <a:lstStyle/>
        <a:p>
          <a:r>
            <a:rPr lang="en-GB"/>
            <a:t>Kombinovanjem podataka o potrošačima </a:t>
          </a:r>
          <a:r>
            <a:rPr lang="sr-Latn-RS"/>
            <a:t>primenom</a:t>
          </a:r>
          <a:r>
            <a:rPr lang="en-GB"/>
            <a:t> algorit</a:t>
          </a:r>
          <a:r>
            <a:rPr lang="sr-Latn-RS"/>
            <a:t>ama</a:t>
          </a:r>
          <a:r>
            <a:rPr lang="en-GB"/>
            <a:t> za segmentaciju ciljne grupe, retaileri mogu kreirati ciljane marketinške kampanje koje bolje odgovaraju potrebama svoje publike</a:t>
          </a:r>
          <a:endParaRPr lang="en-US"/>
        </a:p>
      </dgm:t>
    </dgm:pt>
    <dgm:pt modelId="{C8A5255F-0AAF-43D3-94D5-FDA370C022AB}" type="parTrans" cxnId="{5B5C79C9-732F-46C1-91B3-7D3517C18BA3}">
      <dgm:prSet/>
      <dgm:spPr/>
      <dgm:t>
        <a:bodyPr/>
        <a:lstStyle/>
        <a:p>
          <a:endParaRPr lang="en-US"/>
        </a:p>
      </dgm:t>
    </dgm:pt>
    <dgm:pt modelId="{009D7688-0F57-4ACC-9B8B-C2F0394BBF7C}" type="sibTrans" cxnId="{5B5C79C9-732F-46C1-91B3-7D3517C18BA3}">
      <dgm:prSet/>
      <dgm:spPr/>
      <dgm:t>
        <a:bodyPr/>
        <a:lstStyle/>
        <a:p>
          <a:endParaRPr lang="en-US"/>
        </a:p>
      </dgm:t>
    </dgm:pt>
    <dgm:pt modelId="{2ACA5EDB-DE6D-43E1-8E35-264CD6411FA9}">
      <dgm:prSet/>
      <dgm:spPr/>
      <dgm:t>
        <a:bodyPr/>
        <a:lstStyle/>
        <a:p>
          <a:r>
            <a:rPr lang="sr-Latn-RS" b="1"/>
            <a:t>- causal learning (ideja preuzeta iz biomedicinskih testiranja)</a:t>
          </a:r>
          <a:endParaRPr lang="en-US"/>
        </a:p>
      </dgm:t>
    </dgm:pt>
    <dgm:pt modelId="{2D024586-67F2-45E4-89B1-FF89AEC14270}" type="parTrans" cxnId="{84E340CB-5433-4CF1-BC72-565C23F2A789}">
      <dgm:prSet/>
      <dgm:spPr/>
      <dgm:t>
        <a:bodyPr/>
        <a:lstStyle/>
        <a:p>
          <a:endParaRPr lang="en-US"/>
        </a:p>
      </dgm:t>
    </dgm:pt>
    <dgm:pt modelId="{032EB034-990E-43C0-BCBE-4111EB266F8E}" type="sibTrans" cxnId="{84E340CB-5433-4CF1-BC72-565C23F2A789}">
      <dgm:prSet/>
      <dgm:spPr/>
      <dgm:t>
        <a:bodyPr/>
        <a:lstStyle/>
        <a:p>
          <a:endParaRPr lang="en-US"/>
        </a:p>
      </dgm:t>
    </dgm:pt>
    <dgm:pt modelId="{1D03E168-9091-49B3-BD67-841CC92082E1}">
      <dgm:prSet/>
      <dgm:spPr/>
      <dgm:t>
        <a:bodyPr/>
        <a:lstStyle/>
        <a:p>
          <a:r>
            <a:rPr lang="sr-Latn-RS" b="1"/>
            <a:t>- analiza sentimenta </a:t>
          </a:r>
          <a:endParaRPr lang="en-US"/>
        </a:p>
      </dgm:t>
    </dgm:pt>
    <dgm:pt modelId="{E2AB51E9-AFFA-4575-80C5-1B55537B24B2}" type="parTrans" cxnId="{C71896E1-3A62-4F54-9CB2-2D181C423767}">
      <dgm:prSet/>
      <dgm:spPr/>
      <dgm:t>
        <a:bodyPr/>
        <a:lstStyle/>
        <a:p>
          <a:endParaRPr lang="en-US"/>
        </a:p>
      </dgm:t>
    </dgm:pt>
    <dgm:pt modelId="{78C7EE4A-3394-4EAC-A60D-BD3F6A603C50}" type="sibTrans" cxnId="{C71896E1-3A62-4F54-9CB2-2D181C423767}">
      <dgm:prSet/>
      <dgm:spPr/>
      <dgm:t>
        <a:bodyPr/>
        <a:lstStyle/>
        <a:p>
          <a:endParaRPr lang="en-US"/>
        </a:p>
      </dgm:t>
    </dgm:pt>
    <dgm:pt modelId="{AB12B934-B5E5-4A98-9FA7-B47F57ACFACA}">
      <dgm:prSet/>
      <dgm:spPr/>
      <dgm:t>
        <a:bodyPr/>
        <a:lstStyle/>
        <a:p>
          <a:r>
            <a:rPr lang="sr-Latn-RS" b="1"/>
            <a:t>- predikcija potražnje</a:t>
          </a:r>
          <a:endParaRPr lang="en-US"/>
        </a:p>
      </dgm:t>
    </dgm:pt>
    <dgm:pt modelId="{E1E2BA6C-48E8-4386-ACF2-20ACA4982445}" type="parTrans" cxnId="{4800877A-992F-4531-AF4D-616AE650D44D}">
      <dgm:prSet/>
      <dgm:spPr/>
      <dgm:t>
        <a:bodyPr/>
        <a:lstStyle/>
        <a:p>
          <a:endParaRPr lang="en-US"/>
        </a:p>
      </dgm:t>
    </dgm:pt>
    <dgm:pt modelId="{307FE412-15E1-4674-B2B7-DA676B576F05}" type="sibTrans" cxnId="{4800877A-992F-4531-AF4D-616AE650D44D}">
      <dgm:prSet/>
      <dgm:spPr/>
      <dgm:t>
        <a:bodyPr/>
        <a:lstStyle/>
        <a:p>
          <a:endParaRPr lang="en-US"/>
        </a:p>
      </dgm:t>
    </dgm:pt>
    <dgm:pt modelId="{520F3DAB-9B91-4CA3-B5F8-0CB30B884D81}" type="pres">
      <dgm:prSet presAssocID="{74E9AC92-48CA-488D-8953-5E9F1705E999}" presName="vert0" presStyleCnt="0">
        <dgm:presLayoutVars>
          <dgm:dir/>
          <dgm:animOne val="branch"/>
          <dgm:animLvl val="lvl"/>
        </dgm:presLayoutVars>
      </dgm:prSet>
      <dgm:spPr/>
    </dgm:pt>
    <dgm:pt modelId="{2FDF5E51-41C2-4CD9-B108-9FFF1721A917}" type="pres">
      <dgm:prSet presAssocID="{2D286166-1C44-4C8F-9D8D-E1B60D46771B}" presName="thickLine" presStyleLbl="alignNode1" presStyleIdx="0" presStyleCnt="4"/>
      <dgm:spPr/>
    </dgm:pt>
    <dgm:pt modelId="{72FA2459-6C53-4E63-9FE9-2FB4FDFC49D2}" type="pres">
      <dgm:prSet presAssocID="{2D286166-1C44-4C8F-9D8D-E1B60D46771B}" presName="horz1" presStyleCnt="0"/>
      <dgm:spPr/>
    </dgm:pt>
    <dgm:pt modelId="{297D2581-D64C-4672-90C8-4630DA950F17}" type="pres">
      <dgm:prSet presAssocID="{2D286166-1C44-4C8F-9D8D-E1B60D46771B}" presName="tx1" presStyleLbl="revTx" presStyleIdx="0" presStyleCnt="4"/>
      <dgm:spPr/>
    </dgm:pt>
    <dgm:pt modelId="{CACAFAA8-C5F6-4CE1-8974-8B5C7D344C50}" type="pres">
      <dgm:prSet presAssocID="{2D286166-1C44-4C8F-9D8D-E1B60D46771B}" presName="vert1" presStyleCnt="0"/>
      <dgm:spPr/>
    </dgm:pt>
    <dgm:pt modelId="{0C56802D-EDC5-45E2-BDC9-347968938589}" type="pres">
      <dgm:prSet presAssocID="{2ACA5EDB-DE6D-43E1-8E35-264CD6411FA9}" presName="thickLine" presStyleLbl="alignNode1" presStyleIdx="1" presStyleCnt="4"/>
      <dgm:spPr/>
    </dgm:pt>
    <dgm:pt modelId="{09A5611E-902D-4BEF-A555-858134FA4896}" type="pres">
      <dgm:prSet presAssocID="{2ACA5EDB-DE6D-43E1-8E35-264CD6411FA9}" presName="horz1" presStyleCnt="0"/>
      <dgm:spPr/>
    </dgm:pt>
    <dgm:pt modelId="{2E72CD9D-CC56-4DF2-8014-D5A879B9BF45}" type="pres">
      <dgm:prSet presAssocID="{2ACA5EDB-DE6D-43E1-8E35-264CD6411FA9}" presName="tx1" presStyleLbl="revTx" presStyleIdx="1" presStyleCnt="4"/>
      <dgm:spPr/>
    </dgm:pt>
    <dgm:pt modelId="{E047D1B7-E5F5-41DA-BF91-21B242AFB0D6}" type="pres">
      <dgm:prSet presAssocID="{2ACA5EDB-DE6D-43E1-8E35-264CD6411FA9}" presName="vert1" presStyleCnt="0"/>
      <dgm:spPr/>
    </dgm:pt>
    <dgm:pt modelId="{3258CE31-FDDE-4A3C-B7EA-DA7954AEDDAC}" type="pres">
      <dgm:prSet presAssocID="{1D03E168-9091-49B3-BD67-841CC92082E1}" presName="thickLine" presStyleLbl="alignNode1" presStyleIdx="2" presStyleCnt="4"/>
      <dgm:spPr/>
    </dgm:pt>
    <dgm:pt modelId="{BB2E811D-8593-41C8-A39D-F8A129648984}" type="pres">
      <dgm:prSet presAssocID="{1D03E168-9091-49B3-BD67-841CC92082E1}" presName="horz1" presStyleCnt="0"/>
      <dgm:spPr/>
    </dgm:pt>
    <dgm:pt modelId="{15D73AE6-14F2-410F-BA2E-08EA4FFD2A3F}" type="pres">
      <dgm:prSet presAssocID="{1D03E168-9091-49B3-BD67-841CC92082E1}" presName="tx1" presStyleLbl="revTx" presStyleIdx="2" presStyleCnt="4"/>
      <dgm:spPr/>
    </dgm:pt>
    <dgm:pt modelId="{806FAFFE-EC1C-47E1-8F04-998FAD0E3E6B}" type="pres">
      <dgm:prSet presAssocID="{1D03E168-9091-49B3-BD67-841CC92082E1}" presName="vert1" presStyleCnt="0"/>
      <dgm:spPr/>
    </dgm:pt>
    <dgm:pt modelId="{EBF7C14A-8135-4381-81A0-DE6A217F9192}" type="pres">
      <dgm:prSet presAssocID="{AB12B934-B5E5-4A98-9FA7-B47F57ACFACA}" presName="thickLine" presStyleLbl="alignNode1" presStyleIdx="3" presStyleCnt="4"/>
      <dgm:spPr/>
    </dgm:pt>
    <dgm:pt modelId="{D8B2B8E7-35A2-4E03-BB7E-89FBD59F8A36}" type="pres">
      <dgm:prSet presAssocID="{AB12B934-B5E5-4A98-9FA7-B47F57ACFACA}" presName="horz1" presStyleCnt="0"/>
      <dgm:spPr/>
    </dgm:pt>
    <dgm:pt modelId="{34CD0C22-1E7A-4320-8935-BF68B208880F}" type="pres">
      <dgm:prSet presAssocID="{AB12B934-B5E5-4A98-9FA7-B47F57ACFACA}" presName="tx1" presStyleLbl="revTx" presStyleIdx="3" presStyleCnt="4"/>
      <dgm:spPr/>
    </dgm:pt>
    <dgm:pt modelId="{05C3C18E-B70C-4DD1-89BC-ABC6325E5873}" type="pres">
      <dgm:prSet presAssocID="{AB12B934-B5E5-4A98-9FA7-B47F57ACFACA}" presName="vert1" presStyleCnt="0"/>
      <dgm:spPr/>
    </dgm:pt>
  </dgm:ptLst>
  <dgm:cxnLst>
    <dgm:cxn modelId="{1C796159-C69C-42E6-A84E-791AD74C5C59}" type="presOf" srcId="{AB12B934-B5E5-4A98-9FA7-B47F57ACFACA}" destId="{34CD0C22-1E7A-4320-8935-BF68B208880F}" srcOrd="0" destOrd="0" presId="urn:microsoft.com/office/officeart/2008/layout/LinedList"/>
    <dgm:cxn modelId="{4800877A-992F-4531-AF4D-616AE650D44D}" srcId="{74E9AC92-48CA-488D-8953-5E9F1705E999}" destId="{AB12B934-B5E5-4A98-9FA7-B47F57ACFACA}" srcOrd="3" destOrd="0" parTransId="{E1E2BA6C-48E8-4386-ACF2-20ACA4982445}" sibTransId="{307FE412-15E1-4674-B2B7-DA676B576F05}"/>
    <dgm:cxn modelId="{0E8C3C8E-1645-49FA-BB73-4ECADA80DA7A}" type="presOf" srcId="{74E9AC92-48CA-488D-8953-5E9F1705E999}" destId="{520F3DAB-9B91-4CA3-B5F8-0CB30B884D81}" srcOrd="0" destOrd="0" presId="urn:microsoft.com/office/officeart/2008/layout/LinedList"/>
    <dgm:cxn modelId="{4F7D30C0-C9B5-454F-85DC-BADA1E19950E}" type="presOf" srcId="{2ACA5EDB-DE6D-43E1-8E35-264CD6411FA9}" destId="{2E72CD9D-CC56-4DF2-8014-D5A879B9BF45}" srcOrd="0" destOrd="0" presId="urn:microsoft.com/office/officeart/2008/layout/LinedList"/>
    <dgm:cxn modelId="{5B5C79C9-732F-46C1-91B3-7D3517C18BA3}" srcId="{74E9AC92-48CA-488D-8953-5E9F1705E999}" destId="{2D286166-1C44-4C8F-9D8D-E1B60D46771B}" srcOrd="0" destOrd="0" parTransId="{C8A5255F-0AAF-43D3-94D5-FDA370C022AB}" sibTransId="{009D7688-0F57-4ACC-9B8B-C2F0394BBF7C}"/>
    <dgm:cxn modelId="{84E340CB-5433-4CF1-BC72-565C23F2A789}" srcId="{74E9AC92-48CA-488D-8953-5E9F1705E999}" destId="{2ACA5EDB-DE6D-43E1-8E35-264CD6411FA9}" srcOrd="1" destOrd="0" parTransId="{2D024586-67F2-45E4-89B1-FF89AEC14270}" sibTransId="{032EB034-990E-43C0-BCBE-4111EB266F8E}"/>
    <dgm:cxn modelId="{C71896E1-3A62-4F54-9CB2-2D181C423767}" srcId="{74E9AC92-48CA-488D-8953-5E9F1705E999}" destId="{1D03E168-9091-49B3-BD67-841CC92082E1}" srcOrd="2" destOrd="0" parTransId="{E2AB51E9-AFFA-4575-80C5-1B55537B24B2}" sibTransId="{78C7EE4A-3394-4EAC-A60D-BD3F6A603C50}"/>
    <dgm:cxn modelId="{5665B9EC-1709-4A93-B07E-7D73FAD1BA5A}" type="presOf" srcId="{2D286166-1C44-4C8F-9D8D-E1B60D46771B}" destId="{297D2581-D64C-4672-90C8-4630DA950F17}" srcOrd="0" destOrd="0" presId="urn:microsoft.com/office/officeart/2008/layout/LinedList"/>
    <dgm:cxn modelId="{6554ABF2-4E3E-4C88-B66A-E05EFAE9A5CC}" type="presOf" srcId="{1D03E168-9091-49B3-BD67-841CC92082E1}" destId="{15D73AE6-14F2-410F-BA2E-08EA4FFD2A3F}" srcOrd="0" destOrd="0" presId="urn:microsoft.com/office/officeart/2008/layout/LinedList"/>
    <dgm:cxn modelId="{E4C315E3-A3F7-44DF-890A-69796E0A0CBC}" type="presParOf" srcId="{520F3DAB-9B91-4CA3-B5F8-0CB30B884D81}" destId="{2FDF5E51-41C2-4CD9-B108-9FFF1721A917}" srcOrd="0" destOrd="0" presId="urn:microsoft.com/office/officeart/2008/layout/LinedList"/>
    <dgm:cxn modelId="{3CC54807-18A8-44ED-BFD1-D6373F3BBA66}" type="presParOf" srcId="{520F3DAB-9B91-4CA3-B5F8-0CB30B884D81}" destId="{72FA2459-6C53-4E63-9FE9-2FB4FDFC49D2}" srcOrd="1" destOrd="0" presId="urn:microsoft.com/office/officeart/2008/layout/LinedList"/>
    <dgm:cxn modelId="{3C8333DD-0DA3-4628-A19C-A5E88EB1AA9E}" type="presParOf" srcId="{72FA2459-6C53-4E63-9FE9-2FB4FDFC49D2}" destId="{297D2581-D64C-4672-90C8-4630DA950F17}" srcOrd="0" destOrd="0" presId="urn:microsoft.com/office/officeart/2008/layout/LinedList"/>
    <dgm:cxn modelId="{DDE1DB7C-2740-4B94-A832-7EDB2423FA5E}" type="presParOf" srcId="{72FA2459-6C53-4E63-9FE9-2FB4FDFC49D2}" destId="{CACAFAA8-C5F6-4CE1-8974-8B5C7D344C50}" srcOrd="1" destOrd="0" presId="urn:microsoft.com/office/officeart/2008/layout/LinedList"/>
    <dgm:cxn modelId="{405B5F72-40E9-4818-AA44-E147FFF35606}" type="presParOf" srcId="{520F3DAB-9B91-4CA3-B5F8-0CB30B884D81}" destId="{0C56802D-EDC5-45E2-BDC9-347968938589}" srcOrd="2" destOrd="0" presId="urn:microsoft.com/office/officeart/2008/layout/LinedList"/>
    <dgm:cxn modelId="{AC2DB3B6-8ED3-4691-AE2C-AAB467B5610D}" type="presParOf" srcId="{520F3DAB-9B91-4CA3-B5F8-0CB30B884D81}" destId="{09A5611E-902D-4BEF-A555-858134FA4896}" srcOrd="3" destOrd="0" presId="urn:microsoft.com/office/officeart/2008/layout/LinedList"/>
    <dgm:cxn modelId="{DC43505D-175D-4051-9C29-144046A96771}" type="presParOf" srcId="{09A5611E-902D-4BEF-A555-858134FA4896}" destId="{2E72CD9D-CC56-4DF2-8014-D5A879B9BF45}" srcOrd="0" destOrd="0" presId="urn:microsoft.com/office/officeart/2008/layout/LinedList"/>
    <dgm:cxn modelId="{B2E1F796-6542-441C-AA77-03C3AA1E4EB0}" type="presParOf" srcId="{09A5611E-902D-4BEF-A555-858134FA4896}" destId="{E047D1B7-E5F5-41DA-BF91-21B242AFB0D6}" srcOrd="1" destOrd="0" presId="urn:microsoft.com/office/officeart/2008/layout/LinedList"/>
    <dgm:cxn modelId="{1276480B-8F16-4887-B099-29A5417B9A2E}" type="presParOf" srcId="{520F3DAB-9B91-4CA3-B5F8-0CB30B884D81}" destId="{3258CE31-FDDE-4A3C-B7EA-DA7954AEDDAC}" srcOrd="4" destOrd="0" presId="urn:microsoft.com/office/officeart/2008/layout/LinedList"/>
    <dgm:cxn modelId="{BF1B4D5A-8B7E-480D-BF0E-69F0A44EEA03}" type="presParOf" srcId="{520F3DAB-9B91-4CA3-B5F8-0CB30B884D81}" destId="{BB2E811D-8593-41C8-A39D-F8A129648984}" srcOrd="5" destOrd="0" presId="urn:microsoft.com/office/officeart/2008/layout/LinedList"/>
    <dgm:cxn modelId="{5AFA1D36-5C0C-4026-BB38-F62FB1B334CA}" type="presParOf" srcId="{BB2E811D-8593-41C8-A39D-F8A129648984}" destId="{15D73AE6-14F2-410F-BA2E-08EA4FFD2A3F}" srcOrd="0" destOrd="0" presId="urn:microsoft.com/office/officeart/2008/layout/LinedList"/>
    <dgm:cxn modelId="{9019EB28-A52A-4666-AF47-E49D0846C3A8}" type="presParOf" srcId="{BB2E811D-8593-41C8-A39D-F8A129648984}" destId="{806FAFFE-EC1C-47E1-8F04-998FAD0E3E6B}" srcOrd="1" destOrd="0" presId="urn:microsoft.com/office/officeart/2008/layout/LinedList"/>
    <dgm:cxn modelId="{92D27317-1602-47E8-AEC1-D4798B221CF8}" type="presParOf" srcId="{520F3DAB-9B91-4CA3-B5F8-0CB30B884D81}" destId="{EBF7C14A-8135-4381-81A0-DE6A217F9192}" srcOrd="6" destOrd="0" presId="urn:microsoft.com/office/officeart/2008/layout/LinedList"/>
    <dgm:cxn modelId="{B2CEA15F-47A0-4FD8-9FBA-D374918F6576}" type="presParOf" srcId="{520F3DAB-9B91-4CA3-B5F8-0CB30B884D81}" destId="{D8B2B8E7-35A2-4E03-BB7E-89FBD59F8A36}" srcOrd="7" destOrd="0" presId="urn:microsoft.com/office/officeart/2008/layout/LinedList"/>
    <dgm:cxn modelId="{F0D93659-5D2B-47F5-8BAA-C3A6765A6817}" type="presParOf" srcId="{D8B2B8E7-35A2-4E03-BB7E-89FBD59F8A36}" destId="{34CD0C22-1E7A-4320-8935-BF68B208880F}" srcOrd="0" destOrd="0" presId="urn:microsoft.com/office/officeart/2008/layout/LinedList"/>
    <dgm:cxn modelId="{ED2C5095-B2AA-4962-9360-50B2C950B1BB}" type="presParOf" srcId="{D8B2B8E7-35A2-4E03-BB7E-89FBD59F8A36}" destId="{05C3C18E-B70C-4DD1-89BC-ABC6325E587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F5E51-41C2-4CD9-B108-9FFF1721A917}">
      <dsp:nvSpPr>
        <dsp:cNvPr id="0" name=""/>
        <dsp:cNvSpPr/>
      </dsp:nvSpPr>
      <dsp:spPr>
        <a:xfrm>
          <a:off x="0" y="0"/>
          <a:ext cx="10820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7D2581-D64C-4672-90C8-4630DA950F17}">
      <dsp:nvSpPr>
        <dsp:cNvPr id="0" name=""/>
        <dsp:cNvSpPr/>
      </dsp:nvSpPr>
      <dsp:spPr>
        <a:xfrm>
          <a:off x="0" y="0"/>
          <a:ext cx="10820400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Kombinovanjem podataka o potrošačima </a:t>
          </a:r>
          <a:r>
            <a:rPr lang="sr-Latn-RS" sz="2000" kern="1200"/>
            <a:t>primenom</a:t>
          </a:r>
          <a:r>
            <a:rPr lang="en-GB" sz="2000" kern="1200"/>
            <a:t> algorit</a:t>
          </a:r>
          <a:r>
            <a:rPr lang="sr-Latn-RS" sz="2000" kern="1200"/>
            <a:t>ama</a:t>
          </a:r>
          <a:r>
            <a:rPr lang="en-GB" sz="2000" kern="1200"/>
            <a:t> za segmentaciju ciljne grupe, retaileri mogu kreirati ciljane marketinške kampanje koje bolje odgovaraju potrebama svoje publike</a:t>
          </a:r>
          <a:endParaRPr lang="en-US" sz="2000" kern="1200"/>
        </a:p>
      </dsp:txBody>
      <dsp:txXfrm>
        <a:off x="0" y="0"/>
        <a:ext cx="10820400" cy="1006078"/>
      </dsp:txXfrm>
    </dsp:sp>
    <dsp:sp modelId="{0C56802D-EDC5-45E2-BDC9-347968938589}">
      <dsp:nvSpPr>
        <dsp:cNvPr id="0" name=""/>
        <dsp:cNvSpPr/>
      </dsp:nvSpPr>
      <dsp:spPr>
        <a:xfrm>
          <a:off x="0" y="1006078"/>
          <a:ext cx="10820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72CD9D-CC56-4DF2-8014-D5A879B9BF45}">
      <dsp:nvSpPr>
        <dsp:cNvPr id="0" name=""/>
        <dsp:cNvSpPr/>
      </dsp:nvSpPr>
      <dsp:spPr>
        <a:xfrm>
          <a:off x="0" y="1006078"/>
          <a:ext cx="10820400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/>
            <a:t>- causal learning (ideja preuzeta iz biomedicinskih testiranja)</a:t>
          </a:r>
          <a:endParaRPr lang="en-US" sz="2000" kern="1200"/>
        </a:p>
      </dsp:txBody>
      <dsp:txXfrm>
        <a:off x="0" y="1006078"/>
        <a:ext cx="10820400" cy="1006078"/>
      </dsp:txXfrm>
    </dsp:sp>
    <dsp:sp modelId="{3258CE31-FDDE-4A3C-B7EA-DA7954AEDDAC}">
      <dsp:nvSpPr>
        <dsp:cNvPr id="0" name=""/>
        <dsp:cNvSpPr/>
      </dsp:nvSpPr>
      <dsp:spPr>
        <a:xfrm>
          <a:off x="0" y="2012156"/>
          <a:ext cx="10820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D73AE6-14F2-410F-BA2E-08EA4FFD2A3F}">
      <dsp:nvSpPr>
        <dsp:cNvPr id="0" name=""/>
        <dsp:cNvSpPr/>
      </dsp:nvSpPr>
      <dsp:spPr>
        <a:xfrm>
          <a:off x="0" y="2012156"/>
          <a:ext cx="10820400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/>
            <a:t>- analiza sentimenta </a:t>
          </a:r>
          <a:endParaRPr lang="en-US" sz="2000" kern="1200"/>
        </a:p>
      </dsp:txBody>
      <dsp:txXfrm>
        <a:off x="0" y="2012156"/>
        <a:ext cx="10820400" cy="1006078"/>
      </dsp:txXfrm>
    </dsp:sp>
    <dsp:sp modelId="{EBF7C14A-8135-4381-81A0-DE6A217F9192}">
      <dsp:nvSpPr>
        <dsp:cNvPr id="0" name=""/>
        <dsp:cNvSpPr/>
      </dsp:nvSpPr>
      <dsp:spPr>
        <a:xfrm>
          <a:off x="0" y="3018234"/>
          <a:ext cx="10820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CD0C22-1E7A-4320-8935-BF68B208880F}">
      <dsp:nvSpPr>
        <dsp:cNvPr id="0" name=""/>
        <dsp:cNvSpPr/>
      </dsp:nvSpPr>
      <dsp:spPr>
        <a:xfrm>
          <a:off x="0" y="3018234"/>
          <a:ext cx="10820400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/>
            <a:t>- predikcija potražnje</a:t>
          </a:r>
          <a:endParaRPr lang="en-US" sz="2000" kern="1200"/>
        </a:p>
      </dsp:txBody>
      <dsp:txXfrm>
        <a:off x="0" y="3018234"/>
        <a:ext cx="10820400" cy="10060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12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30" name="PlaceHolder 4"/>
          <p:cNvSpPr>
            <a:spLocks noGrp="1"/>
          </p:cNvSpPr>
          <p:nvPr>
            <p:ph type="dt" idx="10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131" name="PlaceHolder 5"/>
          <p:cNvSpPr>
            <a:spLocks noGrp="1"/>
          </p:cNvSpPr>
          <p:nvPr>
            <p:ph type="ftr" idx="11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32" name="PlaceHolder 6"/>
          <p:cNvSpPr>
            <a:spLocks noGrp="1"/>
          </p:cNvSpPr>
          <p:nvPr>
            <p:ph type="sldNum" idx="12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DC95447F-65D2-407B-B476-41B1B6514336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1281" y="3932904"/>
            <a:ext cx="10731623" cy="2182761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0112" y="2664554"/>
            <a:ext cx="10633977" cy="914388"/>
          </a:xfrm>
        </p:spPr>
        <p:txBody>
          <a:bodyPr>
            <a:normAutofit/>
          </a:bodyPr>
          <a:lstStyle>
            <a:lvl1pPr marL="0" indent="0" algn="r">
              <a:buNone/>
              <a:defRPr sz="3733" b="0" i="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443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284" y="259784"/>
            <a:ext cx="10994760" cy="1018035"/>
          </a:xfrm>
        </p:spPr>
        <p:txBody>
          <a:bodyPr>
            <a:normAutofit/>
          </a:bodyPr>
          <a:lstStyle>
            <a:lvl1pPr algn="r">
              <a:defRPr sz="48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9124" y="1700980"/>
            <a:ext cx="10994760" cy="4349496"/>
          </a:xfrm>
        </p:spPr>
        <p:txBody>
          <a:bodyPr/>
          <a:lstStyle>
            <a:lvl1pPr algn="l">
              <a:defRPr sz="3733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20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7334" y="807519"/>
            <a:ext cx="8615065" cy="967132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7334" y="2025446"/>
            <a:ext cx="8615065" cy="4294709"/>
          </a:xfrm>
        </p:spPr>
        <p:txBody>
          <a:bodyPr/>
          <a:lstStyle>
            <a:lvl1pPr>
              <a:defRPr sz="3733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93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597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57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258" y="293366"/>
            <a:ext cx="10791153" cy="1018033"/>
          </a:xfrm>
        </p:spPr>
        <p:txBody>
          <a:bodyPr>
            <a:normAutofit/>
          </a:bodyPr>
          <a:lstStyle>
            <a:lvl1pPr algn="r">
              <a:defRPr sz="48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5839" y="2069721"/>
            <a:ext cx="5386917" cy="639763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5839" y="2699584"/>
            <a:ext cx="5386917" cy="3035059"/>
          </a:xfrm>
        </p:spPr>
        <p:txBody>
          <a:bodyPr/>
          <a:lstStyle>
            <a:lvl1pPr algn="ctr">
              <a:defRPr sz="3200">
                <a:solidFill>
                  <a:schemeClr val="tx1"/>
                </a:solidFill>
              </a:defRPr>
            </a:lvl1pPr>
            <a:lvl2pPr algn="ctr">
              <a:defRPr sz="2667">
                <a:solidFill>
                  <a:schemeClr val="tx1"/>
                </a:solidFill>
              </a:defRPr>
            </a:lvl2pPr>
            <a:lvl3pPr algn="ctr">
              <a:defRPr sz="2400">
                <a:solidFill>
                  <a:schemeClr val="tx1"/>
                </a:solidFill>
              </a:defRPr>
            </a:lvl3pPr>
            <a:lvl4pPr algn="ctr">
              <a:defRPr sz="2133">
                <a:solidFill>
                  <a:schemeClr val="tx1"/>
                </a:solidFill>
              </a:defRPr>
            </a:lvl4pPr>
            <a:lvl5pPr algn="ctr">
              <a:defRPr sz="2133">
                <a:solidFill>
                  <a:schemeClr val="tx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069721"/>
            <a:ext cx="5389033" cy="639763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2699584"/>
            <a:ext cx="5389033" cy="3035059"/>
          </a:xfrm>
        </p:spPr>
        <p:txBody>
          <a:bodyPr/>
          <a:lstStyle>
            <a:lvl1pPr algn="ctr">
              <a:defRPr sz="3200">
                <a:solidFill>
                  <a:schemeClr val="tx1"/>
                </a:solidFill>
              </a:defRPr>
            </a:lvl1pPr>
            <a:lvl2pPr algn="ctr">
              <a:defRPr sz="2667">
                <a:solidFill>
                  <a:schemeClr val="tx1"/>
                </a:solidFill>
              </a:defRPr>
            </a:lvl2pPr>
            <a:lvl3pPr algn="ctr">
              <a:defRPr sz="2400">
                <a:solidFill>
                  <a:schemeClr val="tx1"/>
                </a:solidFill>
              </a:defRPr>
            </a:lvl3pPr>
            <a:lvl4pPr algn="ctr">
              <a:defRPr sz="2133">
                <a:solidFill>
                  <a:schemeClr val="tx1"/>
                </a:solidFill>
              </a:defRPr>
            </a:lvl4pPr>
            <a:lvl5pPr algn="ctr">
              <a:defRPr sz="2133">
                <a:solidFill>
                  <a:schemeClr val="tx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313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65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50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78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948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85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7967" y="3101618"/>
            <a:ext cx="1951712" cy="7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8670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9E8E8E8-4018-4459-A3B8-05B0E29E58ED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0636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12200" y="6951663"/>
            <a:ext cx="1118616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867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9267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ctuarialdatascience.org/Home/" TargetMode="Externa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4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96825" y="4473677"/>
            <a:ext cx="8046245" cy="1337187"/>
          </a:xfrm>
        </p:spPr>
        <p:txBody>
          <a:bodyPr>
            <a:normAutofit fontScale="90000"/>
          </a:bodyPr>
          <a:lstStyle/>
          <a:p>
            <a:r>
              <a:rPr lang="sr-Latn-RS" sz="4800" b="0" strike="noStrike" cap="all" spc="-1">
                <a:solidFill>
                  <a:srgbClr val="000000"/>
                </a:solidFill>
                <a:latin typeface="Trebuchet MS"/>
              </a:rPr>
              <a:t>Veštačka INTELIGENCIJA U INDUSTRIJI OSIGURANJA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0" y="2477728"/>
            <a:ext cx="5555398" cy="1183513"/>
          </a:xfrm>
        </p:spPr>
        <p:txBody>
          <a:bodyPr>
            <a:normAutofit fontScale="70000" lnSpcReduction="20000"/>
          </a:bodyPr>
          <a:lstStyle/>
          <a:p>
            <a:r>
              <a:rPr lang="sr-Latn-RS" dirty="0"/>
              <a:t>PROF. DR BOJANA MILOŠEVIĆ</a:t>
            </a:r>
          </a:p>
          <a:p>
            <a:r>
              <a:rPr lang="sr-Latn-RS" dirty="0"/>
              <a:t>MATEMATIČKI FAKULTET </a:t>
            </a:r>
            <a:br>
              <a:rPr lang="sr-Latn-RS" dirty="0"/>
            </a:br>
            <a:r>
              <a:rPr lang="sr-Latn-RS" dirty="0"/>
              <a:t>UNIVERZITET U BEOGADU</a:t>
            </a:r>
            <a:endParaRPr lang="en-US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AB85F5E-373E-331A-6AFE-930F68C6218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808787" y="-670750"/>
            <a:ext cx="2984040" cy="298404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373249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7"/>
          <p:cNvPicPr/>
          <p:nvPr/>
        </p:nvPicPr>
        <p:blipFill>
          <a:blip r:embed="rId2">
            <a:alphaModFix amt="4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8854392" y="2043526"/>
            <a:ext cx="2482811" cy="1753234"/>
          </a:xfrm>
          <a:prstGeom prst="rect">
            <a:avLst/>
          </a:prstGeom>
          <a:gradFill>
            <a:gsLst>
              <a:gs pos="48248">
                <a:srgbClr val="C8D8EA"/>
              </a:gs>
              <a:gs pos="78000">
                <a:srgbClr val="FFEFB7"/>
              </a:gs>
              <a:gs pos="0">
                <a:schemeClr val="accent1">
                  <a:lumMod val="5000"/>
                  <a:lumOff val="95000"/>
                  <a:alpha val="91000"/>
                </a:schemeClr>
              </a:gs>
              <a:gs pos="9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0">
            <a:noFill/>
          </a:ln>
          <a:effectLst>
            <a:innerShdw blurRad="114300">
              <a:srgbClr val="000000"/>
            </a:innerShdw>
            <a:softEdge rad="266760"/>
          </a:effectLst>
        </p:spPr>
      </p:pic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3582988" y="115888"/>
            <a:ext cx="8609012" cy="1293812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90000"/>
              </a:lnSpc>
              <a:buNone/>
            </a:pPr>
            <a:r>
              <a:rPr lang="sr-Latn-RS" sz="4000" b="0" strike="noStrike" cap="all" spc="-1" dirty="0">
                <a:solidFill>
                  <a:srgbClr val="000000"/>
                </a:solidFill>
                <a:latin typeface="Trebuchet MS"/>
              </a:rPr>
              <a:t>PODACI i VEŠTAČKA INTELIGENCIJA</a:t>
            </a:r>
            <a:endParaRPr lang="en-US" sz="4000" b="0" strike="noStrike" spc="-1" dirty="0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idx="4294967295"/>
          </p:nvPr>
        </p:nvSpPr>
        <p:spPr>
          <a:xfrm>
            <a:off x="0" y="1868488"/>
            <a:ext cx="10820400" cy="4022725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sr-Latn-RS" sz="2200" b="0" strike="noStrike" spc="-1" dirty="0">
                <a:solidFill>
                  <a:srgbClr val="000000"/>
                </a:solidFill>
                <a:latin typeface="Trebuchet MS"/>
              </a:rPr>
              <a:t>OSNOVNA MONETARNA JEDINICA 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sr-Latn-RS" sz="2200" b="0" strike="noStrike" spc="-1" dirty="0">
                <a:solidFill>
                  <a:srgbClr val="000000"/>
                </a:solidFill>
                <a:latin typeface="Trebuchet MS"/>
              </a:rPr>
              <a:t>BAZA 4. INDUSTRIJSKE REVOLUCIJE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sr-Latn-RS" sz="2200" b="0" strike="noStrike" spc="-1" dirty="0">
                <a:solidFill>
                  <a:srgbClr val="000000"/>
                </a:solidFill>
                <a:latin typeface="Trebuchet MS"/>
              </a:rPr>
              <a:t>ZAHVALJU</a:t>
            </a:r>
            <a:r>
              <a:rPr lang="sr-Latn-RS" sz="2200" spc="-1" dirty="0">
                <a:solidFill>
                  <a:srgbClr val="000000"/>
                </a:solidFill>
                <a:latin typeface="Trebuchet MS"/>
              </a:rPr>
              <a:t>JUĆI </a:t>
            </a:r>
            <a:r>
              <a:rPr lang="sr-Latn-RS" sz="2200" b="1" spc="-1" dirty="0">
                <a:solidFill>
                  <a:srgbClr val="B32025"/>
                </a:solidFill>
                <a:latin typeface="Trebuchet MS"/>
              </a:rPr>
              <a:t>DIGITALIZACIJI</a:t>
            </a:r>
            <a:r>
              <a:rPr lang="sr-Latn-RS" sz="2200" spc="-1" dirty="0">
                <a:solidFill>
                  <a:srgbClr val="000000"/>
                </a:solidFill>
                <a:latin typeface="Trebuchet MS"/>
              </a:rPr>
              <a:t> VEĆA DOSTUPNOST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sr-Latn-RS" sz="2200" spc="-1" dirty="0">
                <a:solidFill>
                  <a:srgbClr val="000000"/>
                </a:solidFill>
                <a:latin typeface="Trebuchet MS"/>
              </a:rPr>
              <a:t>VEĆA VOLATILNOST U KRETANJU POSMATRANIH INDIKATORA</a:t>
            </a:r>
          </a:p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endParaRPr lang="en-US" sz="2200" b="0" strike="noStrike" spc="-1" dirty="0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sr-Latn-RS" sz="2200" strike="noStrike" spc="-1" dirty="0">
                <a:latin typeface="Trebuchet MS"/>
              </a:rPr>
              <a:t>ČESTO NAM JE DOSTUPNA OGROMNA KOLIČINA SIROVIH PODATAKA KOJE TREBA NA PRAVI NAČIN ISKORISTITI I TO JE U MNOGIM INDUSTRIJSKIM GRANAMA URAĐENO PRIMENAMA METODA </a:t>
            </a:r>
            <a:r>
              <a:rPr lang="sr-Latn-RS" sz="2200" strike="noStrike" spc="-1" dirty="0">
                <a:solidFill>
                  <a:srgbClr val="B32025"/>
                </a:solidFill>
                <a:latin typeface="Trebuchet MS"/>
              </a:rPr>
              <a:t>VEŠTAČKE INTELIGENCIJE OD KOJIH SU MNOGE ZASNOVANE NA STATISTIČKOM UČENJU</a:t>
            </a:r>
          </a:p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sr-Latn-RS" sz="2200" spc="-1" dirty="0">
                <a:solidFill>
                  <a:srgbClr val="000000"/>
                </a:solidFill>
                <a:latin typeface="Trebuchet MS"/>
              </a:rPr>
              <a:t>  </a:t>
            </a:r>
            <a:r>
              <a:rPr lang="sr-Latn-RS" sz="2200" b="0" strike="noStrike" spc="-1" dirty="0">
                <a:solidFill>
                  <a:srgbClr val="000000"/>
                </a:solidFill>
                <a:latin typeface="Trebuchet MS"/>
              </a:rPr>
              <a:t>     </a:t>
            </a:r>
          </a:p>
          <a:p>
            <a:pPr marL="0" indent="0" algn="ctr">
              <a:spcBef>
                <a:spcPts val="1001"/>
              </a:spcBef>
              <a:buClr>
                <a:srgbClr val="000000"/>
              </a:buClr>
              <a:buNone/>
            </a:pPr>
            <a:r>
              <a:rPr lang="pl-PL" sz="2400" dirty="0"/>
              <a:t>       </a:t>
            </a:r>
            <a:r>
              <a:rPr lang="pl-PL" sz="2400" dirty="0">
                <a:solidFill>
                  <a:srgbClr val="B32025"/>
                </a:solidFill>
              </a:rPr>
              <a:t>  </a:t>
            </a:r>
            <a:endParaRPr lang="en-US" sz="2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2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3581400" y="14955"/>
            <a:ext cx="8610600" cy="1292225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90000"/>
              </a:lnSpc>
              <a:buNone/>
            </a:pPr>
            <a:r>
              <a:rPr lang="sr-Latn-RS" sz="4000" b="0" strike="noStrike" cap="all" spc="-1" dirty="0">
                <a:solidFill>
                  <a:srgbClr val="000000"/>
                </a:solidFill>
                <a:latin typeface="Trebuchet MS"/>
              </a:rPr>
              <a:t>PODACI i VEŠTAČKA INTELIGENCIJA</a:t>
            </a:r>
            <a:endParaRPr lang="en-US" sz="4000" b="0" strike="noStrike" spc="-1" dirty="0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idx="4294967295"/>
          </p:nvPr>
        </p:nvSpPr>
        <p:spPr>
          <a:xfrm>
            <a:off x="580106" y="2228850"/>
            <a:ext cx="10820400" cy="4022725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sr-Latn-RS" sz="2200" spc="-1" dirty="0">
                <a:solidFill>
                  <a:srgbClr val="000000"/>
                </a:solidFill>
                <a:latin typeface="Trebuchet MS"/>
              </a:rPr>
              <a:t>  </a:t>
            </a:r>
            <a:r>
              <a:rPr lang="sr-Latn-RS" sz="2200" b="0" strike="noStrike" spc="-1" dirty="0">
                <a:solidFill>
                  <a:srgbClr val="000000"/>
                </a:solidFill>
                <a:latin typeface="Trebuchet MS"/>
              </a:rPr>
              <a:t>     </a:t>
            </a:r>
          </a:p>
          <a:p>
            <a:pPr marL="0" indent="0" algn="ctr">
              <a:spcBef>
                <a:spcPts val="1001"/>
              </a:spcBef>
              <a:buClr>
                <a:srgbClr val="000000"/>
              </a:buClr>
              <a:buNone/>
            </a:pPr>
            <a:r>
              <a:rPr lang="pl-PL" sz="2400" dirty="0">
                <a:latin typeface="Trebuchet MS" panose="020B0603020202020204" pitchFamily="34" charset="0"/>
              </a:rPr>
              <a:t>       </a:t>
            </a:r>
            <a:r>
              <a:rPr lang="pl-PL" sz="2400" dirty="0">
                <a:solidFill>
                  <a:srgbClr val="B32025"/>
                </a:solidFill>
                <a:latin typeface="Trebuchet MS" panose="020B0603020202020204" pitchFamily="34" charset="0"/>
              </a:rPr>
              <a:t>  </a:t>
            </a:r>
            <a:r>
              <a:rPr lang="pl-PL" sz="2600" dirty="0">
                <a:solidFill>
                  <a:srgbClr val="B32025"/>
                </a:solidFill>
                <a:latin typeface="Trebuchet MS" panose="020B0603020202020204" pitchFamily="34" charset="0"/>
              </a:rPr>
              <a:t>Pamćenje, usvajanje i obrađivanje </a:t>
            </a:r>
            <a:r>
              <a:rPr lang="sr-Latn-RS" sz="2600" dirty="0">
                <a:solidFill>
                  <a:srgbClr val="B32025"/>
                </a:solidFill>
                <a:latin typeface="Trebuchet MS" panose="020B0603020202020204" pitchFamily="34" charset="0"/>
              </a:rPr>
              <a:t>usvojenih informacija</a:t>
            </a:r>
          </a:p>
          <a:p>
            <a:pPr marL="0" indent="0" algn="ctr">
              <a:spcBef>
                <a:spcPts val="1001"/>
              </a:spcBef>
              <a:buClr>
                <a:srgbClr val="000000"/>
              </a:buClr>
              <a:buNone/>
            </a:pPr>
            <a:r>
              <a:rPr lang="sr-Latn-RS" sz="2200" dirty="0">
                <a:solidFill>
                  <a:srgbClr val="B32025"/>
                </a:solidFill>
                <a:latin typeface="Trebuchet MS" panose="020B0603020202020204" pitchFamily="34" charset="0"/>
              </a:rPr>
              <a:t>        </a:t>
            </a:r>
            <a:r>
              <a:rPr lang="sr-Latn-RS" sz="2200" dirty="0">
                <a:latin typeface="Trebuchet MS" panose="020B0603020202020204" pitchFamily="34" charset="0"/>
              </a:rPr>
              <a:t>Značajan napredak u </a:t>
            </a:r>
            <a:r>
              <a:rPr lang="sr-Latn-RS" sz="2200" dirty="0" err="1">
                <a:latin typeface="Trebuchet MS" panose="020B0603020202020204" pitchFamily="34" charset="0"/>
              </a:rPr>
              <a:t>interpretabilnosti</a:t>
            </a:r>
            <a:r>
              <a:rPr lang="sr-Latn-RS" sz="2200" dirty="0">
                <a:latin typeface="Trebuchet MS" panose="020B0603020202020204" pitchFamily="34" charset="0"/>
              </a:rPr>
              <a:t> naprednih ML metoda</a:t>
            </a:r>
          </a:p>
          <a:p>
            <a:pPr marL="0" indent="0" algn="ctr">
              <a:spcBef>
                <a:spcPts val="1001"/>
              </a:spcBef>
              <a:buClr>
                <a:srgbClr val="000000"/>
              </a:buClr>
              <a:buNone/>
            </a:pPr>
            <a:endParaRPr lang="sr-Latn-RS" sz="2400" dirty="0">
              <a:solidFill>
                <a:srgbClr val="B32025"/>
              </a:solidFill>
              <a:latin typeface="Trebuchet MS" panose="020B0603020202020204" pitchFamily="34" charset="0"/>
            </a:endParaRPr>
          </a:p>
          <a:p>
            <a:pPr marL="0" indent="0" algn="ctr">
              <a:spcBef>
                <a:spcPts val="1001"/>
              </a:spcBef>
              <a:buClr>
                <a:srgbClr val="000000"/>
              </a:buClr>
              <a:buNone/>
            </a:pPr>
            <a:r>
              <a:rPr lang="sr-Latn-RS" sz="2400" b="0" strike="noStrike" spc="-1" dirty="0">
                <a:solidFill>
                  <a:srgbClr val="B32025"/>
                </a:solidFill>
                <a:latin typeface="Trebuchet MS" panose="020B0603020202020204" pitchFamily="34" charset="0"/>
              </a:rPr>
              <a:t>    </a:t>
            </a:r>
            <a:r>
              <a:rPr lang="sr-Latn-RS" sz="2000" b="0" strike="noStrike" spc="-1" dirty="0">
                <a:solidFill>
                  <a:srgbClr val="B32025"/>
                </a:solidFill>
                <a:latin typeface="Trebuchet MS" panose="020B0603020202020204" pitchFamily="34" charset="0"/>
              </a:rPr>
              <a:t>generativna veštačka inteligencija</a:t>
            </a: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en-US" sz="2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830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D309191-AFD9-22D8-711E-D0C13E877BF7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r>
              <a:rPr lang="sr-Latn-RS" dirty="0"/>
              <a:t> </a:t>
            </a:r>
          </a:p>
          <a:p>
            <a:r>
              <a:rPr lang="sr-Latn-RS" dirty="0"/>
              <a:t>                         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DB2631-1077-409C-1DD8-B5C3FCFDC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031" y="173850"/>
            <a:ext cx="5345723" cy="79914"/>
          </a:xfrm>
        </p:spPr>
        <p:txBody>
          <a:bodyPr/>
          <a:lstStyle/>
          <a:p>
            <a:r>
              <a:rPr lang="sr-Latn-RS" dirty="0"/>
              <a:t>                          </a:t>
            </a:r>
            <a:r>
              <a:rPr lang="sr-Latn-RS" sz="4000" dirty="0"/>
              <a:t>PRIMENE</a:t>
            </a:r>
            <a:endParaRPr lang="en-GB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80FFCF-0505-AD79-E216-12F4A1164FB6}"/>
              </a:ext>
            </a:extLst>
          </p:cNvPr>
          <p:cNvSpPr txBox="1"/>
          <p:nvPr/>
        </p:nvSpPr>
        <p:spPr>
          <a:xfrm>
            <a:off x="98090" y="1939223"/>
            <a:ext cx="71921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1001"/>
              </a:spcBef>
              <a:buClr>
                <a:srgbClr val="000000"/>
              </a:buClr>
              <a:buNone/>
            </a:pPr>
            <a:r>
              <a:rPr lang="sr-Latn-RS" sz="2200" b="1" spc="-1" dirty="0">
                <a:solidFill>
                  <a:srgbClr val="000000"/>
                </a:solidFill>
                <a:latin typeface="Trebuchet MS"/>
              </a:rPr>
              <a:t>Medicina</a:t>
            </a:r>
            <a:r>
              <a:rPr lang="sr-Latn-RS" sz="2200" spc="-1" dirty="0">
                <a:solidFill>
                  <a:srgbClr val="000000"/>
                </a:solidFill>
                <a:latin typeface="Trebuchet MS"/>
              </a:rPr>
              <a:t> (dijagnostika, lečenje, upravljanje zdravstvenim sistemima, </a:t>
            </a:r>
            <a:r>
              <a:rPr lang="sr-Latn-RS" sz="2200" spc="-1" dirty="0" err="1">
                <a:solidFill>
                  <a:srgbClr val="000000"/>
                </a:solidFill>
                <a:latin typeface="Trebuchet MS"/>
              </a:rPr>
              <a:t>robotika</a:t>
            </a:r>
            <a:r>
              <a:rPr lang="sr-Latn-RS" sz="2200" spc="-1" dirty="0">
                <a:solidFill>
                  <a:srgbClr val="000000"/>
                </a:solidFill>
                <a:latin typeface="Trebuchet MS"/>
              </a:rPr>
              <a:t>…)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3A4A11-E47A-C9DF-A1FC-EA751EB0B888}"/>
              </a:ext>
            </a:extLst>
          </p:cNvPr>
          <p:cNvSpPr txBox="1"/>
          <p:nvPr/>
        </p:nvSpPr>
        <p:spPr>
          <a:xfrm>
            <a:off x="1385902" y="2806404"/>
            <a:ext cx="621993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200" b="1" spc="-1" dirty="0">
                <a:solidFill>
                  <a:srgbClr val="000000"/>
                </a:solidFill>
                <a:latin typeface="Trebuchet MS" panose="020B0603020202020204" pitchFamily="34" charset="0"/>
              </a:rPr>
              <a:t>Poljoprivreda</a:t>
            </a:r>
            <a:r>
              <a:rPr lang="sr-Latn-RS" sz="2200" spc="-1" dirty="0">
                <a:solidFill>
                  <a:srgbClr val="000000"/>
                </a:solidFill>
                <a:latin typeface="Trebuchet MS" panose="020B0603020202020204" pitchFamily="34" charset="0"/>
              </a:rPr>
              <a:t> (</a:t>
            </a:r>
            <a:r>
              <a:rPr lang="it-IT" sz="2200" dirty="0" err="1">
                <a:latin typeface="Trebuchet MS" panose="020B0603020202020204" pitchFamily="34" charset="0"/>
              </a:rPr>
              <a:t>analiz</a:t>
            </a:r>
            <a:r>
              <a:rPr lang="sr-Latn-RS" sz="2200" dirty="0">
                <a:latin typeface="Trebuchet MS" panose="020B0603020202020204" pitchFamily="34" charset="0"/>
              </a:rPr>
              <a:t>a</a:t>
            </a:r>
            <a:r>
              <a:rPr lang="it-IT" sz="2200" dirty="0">
                <a:latin typeface="Trebuchet MS" panose="020B0603020202020204" pitchFamily="34" charset="0"/>
              </a:rPr>
              <a:t> </a:t>
            </a:r>
            <a:r>
              <a:rPr lang="it-IT" sz="2200" dirty="0" err="1">
                <a:latin typeface="Trebuchet MS" panose="020B0603020202020204" pitchFamily="34" charset="0"/>
              </a:rPr>
              <a:t>podat</a:t>
            </a:r>
            <a:r>
              <a:rPr lang="sr-Latn-RS" sz="2200" dirty="0">
                <a:latin typeface="Trebuchet MS" panose="020B0603020202020204" pitchFamily="34" charset="0"/>
              </a:rPr>
              <a:t>aka</a:t>
            </a:r>
            <a:r>
              <a:rPr lang="it-IT" sz="2200" dirty="0">
                <a:latin typeface="Trebuchet MS" panose="020B0603020202020204" pitchFamily="34" charset="0"/>
              </a:rPr>
              <a:t> </a:t>
            </a:r>
            <a:r>
              <a:rPr lang="it-IT" sz="2200" dirty="0" err="1">
                <a:latin typeface="Trebuchet MS" panose="020B0603020202020204" pitchFamily="34" charset="0"/>
              </a:rPr>
              <a:t>dobijen</a:t>
            </a:r>
            <a:r>
              <a:rPr lang="sr-Latn-RS" sz="2200" dirty="0">
                <a:latin typeface="Trebuchet MS" panose="020B0603020202020204" pitchFamily="34" charset="0"/>
              </a:rPr>
              <a:t>ih</a:t>
            </a:r>
            <a:r>
              <a:rPr lang="it-IT" sz="2200" dirty="0">
                <a:latin typeface="Trebuchet MS" panose="020B0603020202020204" pitchFamily="34" charset="0"/>
              </a:rPr>
              <a:t> </a:t>
            </a:r>
            <a:r>
              <a:rPr lang="it-IT" sz="2200" dirty="0" err="1">
                <a:latin typeface="Trebuchet MS" panose="020B0603020202020204" pitchFamily="34" charset="0"/>
              </a:rPr>
              <a:t>iz</a:t>
            </a:r>
            <a:r>
              <a:rPr lang="it-IT" sz="2200" dirty="0">
                <a:latin typeface="Trebuchet MS" panose="020B0603020202020204" pitchFamily="34" charset="0"/>
              </a:rPr>
              <a:t> </a:t>
            </a:r>
            <a:r>
              <a:rPr lang="it-IT" sz="2200" dirty="0" err="1">
                <a:latin typeface="Trebuchet MS" panose="020B0603020202020204" pitchFamily="34" charset="0"/>
              </a:rPr>
              <a:t>senzora</a:t>
            </a:r>
            <a:r>
              <a:rPr lang="it-IT" sz="2200" dirty="0">
                <a:latin typeface="Trebuchet MS" panose="020B0603020202020204" pitchFamily="34" charset="0"/>
              </a:rPr>
              <a:t>, </a:t>
            </a:r>
            <a:r>
              <a:rPr lang="it-IT" sz="2200" dirty="0" err="1">
                <a:latin typeface="Trebuchet MS" panose="020B0603020202020204" pitchFamily="34" charset="0"/>
              </a:rPr>
              <a:t>dronova</a:t>
            </a:r>
            <a:r>
              <a:rPr lang="it-IT" sz="2200" dirty="0">
                <a:latin typeface="Trebuchet MS" panose="020B0603020202020204" pitchFamily="34" charset="0"/>
              </a:rPr>
              <a:t>, </a:t>
            </a:r>
            <a:r>
              <a:rPr lang="it-IT" sz="2200" dirty="0" err="1">
                <a:latin typeface="Trebuchet MS" panose="020B0603020202020204" pitchFamily="34" charset="0"/>
              </a:rPr>
              <a:t>satelita</a:t>
            </a:r>
            <a:r>
              <a:rPr lang="sr-Latn-RS" sz="2200" dirty="0">
                <a:latin typeface="Trebuchet MS" panose="020B0603020202020204" pitchFamily="34" charset="0"/>
              </a:rPr>
              <a:t> kojima se mogu pratiti promene u usevima, razvoj novih sorti, upravljanje usevima, </a:t>
            </a:r>
            <a:r>
              <a:rPr lang="sr-Latn-RS" sz="2200" dirty="0" err="1">
                <a:latin typeface="Trebuchet MS" panose="020B0603020202020204" pitchFamily="34" charset="0"/>
              </a:rPr>
              <a:t>robotika</a:t>
            </a:r>
            <a:r>
              <a:rPr lang="sr-Latn-RS" sz="2200" dirty="0">
                <a:latin typeface="Trebuchet MS" panose="020B0603020202020204" pitchFamily="34" charset="0"/>
              </a:rPr>
              <a:t>…</a:t>
            </a:r>
            <a:r>
              <a:rPr lang="sr-Latn-RS" sz="2200" spc="-1" dirty="0">
                <a:solidFill>
                  <a:srgbClr val="000000"/>
                </a:solidFill>
                <a:latin typeface="Trebuchet MS" panose="020B0603020202020204" pitchFamily="34" charset="0"/>
              </a:rPr>
              <a:t>)</a:t>
            </a:r>
          </a:p>
          <a:p>
            <a:endParaRPr lang="sr-Latn-RS" spc="-1" dirty="0">
              <a:solidFill>
                <a:srgbClr val="000000"/>
              </a:solidFill>
              <a:latin typeface="Trebuchet MS"/>
            </a:endParaRP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DB69B7-6A5A-A261-3585-9E5B7D8BB65F}"/>
              </a:ext>
            </a:extLst>
          </p:cNvPr>
          <p:cNvSpPr txBox="1"/>
          <p:nvPr/>
        </p:nvSpPr>
        <p:spPr>
          <a:xfrm>
            <a:off x="3048509" y="4282819"/>
            <a:ext cx="62199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200" b="1" spc="-1" dirty="0">
                <a:solidFill>
                  <a:srgbClr val="000000"/>
                </a:solidFill>
                <a:latin typeface="Trebuchet MS"/>
              </a:rPr>
              <a:t>Saobraćaj</a:t>
            </a:r>
            <a:r>
              <a:rPr lang="sr-Latn-RS" sz="2200" spc="-1" dirty="0">
                <a:solidFill>
                  <a:srgbClr val="000000"/>
                </a:solidFill>
                <a:latin typeface="Trebuchet MS"/>
              </a:rPr>
              <a:t> (autonomna vozila, praćenje stanja puteva, optimizacija semafora, praćenje i predikcija saobraćajne gužve…)</a:t>
            </a:r>
            <a:r>
              <a:rPr lang="sr-Latn-RS" sz="1800" spc="-1" dirty="0">
                <a:solidFill>
                  <a:srgbClr val="000000"/>
                </a:solidFill>
                <a:latin typeface="Trebuchet MS"/>
              </a:rPr>
              <a:t> </a:t>
            </a:r>
          </a:p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CE06B0-9A06-4BF5-CFEA-67BFBCDAC09A}"/>
              </a:ext>
            </a:extLst>
          </p:cNvPr>
          <p:cNvSpPr txBox="1"/>
          <p:nvPr/>
        </p:nvSpPr>
        <p:spPr>
          <a:xfrm>
            <a:off x="4990463" y="5515011"/>
            <a:ext cx="23784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1800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sr-Latn-RS" sz="2200" b="1" spc="-1" dirty="0" err="1">
                <a:solidFill>
                  <a:srgbClr val="000000"/>
                </a:solidFill>
                <a:latin typeface="Trebuchet MS"/>
              </a:rPr>
              <a:t>Retail</a:t>
            </a:r>
            <a:r>
              <a:rPr lang="sr-Latn-RS" sz="2200" b="1" spc="-1" dirty="0">
                <a:solidFill>
                  <a:srgbClr val="000000"/>
                </a:solidFill>
                <a:latin typeface="Trebuchet MS"/>
              </a:rPr>
              <a:t> industrija</a:t>
            </a:r>
            <a:endParaRPr lang="en-GB" sz="22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F82514-178C-0A03-2226-27F025BB48F2}"/>
              </a:ext>
            </a:extLst>
          </p:cNvPr>
          <p:cNvSpPr txBox="1"/>
          <p:nvPr/>
        </p:nvSpPr>
        <p:spPr>
          <a:xfrm>
            <a:off x="9025891" y="6001664"/>
            <a:ext cx="2469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800" spc="-1" dirty="0">
                <a:solidFill>
                  <a:srgbClr val="000000"/>
                </a:solidFill>
                <a:latin typeface="Trebuchet MS"/>
              </a:rPr>
              <a:t>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7116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3209362" y="0"/>
            <a:ext cx="8609012" cy="1293813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90000"/>
              </a:lnSpc>
              <a:buNone/>
            </a:pPr>
            <a:r>
              <a:rPr lang="sr-Latn-RS" sz="4000" b="0" strike="noStrike" cap="all" spc="-1" dirty="0">
                <a:solidFill>
                  <a:srgbClr val="000000"/>
                </a:solidFill>
                <a:latin typeface="Trebuchet MS"/>
              </a:rPr>
              <a:t>PRIMENE U RETAIL INDUSTRIJI</a:t>
            </a:r>
            <a:endParaRPr lang="en-US" sz="4000" b="0" strike="noStrike" spc="-1" dirty="0">
              <a:latin typeface="Arial"/>
            </a:endParaRPr>
          </a:p>
        </p:txBody>
      </p:sp>
      <p:graphicFrame>
        <p:nvGraphicFramePr>
          <p:cNvPr id="143" name="PlaceHolder 2">
            <a:extLst>
              <a:ext uri="{FF2B5EF4-FFF2-40B4-BE49-F238E27FC236}">
                <a16:creationId xmlns:a16="http://schemas.microsoft.com/office/drawing/2014/main" id="{65EF66F0-595E-7175-0590-EBFB1290C9B6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0" y="21939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5491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3000184" y="31826"/>
            <a:ext cx="8609012" cy="1293812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90000"/>
              </a:lnSpc>
              <a:buNone/>
            </a:pPr>
            <a:r>
              <a:rPr lang="sr-Latn-RS" sz="4000" cap="all" spc="-1" dirty="0">
                <a:solidFill>
                  <a:srgbClr val="000000"/>
                </a:solidFill>
                <a:latin typeface="Trebuchet MS"/>
              </a:rPr>
              <a:t>PRIMENE U OSIGURANJU</a:t>
            </a:r>
            <a:endParaRPr lang="en-US" sz="4000" b="0" strike="noStrike" spc="-1" dirty="0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idx="4294967295"/>
          </p:nvPr>
        </p:nvSpPr>
        <p:spPr>
          <a:xfrm>
            <a:off x="0" y="2193925"/>
            <a:ext cx="10820400" cy="4024313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sr-Latn-RS" sz="1800" b="1" dirty="0"/>
              <a:t>                                                                                                                                          </a:t>
            </a:r>
            <a:endParaRPr lang="sr-Latn-RS" sz="16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E134E4-7F78-4B50-2A87-3AD6764FA89A}"/>
              </a:ext>
            </a:extLst>
          </p:cNvPr>
          <p:cNvSpPr txBox="1"/>
          <p:nvPr/>
        </p:nvSpPr>
        <p:spPr>
          <a:xfrm>
            <a:off x="580186" y="1751162"/>
            <a:ext cx="79873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/>
          </a:p>
          <a:p>
            <a:r>
              <a:rPr lang="sr-Latn-RS" b="1"/>
              <a:t>Poboljšanje korisničkog iskustva</a:t>
            </a:r>
          </a:p>
          <a:p>
            <a:endParaRPr lang="sr-Latn-RS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Implementacija chatbotova i virtualnih asistenata omogućava osiguravačima da pruže </a:t>
            </a:r>
            <a:r>
              <a:rPr lang="en-GB" b="1"/>
              <a:t>brže i efikasnije usluge </a:t>
            </a:r>
            <a:r>
              <a:rPr lang="en-GB"/>
              <a:t>korisnicima</a:t>
            </a:r>
            <a:endParaRPr lang="sr-Latn-R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 Automatizovani sistemi za podršku mogu </a:t>
            </a:r>
            <a:r>
              <a:rPr lang="en-GB" b="1"/>
              <a:t>odgovarati na pitanja klijenata, izdavati polise i pružati informacije</a:t>
            </a:r>
            <a:r>
              <a:rPr lang="en-GB"/>
              <a:t> o zahtevima</a:t>
            </a:r>
            <a:endParaRPr lang="en-GB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B942699-6EB5-52E7-F72A-6EBBC861EAFA}"/>
              </a:ext>
            </a:extLst>
          </p:cNvPr>
          <p:cNvSpPr/>
          <p:nvPr/>
        </p:nvSpPr>
        <p:spPr>
          <a:xfrm>
            <a:off x="8533068" y="4721178"/>
            <a:ext cx="2632667" cy="154744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chemeClr val="bg1"/>
                </a:solidFill>
              </a:rPr>
              <a:t>NLP, ML, Neuronske mreže</a:t>
            </a:r>
          </a:p>
          <a:p>
            <a:pPr algn="ctr"/>
            <a:r>
              <a:rPr lang="sr-Latn-RS" b="1" dirty="0">
                <a:solidFill>
                  <a:schemeClr val="bg1"/>
                </a:solidFill>
              </a:rPr>
              <a:t>Generativna AI</a:t>
            </a:r>
          </a:p>
          <a:p>
            <a:pPr algn="ctr"/>
            <a:endParaRPr lang="sr-Latn-R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84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2869555" y="12346"/>
            <a:ext cx="8609012" cy="1293812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90000"/>
              </a:lnSpc>
              <a:buNone/>
            </a:pPr>
            <a:r>
              <a:rPr lang="sr-Latn-RS" sz="4000" cap="all" spc="-1" dirty="0">
                <a:solidFill>
                  <a:srgbClr val="000000"/>
                </a:solidFill>
                <a:latin typeface="Trebuchet MS"/>
              </a:rPr>
              <a:t>PRIMENE U OSIGURANJU</a:t>
            </a:r>
            <a:endParaRPr lang="en-US" sz="4000" b="0" strike="noStrike" spc="-1" dirty="0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idx="4294967295"/>
          </p:nvPr>
        </p:nvSpPr>
        <p:spPr>
          <a:xfrm>
            <a:off x="0" y="2193925"/>
            <a:ext cx="10820400" cy="4024313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sr-Latn-RS" sz="1800" b="1" dirty="0"/>
              <a:t>                                                                                                                                          </a:t>
            </a:r>
            <a:endParaRPr lang="sr-Latn-RS" sz="1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D23A25-AFB1-28D2-5EE9-B5375E6C960C}"/>
              </a:ext>
            </a:extLst>
          </p:cNvPr>
          <p:cNvSpPr txBox="1"/>
          <p:nvPr/>
        </p:nvSpPr>
        <p:spPr>
          <a:xfrm>
            <a:off x="116272" y="2033351"/>
            <a:ext cx="72089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/>
              <a:t>Procena </a:t>
            </a:r>
            <a:r>
              <a:rPr lang="en-GB" b="1" dirty="0"/>
              <a:t>i </a:t>
            </a:r>
            <a:r>
              <a:rPr lang="en-GB" b="1" dirty="0" err="1"/>
              <a:t>upravljanje</a:t>
            </a:r>
            <a:r>
              <a:rPr lang="en-GB" b="1" dirty="0"/>
              <a:t> </a:t>
            </a:r>
            <a:r>
              <a:rPr lang="en-GB" b="1" dirty="0" err="1"/>
              <a:t>rizicima</a:t>
            </a:r>
            <a:endParaRPr lang="sr-Latn-RS" b="1" dirty="0"/>
          </a:p>
          <a:p>
            <a:endParaRPr lang="sr-Latn-R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b="1" dirty="0"/>
              <a:t>Direktno – procena rizika korišćenjem sofisticiranih ML metoda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b="1" dirty="0"/>
              <a:t>Indirektno – smanjenje rizika primenom AI u oblasti u kojoj se rizik nalazi </a:t>
            </a:r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sr-Latn-RS" b="1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B942699-6EB5-52E7-F72A-6EBBC861EAFA}"/>
              </a:ext>
            </a:extLst>
          </p:cNvPr>
          <p:cNvSpPr/>
          <p:nvPr/>
        </p:nvSpPr>
        <p:spPr>
          <a:xfrm>
            <a:off x="8528205" y="4831366"/>
            <a:ext cx="2632667" cy="154744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chemeClr val="bg1"/>
                </a:solidFill>
              </a:rPr>
              <a:t>NLP, </a:t>
            </a:r>
            <a:r>
              <a:rPr lang="sr-Latn-RS" b="1" dirty="0">
                <a:solidFill>
                  <a:schemeClr val="bg1"/>
                </a:solidFill>
              </a:rPr>
              <a:t>ML, </a:t>
            </a:r>
            <a:r>
              <a:rPr lang="sr-Latn-RS" dirty="0">
                <a:solidFill>
                  <a:schemeClr val="bg1"/>
                </a:solidFill>
              </a:rPr>
              <a:t>Neuronske mreže</a:t>
            </a:r>
            <a:endParaRPr lang="sr-Latn-RS" b="1" dirty="0">
              <a:solidFill>
                <a:schemeClr val="bg1"/>
              </a:solidFill>
            </a:endParaRPr>
          </a:p>
          <a:p>
            <a:pPr algn="ctr"/>
            <a:r>
              <a:rPr lang="sr-Latn-RS" dirty="0">
                <a:solidFill>
                  <a:schemeClr val="bg1"/>
                </a:solidFill>
              </a:rPr>
              <a:t>Generativna AI</a:t>
            </a:r>
          </a:p>
          <a:p>
            <a:pPr algn="ctr"/>
            <a:endParaRPr lang="sr-Latn-R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171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4973638" y="641350"/>
            <a:ext cx="7218362" cy="754063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90000"/>
              </a:lnSpc>
              <a:buNone/>
            </a:pPr>
            <a:r>
              <a:rPr lang="sr-Latn-RS" sz="4000" cap="all" spc="-1" dirty="0">
                <a:solidFill>
                  <a:srgbClr val="000000"/>
                </a:solidFill>
                <a:latin typeface="Trebuchet MS"/>
              </a:rPr>
              <a:t>PRIMER U NEŽIVOTNOM OSIGURANJU</a:t>
            </a:r>
            <a:br>
              <a:rPr lang="sr-Latn-RS" sz="4000" cap="all" spc="-1" dirty="0">
                <a:solidFill>
                  <a:srgbClr val="000000"/>
                </a:solidFill>
                <a:latin typeface="Trebuchet MS"/>
              </a:rPr>
            </a:br>
            <a:endParaRPr lang="en-US" sz="4000" b="0" strike="noStrike" spc="-1" dirty="0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idx="4294967295"/>
          </p:nvPr>
        </p:nvSpPr>
        <p:spPr>
          <a:xfrm>
            <a:off x="0" y="2193925"/>
            <a:ext cx="10820400" cy="4024313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sr-Latn-RS" sz="1800" b="1" dirty="0"/>
              <a:t>                                                                                              </a:t>
            </a:r>
          </a:p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sr-Latn-RS" sz="1800" b="1" dirty="0"/>
              <a:t>                                            </a:t>
            </a:r>
            <a:endParaRPr lang="sr-Latn-RS" sz="1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981987-6D5D-DBDB-EE50-FCEF9A6EA0AB}"/>
              </a:ext>
            </a:extLst>
          </p:cNvPr>
          <p:cNvSpPr txBox="1"/>
          <p:nvPr/>
        </p:nvSpPr>
        <p:spPr>
          <a:xfrm>
            <a:off x="894303" y="2401556"/>
            <a:ext cx="52016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/>
              <a:t>Modelovanje frekvencije šteta</a:t>
            </a:r>
          </a:p>
          <a:p>
            <a:r>
              <a:rPr lang="sr-Latn-RS" dirty="0"/>
              <a:t>retkost istih – problem </a:t>
            </a:r>
            <a:r>
              <a:rPr lang="sr-Latn-RS" dirty="0" err="1"/>
              <a:t>nebalansiranosti</a:t>
            </a:r>
            <a:endParaRPr lang="sr-Latn-RS" dirty="0"/>
          </a:p>
          <a:p>
            <a:endParaRPr lang="sr-Latn-RS" b="1" dirty="0"/>
          </a:p>
          <a:p>
            <a:r>
              <a:rPr lang="sr-Latn-RS" b="1" dirty="0"/>
              <a:t>Veliki broj dostupnih atributa</a:t>
            </a:r>
          </a:p>
          <a:p>
            <a:r>
              <a:rPr lang="sr-Latn-RS" b="1" dirty="0"/>
              <a:t>Retkost (</a:t>
            </a:r>
            <a:r>
              <a:rPr lang="sr-Latn-RS" b="1" dirty="0" err="1"/>
              <a:t>sparsity</a:t>
            </a:r>
            <a:r>
              <a:rPr lang="sr-Latn-RS" b="1" dirty="0"/>
              <a:t>) u dizajn matrici</a:t>
            </a:r>
          </a:p>
          <a:p>
            <a:r>
              <a:rPr lang="sr-Latn-RS" dirty="0"/>
              <a:t>korišćenje naprednih metoda za smanjenje </a:t>
            </a:r>
            <a:r>
              <a:rPr lang="sr-Latn-RS" dirty="0" err="1"/>
              <a:t>dimenzionalnosti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B64DE1-1307-4D4C-E7D3-33993183251B}"/>
              </a:ext>
            </a:extLst>
          </p:cNvPr>
          <p:cNvSpPr txBox="1"/>
          <p:nvPr/>
        </p:nvSpPr>
        <p:spPr>
          <a:xfrm>
            <a:off x="6304503" y="4206240"/>
            <a:ext cx="5315578" cy="2308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sr-Latn-RS" b="1" dirty="0"/>
              <a:t>TELEMATSKI PODACI</a:t>
            </a:r>
          </a:p>
          <a:p>
            <a:r>
              <a:rPr lang="sr-Latn-RS" dirty="0"/>
              <a:t>Visokofrekventni podaci</a:t>
            </a:r>
          </a:p>
          <a:p>
            <a:r>
              <a:rPr lang="sr-Latn-RS" dirty="0"/>
              <a:t>Položaj, brzina kretanja, stanje na putevima</a:t>
            </a:r>
          </a:p>
          <a:p>
            <a:endParaRPr lang="sr-Latn-RS" dirty="0"/>
          </a:p>
          <a:p>
            <a:r>
              <a:rPr lang="sr-Latn-RS" dirty="0">
                <a:solidFill>
                  <a:srgbClr val="B32025"/>
                </a:solidFill>
              </a:rPr>
              <a:t>MOGU NAM DATI PUNO INFORMACIJA O RIZIČNOSTI KLIJENTA</a:t>
            </a:r>
          </a:p>
          <a:p>
            <a:endParaRPr lang="sr-Latn-R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8574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3173877" y="13865"/>
            <a:ext cx="8609012" cy="1293812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90000"/>
              </a:lnSpc>
              <a:buNone/>
            </a:pPr>
            <a:r>
              <a:rPr lang="sr-Latn-RS" sz="4000" cap="all" spc="-1" dirty="0">
                <a:solidFill>
                  <a:srgbClr val="000000"/>
                </a:solidFill>
                <a:latin typeface="Trebuchet MS"/>
              </a:rPr>
              <a:t>PRIMENE U OSIGURANJU</a:t>
            </a:r>
            <a:endParaRPr lang="en-US" sz="4000" b="0" strike="noStrike" spc="-1" dirty="0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idx="4294967295"/>
          </p:nvPr>
        </p:nvSpPr>
        <p:spPr>
          <a:xfrm>
            <a:off x="0" y="3819525"/>
            <a:ext cx="10820400" cy="5207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0" indent="0">
              <a:spcBef>
                <a:spcPts val="1001"/>
              </a:spcBef>
              <a:buClr>
                <a:srgbClr val="000000"/>
              </a:buClr>
              <a:buNone/>
            </a:pPr>
            <a:r>
              <a:rPr lang="sr-Latn-RS" sz="1800" b="1" dirty="0"/>
              <a:t> </a:t>
            </a:r>
            <a:r>
              <a:rPr lang="en-GB" sz="1800" dirty="0" err="1"/>
              <a:t>Debener</a:t>
            </a:r>
            <a:r>
              <a:rPr lang="en-GB" sz="1800" dirty="0"/>
              <a:t>, J., </a:t>
            </a:r>
            <a:r>
              <a:rPr lang="en-GB" sz="1800" dirty="0" err="1"/>
              <a:t>Heinke</a:t>
            </a:r>
            <a:r>
              <a:rPr lang="en-GB" sz="1800" dirty="0"/>
              <a:t>, V., &amp; </a:t>
            </a:r>
            <a:r>
              <a:rPr lang="en-GB" sz="1800" dirty="0" err="1"/>
              <a:t>Kriebel</a:t>
            </a:r>
            <a:r>
              <a:rPr lang="en-GB" sz="1800" dirty="0"/>
              <a:t>, J. (2023). Detecting insurance fraud using supervised and unsupervised machine learning. </a:t>
            </a:r>
            <a:r>
              <a:rPr lang="en-GB" sz="1800" i="1" dirty="0"/>
              <a:t>Journal of Risk and Insurance</a:t>
            </a:r>
            <a:r>
              <a:rPr lang="en-GB" sz="1800" dirty="0"/>
              <a:t>.</a:t>
            </a:r>
          </a:p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sr-Latn-RS" sz="1800" b="1" dirty="0"/>
              <a:t>                                                                                                                          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D23A25-AFB1-28D2-5EE9-B5375E6C960C}"/>
              </a:ext>
            </a:extLst>
          </p:cNvPr>
          <p:cNvSpPr txBox="1"/>
          <p:nvPr/>
        </p:nvSpPr>
        <p:spPr>
          <a:xfrm>
            <a:off x="116272" y="2033351"/>
            <a:ext cx="720897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latin typeface="Trebuchet MS" panose="020B0603020202020204" pitchFamily="34" charset="0"/>
              </a:rPr>
              <a:t>Detekcija</a:t>
            </a:r>
            <a:r>
              <a:rPr lang="en-GB" sz="2000" b="1" dirty="0">
                <a:latin typeface="Trebuchet MS" panose="020B0603020202020204" pitchFamily="34" charset="0"/>
              </a:rPr>
              <a:t> </a:t>
            </a:r>
            <a:r>
              <a:rPr lang="en-GB" sz="2000" b="1" dirty="0" err="1">
                <a:latin typeface="Trebuchet MS" panose="020B0603020202020204" pitchFamily="34" charset="0"/>
              </a:rPr>
              <a:t>prevara</a:t>
            </a:r>
            <a:endParaRPr lang="sr-Latn-RS" sz="2000" b="1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b="1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b="1" dirty="0">
                <a:latin typeface="Trebuchet MS" panose="020B0603020202020204" pitchFamily="34" charset="0"/>
              </a:rPr>
              <a:t>Nadgledano mašinsko učenje (</a:t>
            </a:r>
            <a:r>
              <a:rPr lang="sr-Latn-RS" dirty="0">
                <a:latin typeface="Trebuchet MS" panose="020B0603020202020204" pitchFamily="34" charset="0"/>
              </a:rPr>
              <a:t>glavna mana: malo je poznatih prevara</a:t>
            </a:r>
            <a:r>
              <a:rPr lang="sr-Latn-RS" b="1" dirty="0">
                <a:latin typeface="Trebuchet MS" panose="020B0603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b="1" dirty="0" err="1">
                <a:latin typeface="Trebuchet MS" panose="020B0603020202020204" pitchFamily="34" charset="0"/>
              </a:rPr>
              <a:t>Nenadgledano</a:t>
            </a:r>
            <a:r>
              <a:rPr lang="sr-Latn-RS" b="1" dirty="0">
                <a:latin typeface="Trebuchet MS" panose="020B0603020202020204" pitchFamily="34" charset="0"/>
              </a:rPr>
              <a:t> mašinsko učenje</a:t>
            </a:r>
          </a:p>
          <a:p>
            <a:endParaRPr lang="sr-Latn-RS" b="1" dirty="0">
              <a:latin typeface="Trebuchet MS" panose="020B0603020202020204" pitchFamily="34" charset="0"/>
            </a:endParaRPr>
          </a:p>
          <a:p>
            <a:endParaRPr lang="en-GB" b="1" dirty="0">
              <a:latin typeface="Trebuchet MS" panose="020B0603020202020204" pitchFamily="34" charset="0"/>
            </a:endParaRPr>
          </a:p>
          <a:p>
            <a:endParaRPr lang="en-GB" b="1" dirty="0">
              <a:latin typeface="Trebuchet MS" panose="020B0603020202020204" pitchFamily="34" charset="0"/>
            </a:endParaRPr>
          </a:p>
          <a:p>
            <a:endParaRPr lang="sr-Latn-RS" b="1" dirty="0">
              <a:latin typeface="Trebuchet MS" panose="020B0603020202020204" pitchFamily="34" charset="0"/>
            </a:endParaRPr>
          </a:p>
          <a:p>
            <a:endParaRPr lang="sr-Latn-RS" b="1" dirty="0">
              <a:latin typeface="Trebuchet MS" panose="020B0603020202020204" pitchFamily="34" charset="0"/>
            </a:endParaRPr>
          </a:p>
          <a:p>
            <a:endParaRPr lang="sr-Latn-RS" b="1" dirty="0">
              <a:latin typeface="Trebuchet MS" panose="020B0603020202020204" pitchFamily="34" charset="0"/>
            </a:endParaRPr>
          </a:p>
          <a:p>
            <a:r>
              <a:rPr lang="sr-Latn-RS" b="1" dirty="0" err="1">
                <a:latin typeface="Trebuchet MS" panose="020B0603020202020204" pitchFamily="34" charset="0"/>
              </a:rPr>
              <a:t>Grafovska</a:t>
            </a:r>
            <a:r>
              <a:rPr lang="sr-Latn-RS" b="1" dirty="0">
                <a:latin typeface="Trebuchet MS" panose="020B0603020202020204" pitchFamily="34" charset="0"/>
              </a:rPr>
              <a:t> struktura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8B6293-FD9D-7C83-8A9F-B7B297447160}"/>
              </a:ext>
            </a:extLst>
          </p:cNvPr>
          <p:cNvSpPr txBox="1"/>
          <p:nvPr/>
        </p:nvSpPr>
        <p:spPr>
          <a:xfrm>
            <a:off x="4401688" y="5508035"/>
            <a:ext cx="2816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/>
          </a:p>
          <a:p>
            <a:endParaRPr lang="en-GB" b="1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B942699-6EB5-52E7-F72A-6EBBC861EAFA}"/>
              </a:ext>
            </a:extLst>
          </p:cNvPr>
          <p:cNvSpPr/>
          <p:nvPr/>
        </p:nvSpPr>
        <p:spPr>
          <a:xfrm>
            <a:off x="8567534" y="4848466"/>
            <a:ext cx="2632667" cy="154744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chemeClr val="bg1"/>
                </a:solidFill>
              </a:rPr>
              <a:t>NLP, </a:t>
            </a:r>
            <a:r>
              <a:rPr lang="sr-Latn-RS" b="1" dirty="0">
                <a:solidFill>
                  <a:schemeClr val="bg1"/>
                </a:solidFill>
              </a:rPr>
              <a:t>ML</a:t>
            </a:r>
            <a:endParaRPr lang="sr-Latn-RS" dirty="0">
              <a:solidFill>
                <a:schemeClr val="bg1"/>
              </a:solidFill>
            </a:endParaRPr>
          </a:p>
          <a:p>
            <a:pPr algn="ctr"/>
            <a:r>
              <a:rPr lang="sr-Latn-RS" dirty="0">
                <a:solidFill>
                  <a:schemeClr val="bg1"/>
                </a:solidFill>
              </a:rPr>
              <a:t>Generativni modeli</a:t>
            </a:r>
          </a:p>
          <a:p>
            <a:pPr algn="ctr"/>
            <a:r>
              <a:rPr lang="sr-Latn-RS" dirty="0">
                <a:solidFill>
                  <a:schemeClr val="bg1"/>
                </a:solidFill>
              </a:rPr>
              <a:t>Neuronske mreže</a:t>
            </a:r>
          </a:p>
        </p:txBody>
      </p:sp>
    </p:spTree>
    <p:extLst>
      <p:ext uri="{BB962C8B-B14F-4D97-AF65-F5344CB8AC3E}">
        <p14:creationId xmlns:p14="http://schemas.microsoft.com/office/powerpoint/2010/main" val="366389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2453022" y="0"/>
            <a:ext cx="8609012" cy="1293812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90000"/>
              </a:lnSpc>
              <a:buNone/>
            </a:pPr>
            <a:r>
              <a:rPr lang="sr-Latn-RS" sz="4000" b="0" strike="noStrike" cap="all" spc="-1" dirty="0">
                <a:solidFill>
                  <a:srgbClr val="000000"/>
                </a:solidFill>
                <a:latin typeface="Trebuchet MS"/>
              </a:rPr>
              <a:t>IZAZOVI</a:t>
            </a:r>
            <a:endParaRPr lang="en-US" sz="4000" b="0" strike="noStrike" spc="-1" dirty="0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idx="4294967295"/>
          </p:nvPr>
        </p:nvSpPr>
        <p:spPr>
          <a:xfrm>
            <a:off x="0" y="2193925"/>
            <a:ext cx="10820400" cy="4024313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sr-Latn-RS" sz="1800" b="1" dirty="0"/>
              <a:t>                                                                                                                                          </a:t>
            </a:r>
            <a:endParaRPr lang="sr-Latn-RS" sz="1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467F26-724D-886A-B560-4258679BB079}"/>
              </a:ext>
            </a:extLst>
          </p:cNvPr>
          <p:cNvSpPr txBox="1"/>
          <p:nvPr/>
        </p:nvSpPr>
        <p:spPr>
          <a:xfrm>
            <a:off x="1017916" y="2380891"/>
            <a:ext cx="9784061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>
              <a:latin typeface="Traditional Arabic" panose="020F0502020204030204" pitchFamily="18" charset="-78"/>
              <a:cs typeface="Traditional Arabic" panose="020F0502020204030204" pitchFamily="18" charset="-78"/>
            </a:endParaRPr>
          </a:p>
          <a:p>
            <a:r>
              <a:rPr lang="sr-Latn-RS" sz="2400" b="1" dirty="0">
                <a:latin typeface="Traditional Arabic" panose="020F0502020204030204" pitchFamily="18" charset="-78"/>
                <a:cs typeface="Traditional Arabic" panose="020F0502020204030204" pitchFamily="18" charset="-78"/>
              </a:rPr>
              <a:t>Pravne regulative</a:t>
            </a:r>
          </a:p>
          <a:p>
            <a:endParaRPr lang="sr-Latn-RS" b="1" dirty="0">
              <a:latin typeface="Traditional Arabic" panose="020F0502020204030204" pitchFamily="18" charset="-78"/>
              <a:cs typeface="Traditional Arabic" panose="020F0502020204030204" pitchFamily="18" charset="-78"/>
            </a:endParaRPr>
          </a:p>
          <a:p>
            <a:r>
              <a:rPr lang="en-GB" sz="1400" i="1" dirty="0">
                <a:latin typeface="Traditional Arabic" panose="020F0502020204030204" pitchFamily="18" charset="-78"/>
                <a:cs typeface="Traditional Arabic" panose="020F0502020204030204" pitchFamily="18" charset="-78"/>
              </a:rPr>
              <a:t>https://www.eiopa.europa.eu/publications/ai-insurance-sector-industry-adoption-and-regulatory-developments_en</a:t>
            </a:r>
          </a:p>
          <a:p>
            <a:endParaRPr lang="en-GB" dirty="0">
              <a:latin typeface="Traditional Arabic" panose="020F0502020204030204" pitchFamily="18" charset="-78"/>
              <a:cs typeface="Traditional Arabic" panose="020F0502020204030204" pitchFamily="18" charset="-78"/>
            </a:endParaRPr>
          </a:p>
          <a:p>
            <a:r>
              <a:rPr lang="en-GB" dirty="0" err="1">
                <a:latin typeface="Traditional Arabic" panose="020F0502020204030204" pitchFamily="18" charset="-78"/>
                <a:cs typeface="Traditional Arabic" panose="020F0502020204030204" pitchFamily="18" charset="-78"/>
              </a:rPr>
              <a:t>Pravičnost</a:t>
            </a:r>
            <a:r>
              <a:rPr lang="en-GB" dirty="0">
                <a:latin typeface="Traditional Arabic" panose="020F0502020204030204" pitchFamily="18" charset="-78"/>
                <a:cs typeface="Traditional Arabic" panose="020F0502020204030204" pitchFamily="18" charset="-78"/>
              </a:rPr>
              <a:t> </a:t>
            </a:r>
            <a:r>
              <a:rPr lang="en-GB" dirty="0" err="1">
                <a:latin typeface="Traditional Arabic" panose="020F0502020204030204" pitchFamily="18" charset="-78"/>
                <a:cs typeface="Traditional Arabic" panose="020F0502020204030204" pitchFamily="18" charset="-78"/>
              </a:rPr>
              <a:t>i</a:t>
            </a:r>
            <a:r>
              <a:rPr lang="en-GB" dirty="0">
                <a:latin typeface="Traditional Arabic" panose="020F0502020204030204" pitchFamily="18" charset="-78"/>
                <a:cs typeface="Traditional Arabic" panose="020F0502020204030204" pitchFamily="18" charset="-78"/>
              </a:rPr>
              <a:t> </a:t>
            </a:r>
            <a:r>
              <a:rPr lang="en-GB" dirty="0" err="1">
                <a:latin typeface="Traditional Arabic" panose="020F0502020204030204" pitchFamily="18" charset="-78"/>
                <a:cs typeface="Traditional Arabic" panose="020F0502020204030204" pitchFamily="18" charset="-78"/>
              </a:rPr>
              <a:t>diskriminacija</a:t>
            </a:r>
            <a:endParaRPr lang="en-GB" dirty="0">
              <a:latin typeface="Traditional Arabic" panose="020F0502020204030204" pitchFamily="18" charset="-78"/>
              <a:cs typeface="Traditional Arabic" panose="020F0502020204030204" pitchFamily="18" charset="-78"/>
            </a:endParaRPr>
          </a:p>
          <a:p>
            <a:endParaRPr lang="en-GB" dirty="0">
              <a:latin typeface="Traditional Arabic" panose="020F0502020204030204" pitchFamily="18" charset="-78"/>
              <a:cs typeface="Traditional Arabic" panose="020F0502020204030204" pitchFamily="18" charset="-78"/>
            </a:endParaRPr>
          </a:p>
          <a:p>
            <a:r>
              <a:rPr lang="sr-Latn-RS" dirty="0">
                <a:latin typeface="Traditional Arabic" panose="020F0502020204030204" pitchFamily="18" charset="-78"/>
                <a:cs typeface="Traditional Arabic" panose="020F0502020204030204" pitchFamily="18" charset="-78"/>
              </a:rPr>
              <a:t>Solventnost II (transparentnost i </a:t>
            </a:r>
            <a:r>
              <a:rPr lang="sr-Latn-RS" u="sng" dirty="0" err="1">
                <a:latin typeface="Traditional Arabic" panose="020F0502020204030204" pitchFamily="18" charset="-78"/>
                <a:cs typeface="Traditional Arabic" panose="020F0502020204030204" pitchFamily="18" charset="-78"/>
              </a:rPr>
              <a:t>interpretabilnost</a:t>
            </a:r>
            <a:r>
              <a:rPr lang="sr-Latn-RS" dirty="0">
                <a:latin typeface="Traditional Arabic" panose="020F0502020204030204" pitchFamily="18" charset="-78"/>
                <a:cs typeface="Traditional Arabic" panose="020F0502020204030204" pitchFamily="18" charset="-78"/>
              </a:rPr>
              <a:t>)</a:t>
            </a:r>
          </a:p>
          <a:p>
            <a:endParaRPr lang="sr-Latn-RS" dirty="0">
              <a:latin typeface="Traditional Arabic" panose="020F0502020204030204" pitchFamily="18" charset="-78"/>
              <a:cs typeface="Traditional Arabic" panose="020F0502020204030204" pitchFamily="18" charset="-78"/>
            </a:endParaRPr>
          </a:p>
          <a:p>
            <a:r>
              <a:rPr lang="sr-Latn-RS" b="1" dirty="0">
                <a:latin typeface="Traditional Arabic" panose="020F0502020204030204" pitchFamily="18" charset="-78"/>
                <a:cs typeface="Traditional Arabic" panose="020F0502020204030204" pitchFamily="18" charset="-78"/>
              </a:rPr>
              <a:t>Zaštita ličnih podataka</a:t>
            </a:r>
          </a:p>
          <a:p>
            <a:endParaRPr lang="sr-Latn-RS" b="1" dirty="0">
              <a:latin typeface="Traditional Arabic" panose="020F0502020204030204" pitchFamily="18" charset="-78"/>
              <a:cs typeface="Traditional Arabic" panose="020F0502020204030204" pitchFamily="18" charset="-78"/>
            </a:endParaRPr>
          </a:p>
          <a:p>
            <a:r>
              <a:rPr lang="sr-Latn-RS" b="1" dirty="0">
                <a:solidFill>
                  <a:srgbClr val="B32025"/>
                </a:solidFill>
                <a:latin typeface="Traditional Arabic" panose="020F0502020204030204" pitchFamily="18" charset="-78"/>
                <a:cs typeface="Traditional Arabic" panose="020F0502020204030204" pitchFamily="18" charset="-78"/>
              </a:rPr>
              <a:t>U </a:t>
            </a:r>
            <a:r>
              <a:rPr lang="sr-Latn-RS" b="1" dirty="0" err="1">
                <a:solidFill>
                  <a:srgbClr val="B32025"/>
                </a:solidFill>
                <a:latin typeface="Traditional Arabic" panose="020F0502020204030204" pitchFamily="18" charset="-78"/>
                <a:cs typeface="Traditional Arabic" panose="020F0502020204030204" pitchFamily="18" charset="-78"/>
              </a:rPr>
              <a:t>telematskim</a:t>
            </a:r>
            <a:r>
              <a:rPr lang="sr-Latn-RS" b="1" dirty="0">
                <a:solidFill>
                  <a:srgbClr val="B32025"/>
                </a:solidFill>
                <a:latin typeface="Traditional Arabic" panose="020F0502020204030204" pitchFamily="18" charset="-78"/>
                <a:cs typeface="Traditional Arabic" panose="020F0502020204030204" pitchFamily="18" charset="-78"/>
              </a:rPr>
              <a:t> podacima, ukoliko vozilo vozi više osoba može se sa velikom preciznošću utvrditi ko je vozio auto u posmatranom trenutku</a:t>
            </a:r>
            <a:endParaRPr lang="en-GB" b="1" dirty="0">
              <a:solidFill>
                <a:srgbClr val="B32025"/>
              </a:solidFill>
              <a:latin typeface="Traditional Arabic" panose="020F0502020204030204" pitchFamily="18" charset="-78"/>
              <a:cs typeface="Traditional Arabic" panose="020F05020202040302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7791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0157AAD-E8CF-9E62-8C3F-24884F467447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CDADDB-9888-27A5-D464-51F602082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0" y="70942"/>
            <a:ext cx="10972440" cy="1144800"/>
          </a:xfrm>
        </p:spPr>
        <p:txBody>
          <a:bodyPr/>
          <a:lstStyle/>
          <a:p>
            <a:r>
              <a:rPr lang="sr-Latn-RS" dirty="0"/>
              <a:t>                                        </a:t>
            </a:r>
            <a:r>
              <a:rPr lang="sr-Latn-RS" sz="4000" dirty="0"/>
              <a:t>LITERATURA</a:t>
            </a:r>
            <a:endParaRPr lang="en-GB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043E01-CD7B-472A-DDCD-F4C163E59D35}"/>
              </a:ext>
            </a:extLst>
          </p:cNvPr>
          <p:cNvSpPr txBox="1"/>
          <p:nvPr/>
        </p:nvSpPr>
        <p:spPr>
          <a:xfrm>
            <a:off x="763675" y="2130251"/>
            <a:ext cx="78879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Trebuchet MS" panose="020B0603020202020204" pitchFamily="34" charset="0"/>
              </a:rPr>
              <a:t>B</a:t>
            </a:r>
            <a:r>
              <a:rPr lang="sr-Latn-RS" sz="1800" dirty="0" err="1">
                <a:latin typeface="Trebuchet MS" panose="020B0603020202020204" pitchFamily="34" charset="0"/>
              </a:rPr>
              <a:t>e</a:t>
            </a:r>
            <a:r>
              <a:rPr lang="sr-Latn-RS" dirty="0" err="1">
                <a:latin typeface="Trebuchet MS" panose="020B0603020202020204" pitchFamily="34" charset="0"/>
              </a:rPr>
              <a:t>kkaye</a:t>
            </a:r>
            <a:r>
              <a:rPr lang="en-GB" sz="1800" dirty="0">
                <a:latin typeface="Trebuchet MS" panose="020B0603020202020204" pitchFamily="34" charset="0"/>
              </a:rPr>
              <a:t>, </a:t>
            </a:r>
            <a:r>
              <a:rPr lang="en-GB" sz="1800" dirty="0" err="1">
                <a:latin typeface="Trebuchet MS" panose="020B0603020202020204" pitchFamily="34" charset="0"/>
              </a:rPr>
              <a:t>Chadia</a:t>
            </a:r>
            <a:r>
              <a:rPr lang="en-GB" sz="1800" dirty="0">
                <a:latin typeface="Trebuchet MS" panose="020B0603020202020204" pitchFamily="34" charset="0"/>
              </a:rPr>
              <a:t>, and Z. A. R. I. Tarek. "The use of Machine Learning in non-life insurance: Literature review." </a:t>
            </a:r>
            <a:r>
              <a:rPr lang="en-GB" sz="1800" i="1" dirty="0">
                <a:latin typeface="Trebuchet MS" panose="020B0603020202020204" pitchFamily="34" charset="0"/>
              </a:rPr>
              <a:t>International Journal of Accounting, Finance, Auditing, Management and Economics</a:t>
            </a:r>
            <a:r>
              <a:rPr lang="en-GB" sz="1800" dirty="0">
                <a:latin typeface="Trebuchet MS" panose="020B0603020202020204" pitchFamily="34" charset="0"/>
              </a:rPr>
              <a:t> 4, no. 2-1 (2023): 307-319.</a:t>
            </a:r>
            <a:endParaRPr lang="sr-Latn-RS" sz="1800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Trebuchet MS" panose="020B0603020202020204" pitchFamily="34" charset="0"/>
              </a:rPr>
              <a:t>Noordhoek, Dennis. "Regulation of artificial intelligence in insurance: Balancing consumer protection and innovation." (2023).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1" dirty="0" err="1">
                <a:latin typeface="Trebuchet MS" panose="020B0603020202020204" pitchFamily="34" charset="0"/>
              </a:rPr>
              <a:t>Embrechts</a:t>
            </a:r>
            <a:r>
              <a:rPr lang="en-GB" sz="1800" b="1" dirty="0">
                <a:latin typeface="Trebuchet MS" panose="020B0603020202020204" pitchFamily="34" charset="0"/>
              </a:rPr>
              <a:t>, P.,  Wüthrich, M. V. (2022). Recent challenges in actuarial science. </a:t>
            </a:r>
            <a:r>
              <a:rPr lang="en-GB" sz="1800" b="1" i="1" dirty="0">
                <a:latin typeface="Trebuchet MS" panose="020B0603020202020204" pitchFamily="34" charset="0"/>
              </a:rPr>
              <a:t>Annual Review of Statistics and Its Application</a:t>
            </a:r>
            <a:r>
              <a:rPr lang="en-GB" sz="1800" b="1" dirty="0">
                <a:latin typeface="Trebuchet MS" panose="020B0603020202020204" pitchFamily="34" charset="0"/>
              </a:rPr>
              <a:t>, </a:t>
            </a:r>
            <a:r>
              <a:rPr lang="en-GB" sz="1800" b="1" i="1" dirty="0">
                <a:latin typeface="Trebuchet MS" panose="020B0603020202020204" pitchFamily="34" charset="0"/>
              </a:rPr>
              <a:t>9</a:t>
            </a:r>
            <a:r>
              <a:rPr lang="en-GB" sz="1800" b="1" dirty="0">
                <a:latin typeface="Trebuchet MS" panose="020B0603020202020204" pitchFamily="34" charset="0"/>
              </a:rPr>
              <a:t>, 119-140.</a:t>
            </a:r>
          </a:p>
          <a:p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2D8DD24-CDD8-14E8-5211-41B87388DFD6}"/>
              </a:ext>
            </a:extLst>
          </p:cNvPr>
          <p:cNvSpPr/>
          <p:nvPr/>
        </p:nvSpPr>
        <p:spPr>
          <a:xfrm>
            <a:off x="5395966" y="4578339"/>
            <a:ext cx="5094514" cy="169817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sz="1600" dirty="0">
              <a:hlinkClick r:id="rId2"/>
            </a:endParaRPr>
          </a:p>
          <a:p>
            <a:pPr algn="ctr"/>
            <a:r>
              <a:rPr lang="en-GB" sz="1600" dirty="0">
                <a:hlinkClick r:id="rId2"/>
              </a:rPr>
              <a:t>https://www.actuarialdatascience.org/Home/</a:t>
            </a:r>
            <a:endParaRPr lang="sr-Latn-RS" sz="1600" dirty="0"/>
          </a:p>
          <a:p>
            <a:pPr algn="ctr"/>
            <a:r>
              <a:rPr lang="en-GB" sz="1600" b="1" dirty="0">
                <a:solidFill>
                  <a:srgbClr val="B32025"/>
                </a:solidFill>
                <a:effectLst/>
              </a:rPr>
              <a:t>Actuarial Data Science</a:t>
            </a:r>
            <a:endParaRPr lang="en-GB" sz="1600" b="1" dirty="0">
              <a:solidFill>
                <a:srgbClr val="B32025"/>
              </a:solidFill>
            </a:endParaRPr>
          </a:p>
          <a:p>
            <a:pPr algn="ctr"/>
            <a:r>
              <a:rPr lang="en-GB" sz="1600" b="1" dirty="0">
                <a:solidFill>
                  <a:srgbClr val="B32025"/>
                </a:solidFill>
              </a:rPr>
              <a:t>An initiative of the Swiss</a:t>
            </a:r>
            <a:r>
              <a:rPr lang="sr-Latn-RS" sz="1600" b="1" dirty="0">
                <a:solidFill>
                  <a:srgbClr val="B32025"/>
                </a:solidFill>
              </a:rPr>
              <a:t> </a:t>
            </a:r>
            <a:r>
              <a:rPr lang="en-GB" sz="1600" b="1" dirty="0">
                <a:solidFill>
                  <a:srgbClr val="B32025"/>
                </a:solidFill>
              </a:rPr>
              <a:t>Association of Actuaries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6470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PlaceHolder 1"/>
          <p:cNvSpPr>
            <a:spLocks noGrp="1"/>
          </p:cNvSpPr>
          <p:nvPr>
            <p:ph type="title" idx="4294967295"/>
          </p:nvPr>
        </p:nvSpPr>
        <p:spPr>
          <a:xfrm>
            <a:off x="2849912" y="0"/>
            <a:ext cx="6910387" cy="1292225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90000"/>
              </a:lnSpc>
              <a:buNone/>
            </a:pPr>
            <a:r>
              <a:rPr lang="sr-Latn-RS" sz="4000" b="0" strike="noStrike" cap="all" spc="-1" dirty="0">
                <a:solidFill>
                  <a:srgbClr val="000000"/>
                </a:solidFill>
                <a:latin typeface="Century Gothic"/>
              </a:rPr>
              <a:t>           </a:t>
            </a:r>
            <a:r>
              <a:rPr lang="sr-Latn-RS" sz="4000" b="0" strike="noStrike" cap="all" spc="-1" dirty="0">
                <a:solidFill>
                  <a:srgbClr val="000000"/>
                </a:solidFill>
                <a:latin typeface="Trebuchet MS" panose="020B0603020202020204" pitchFamily="34" charset="0"/>
              </a:rPr>
              <a:t> ZAKLJUČAK</a:t>
            </a:r>
            <a:endParaRPr lang="en-US" sz="4000" b="0" strike="noStrike" spc="-1" dirty="0">
              <a:latin typeface="Trebuchet MS" panose="020B0603020202020204" pitchFamily="34" charset="0"/>
            </a:endParaRPr>
          </a:p>
        </p:txBody>
      </p:sp>
      <p:sp>
        <p:nvSpPr>
          <p:cNvPr id="555" name="PlaceHolder 2"/>
          <p:cNvSpPr>
            <a:spLocks noGrp="1"/>
          </p:cNvSpPr>
          <p:nvPr>
            <p:ph idx="4294967295"/>
          </p:nvPr>
        </p:nvSpPr>
        <p:spPr>
          <a:xfrm>
            <a:off x="0" y="1308100"/>
            <a:ext cx="11010900" cy="5000625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F01515"/>
              </a:buClr>
              <a:buNone/>
            </a:pPr>
            <a:endParaRPr lang="sr-Latn-RS" sz="2200" b="0" strike="noStrike" spc="-1" dirty="0">
              <a:solidFill>
                <a:srgbClr val="F01515"/>
              </a:solidFill>
              <a:latin typeface="Segoe UI"/>
            </a:endParaRPr>
          </a:p>
          <a:p>
            <a:pPr>
              <a:spcBef>
                <a:spcPts val="1001"/>
              </a:spcBef>
            </a:pPr>
            <a:r>
              <a:rPr lang="en-US" sz="2200" spc="-1" dirty="0">
                <a:latin typeface="Trebuchet MS" panose="020B0603020202020204" pitchFamily="34" charset="0"/>
              </a:rPr>
              <a:t>Mog</a:t>
            </a:r>
            <a:r>
              <a:rPr lang="sr-Latn-RS" sz="2200" spc="-1" dirty="0" err="1">
                <a:latin typeface="Trebuchet MS" panose="020B0603020202020204" pitchFamily="34" charset="0"/>
              </a:rPr>
              <a:t>ućnosti</a:t>
            </a:r>
            <a:r>
              <a:rPr lang="sr-Latn-RS" sz="2200" spc="-1" dirty="0">
                <a:latin typeface="Trebuchet MS" panose="020B0603020202020204" pitchFamily="34" charset="0"/>
              </a:rPr>
              <a:t> primena savremenih metoda su brojne</a:t>
            </a:r>
          </a:p>
          <a:p>
            <a:pPr>
              <a:spcBef>
                <a:spcPts val="1001"/>
              </a:spcBef>
            </a:pPr>
            <a:r>
              <a:rPr lang="sr-Latn-RS" sz="2200" spc="-1" dirty="0">
                <a:latin typeface="Trebuchet MS" panose="020B0603020202020204" pitchFamily="34" charset="0"/>
              </a:rPr>
              <a:t>Prepreke za primenu postoje</a:t>
            </a:r>
          </a:p>
          <a:p>
            <a:pPr>
              <a:spcBef>
                <a:spcPts val="1001"/>
              </a:spcBef>
            </a:pPr>
            <a:r>
              <a:rPr lang="sr-Latn-RS" sz="2200" b="0" strike="noStrike" spc="-1" dirty="0">
                <a:latin typeface="Trebuchet MS" panose="020B0603020202020204" pitchFamily="34" charset="0"/>
              </a:rPr>
              <a:t>Primena zahteva multidisciplinarni pristup (</a:t>
            </a:r>
            <a:r>
              <a:rPr lang="sr-Latn-RS" sz="2200" spc="-1" dirty="0">
                <a:latin typeface="Trebuchet MS" panose="020B0603020202020204" pitchFamily="34" charset="0"/>
              </a:rPr>
              <a:t>matematika, računarstvo, ekonomija, pravo)</a:t>
            </a:r>
            <a:endParaRPr lang="en-GB" sz="2200" spc="-1" dirty="0">
              <a:solidFill>
                <a:srgbClr val="B32025"/>
              </a:solidFill>
              <a:latin typeface="Trebuchet MS" panose="020B0603020202020204" pitchFamily="34" charset="0"/>
            </a:endParaRPr>
          </a:p>
          <a:p>
            <a:pPr>
              <a:spcBef>
                <a:spcPts val="1001"/>
              </a:spcBef>
            </a:pPr>
            <a:r>
              <a:rPr lang="en-GB" sz="2400" dirty="0" err="1">
                <a:solidFill>
                  <a:srgbClr val="B32025"/>
                </a:solidFill>
                <a:latin typeface="Trebuchet MS" panose="020B0603020202020204" pitchFamily="34" charset="0"/>
              </a:rPr>
              <a:t>Regulisanje</a:t>
            </a:r>
            <a:r>
              <a:rPr lang="en-GB" sz="2400" dirty="0">
                <a:solidFill>
                  <a:srgbClr val="B32025"/>
                </a:solidFill>
                <a:latin typeface="Trebuchet MS" panose="020B0603020202020204" pitchFamily="34" charset="0"/>
              </a:rPr>
              <a:t> AI u </a:t>
            </a:r>
            <a:r>
              <a:rPr lang="en-GB" sz="2400" dirty="0" err="1">
                <a:solidFill>
                  <a:srgbClr val="B32025"/>
                </a:solidFill>
                <a:latin typeface="Trebuchet MS" panose="020B0603020202020204" pitchFamily="34" charset="0"/>
              </a:rPr>
              <a:t>osiguranju</a:t>
            </a:r>
            <a:r>
              <a:rPr lang="en-GB" sz="2400" dirty="0">
                <a:solidFill>
                  <a:srgbClr val="B32025"/>
                </a:solidFill>
                <a:latin typeface="Trebuchet MS" panose="020B0603020202020204" pitchFamily="34" charset="0"/>
              </a:rPr>
              <a:t>  </a:t>
            </a:r>
            <a:r>
              <a:rPr lang="en-GB" sz="2400" dirty="0" err="1">
                <a:solidFill>
                  <a:srgbClr val="B32025"/>
                </a:solidFill>
                <a:latin typeface="Trebuchet MS" panose="020B0603020202020204" pitchFamily="34" charset="0"/>
              </a:rPr>
              <a:t>tako</a:t>
            </a:r>
            <a:r>
              <a:rPr lang="en-GB" sz="2400" dirty="0">
                <a:solidFill>
                  <a:srgbClr val="B32025"/>
                </a:solidFill>
                <a:latin typeface="Trebuchet MS" panose="020B0603020202020204" pitchFamily="34" charset="0"/>
              </a:rPr>
              <a:t> da se </a:t>
            </a:r>
            <a:r>
              <a:rPr lang="en-GB" sz="2400" dirty="0" err="1">
                <a:solidFill>
                  <a:srgbClr val="B32025"/>
                </a:solidFill>
                <a:latin typeface="Trebuchet MS" panose="020B0603020202020204" pitchFamily="34" charset="0"/>
              </a:rPr>
              <a:t>omoguće</a:t>
            </a:r>
            <a:r>
              <a:rPr lang="en-GB" sz="2400" dirty="0">
                <a:solidFill>
                  <a:srgbClr val="B32025"/>
                </a:solidFill>
                <a:latin typeface="Trebuchet MS" panose="020B0603020202020204" pitchFamily="34" charset="0"/>
              </a:rPr>
              <a:t> </a:t>
            </a:r>
            <a:r>
              <a:rPr lang="en-GB" sz="2400" dirty="0" err="1">
                <a:solidFill>
                  <a:srgbClr val="B32025"/>
                </a:solidFill>
                <a:latin typeface="Trebuchet MS" panose="020B0603020202020204" pitchFamily="34" charset="0"/>
              </a:rPr>
              <a:t>inovacije</a:t>
            </a:r>
            <a:r>
              <a:rPr lang="en-GB" sz="2400" dirty="0">
                <a:solidFill>
                  <a:srgbClr val="B32025"/>
                </a:solidFill>
                <a:latin typeface="Trebuchet MS" panose="020B0603020202020204" pitchFamily="34" charset="0"/>
              </a:rPr>
              <a:t> </a:t>
            </a:r>
            <a:r>
              <a:rPr lang="en-GB" sz="2400" dirty="0" err="1">
                <a:solidFill>
                  <a:srgbClr val="B32025"/>
                </a:solidFill>
                <a:latin typeface="Trebuchet MS" panose="020B0603020202020204" pitchFamily="34" charset="0"/>
              </a:rPr>
              <a:t>i</a:t>
            </a:r>
            <a:r>
              <a:rPr lang="en-GB" sz="2400" dirty="0">
                <a:solidFill>
                  <a:srgbClr val="B32025"/>
                </a:solidFill>
                <a:latin typeface="Trebuchet MS" panose="020B0603020202020204" pitchFamily="34" charset="0"/>
              </a:rPr>
              <a:t> </a:t>
            </a:r>
            <a:r>
              <a:rPr lang="en-GB" sz="2400" dirty="0" err="1">
                <a:solidFill>
                  <a:srgbClr val="B32025"/>
                </a:solidFill>
                <a:latin typeface="Trebuchet MS" panose="020B0603020202020204" pitchFamily="34" charset="0"/>
              </a:rPr>
              <a:t>zaštita</a:t>
            </a:r>
            <a:r>
              <a:rPr lang="en-GB" sz="2400" dirty="0">
                <a:solidFill>
                  <a:srgbClr val="B32025"/>
                </a:solidFill>
                <a:latin typeface="Trebuchet MS" panose="020B0603020202020204" pitchFamily="34" charset="0"/>
              </a:rPr>
              <a:t> </a:t>
            </a:r>
            <a:r>
              <a:rPr lang="en-GB" sz="2400" dirty="0" err="1">
                <a:solidFill>
                  <a:srgbClr val="B32025"/>
                </a:solidFill>
                <a:latin typeface="Trebuchet MS" panose="020B0603020202020204" pitchFamily="34" charset="0"/>
              </a:rPr>
              <a:t>interesa</a:t>
            </a:r>
            <a:r>
              <a:rPr lang="en-GB" sz="2400" dirty="0">
                <a:solidFill>
                  <a:srgbClr val="B32025"/>
                </a:solidFill>
                <a:latin typeface="Trebuchet MS" panose="020B0603020202020204" pitchFamily="34" charset="0"/>
              </a:rPr>
              <a:t> </a:t>
            </a:r>
            <a:r>
              <a:rPr lang="en-GB" sz="2400" dirty="0" err="1">
                <a:solidFill>
                  <a:srgbClr val="B32025"/>
                </a:solidFill>
                <a:latin typeface="Trebuchet MS" panose="020B0603020202020204" pitchFamily="34" charset="0"/>
              </a:rPr>
              <a:t>svih</a:t>
            </a:r>
            <a:r>
              <a:rPr lang="en-GB" sz="2400" dirty="0">
                <a:solidFill>
                  <a:srgbClr val="B32025"/>
                </a:solidFill>
                <a:latin typeface="Trebuchet MS" panose="020B0603020202020204" pitchFamily="34" charset="0"/>
              </a:rPr>
              <a:t> </a:t>
            </a:r>
            <a:r>
              <a:rPr lang="en-GB" sz="2400" dirty="0" err="1">
                <a:solidFill>
                  <a:srgbClr val="B32025"/>
                </a:solidFill>
                <a:latin typeface="Trebuchet MS" panose="020B0603020202020204" pitchFamily="34" charset="0"/>
              </a:rPr>
              <a:t>zainteresovanih</a:t>
            </a:r>
            <a:r>
              <a:rPr lang="en-GB" sz="2400" dirty="0">
                <a:solidFill>
                  <a:srgbClr val="B32025"/>
                </a:solidFill>
                <a:latin typeface="Trebuchet MS" panose="020B0603020202020204" pitchFamily="34" charset="0"/>
              </a:rPr>
              <a:t> </a:t>
            </a:r>
            <a:r>
              <a:rPr lang="en-GB" sz="2400" dirty="0" err="1">
                <a:solidFill>
                  <a:srgbClr val="B32025"/>
                </a:solidFill>
                <a:latin typeface="Trebuchet MS" panose="020B0603020202020204" pitchFamily="34" charset="0"/>
              </a:rPr>
              <a:t>strana</a:t>
            </a:r>
            <a:endParaRPr lang="en-US" sz="2200" b="0" strike="noStrike" spc="-1" dirty="0">
              <a:solidFill>
                <a:srgbClr val="B32025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sr-Latn-RS" sz="2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en-US" sz="2200" b="0" strike="noStrike" spc="-1" dirty="0">
              <a:latin typeface="Arial"/>
            </a:endParaRPr>
          </a:p>
        </p:txBody>
      </p:sp>
      <p:pic>
        <p:nvPicPr>
          <p:cNvPr id="556" name="Picture 3"/>
          <p:cNvPicPr/>
          <p:nvPr/>
        </p:nvPicPr>
        <p:blipFill>
          <a:blip r:embed="rId2"/>
          <a:stretch/>
        </p:blipFill>
        <p:spPr>
          <a:xfrm flipH="1">
            <a:off x="0" y="4909657"/>
            <a:ext cx="1998168" cy="1948343"/>
          </a:xfrm>
          <a:prstGeom prst="rect">
            <a:avLst/>
          </a:prstGeom>
          <a:ln w="0">
            <a:noFill/>
          </a:ln>
        </p:spPr>
      </p:pic>
      <p:sp>
        <p:nvSpPr>
          <p:cNvPr id="557" name="TextBox 4"/>
          <p:cNvSpPr/>
          <p:nvPr/>
        </p:nvSpPr>
        <p:spPr>
          <a:xfrm>
            <a:off x="5638680" y="3032640"/>
            <a:ext cx="913680" cy="91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558" name="TextBox 5"/>
          <p:cNvSpPr/>
          <p:nvPr/>
        </p:nvSpPr>
        <p:spPr>
          <a:xfrm>
            <a:off x="1947834" y="5362132"/>
            <a:ext cx="3250440" cy="81415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en-US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sr-Latn-RS" sz="1600" b="1" strike="noStrike" spc="-1" dirty="0">
                <a:solidFill>
                  <a:srgbClr val="E64823"/>
                </a:solidFill>
                <a:latin typeface="Trebuchet MS"/>
                <a:ea typeface="DejaVu Sans"/>
              </a:rPr>
              <a:t>   </a:t>
            </a:r>
            <a:endParaRPr lang="sr-Latn-RS" sz="1600" b="1" spc="-1" dirty="0">
              <a:solidFill>
                <a:srgbClr val="E64823"/>
              </a:solidFill>
              <a:latin typeface="Trebuchet MS"/>
              <a:ea typeface="DejaVu Sans"/>
            </a:endParaRPr>
          </a:p>
          <a:p>
            <a:pPr>
              <a:lnSpc>
                <a:spcPct val="100000"/>
              </a:lnSpc>
              <a:buNone/>
            </a:pPr>
            <a:r>
              <a:rPr lang="sr-Latn-RS" sz="1600" b="1" strike="noStrike" spc="-1" dirty="0">
                <a:solidFill>
                  <a:srgbClr val="B32025"/>
                </a:solidFill>
                <a:latin typeface="Trebuchet MS"/>
                <a:ea typeface="DejaVu Sans"/>
              </a:rPr>
              <a:t>bojana.milosevic@matf.bg.ac.rs</a:t>
            </a:r>
            <a:endParaRPr lang="en-US" sz="1600" b="0" strike="noStrike" spc="-1" dirty="0">
              <a:solidFill>
                <a:srgbClr val="B32025"/>
              </a:solidFill>
              <a:latin typeface="Arial"/>
            </a:endParaRPr>
          </a:p>
        </p:txBody>
      </p:sp>
      <p:pic>
        <p:nvPicPr>
          <p:cNvPr id="559" name="Picture 7"/>
          <p:cNvPicPr/>
          <p:nvPr/>
        </p:nvPicPr>
        <p:blipFill>
          <a:blip r:embed="rId3"/>
          <a:stretch/>
        </p:blipFill>
        <p:spPr>
          <a:xfrm rot="10800000" flipH="1">
            <a:off x="3115854" y="4869380"/>
            <a:ext cx="457200" cy="275400"/>
          </a:xfrm>
          <a:prstGeom prst="rect">
            <a:avLst/>
          </a:prstGeom>
          <a:ln w="0">
            <a:noFill/>
          </a:ln>
          <a:effectLst>
            <a:outerShdw blurRad="50760" dist="5076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41313</TotalTime>
  <Words>644</Words>
  <Application>Microsoft Office PowerPoint</Application>
  <PresentationFormat>Widescreen</PresentationFormat>
  <Paragraphs>116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Century Gothic</vt:lpstr>
      <vt:lpstr>Segoe UI</vt:lpstr>
      <vt:lpstr>Times New Roman</vt:lpstr>
      <vt:lpstr>Traditional Arabic</vt:lpstr>
      <vt:lpstr>Trebuchet MS</vt:lpstr>
      <vt:lpstr>2_Office Theme</vt:lpstr>
      <vt:lpstr>Veštačka INTELIGENCIJA U INDUSTRIJI OSIGURANJA</vt:lpstr>
      <vt:lpstr>PODACI i VEŠTAČKA INTELIGENCIJA</vt:lpstr>
      <vt:lpstr>PODACI i VEŠTAČKA INTELIGENCIJA</vt:lpstr>
      <vt:lpstr>                          PRIMENE</vt:lpstr>
      <vt:lpstr>PRIMENE U RETAIL INDUSTRIJI</vt:lpstr>
      <vt:lpstr>PRIMENE U OSIGURANJU</vt:lpstr>
      <vt:lpstr>PRIMENE U OSIGURANJU</vt:lpstr>
      <vt:lpstr>PRIMER U NEŽIVOTNOM OSIGURANJU </vt:lpstr>
      <vt:lpstr>PRIMENE U OSIGURANJU</vt:lpstr>
      <vt:lpstr>IZAZOVI</vt:lpstr>
      <vt:lpstr>                                        LITERATURA</vt:lpstr>
      <vt:lpstr>            ZAKLJUČAK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NEDOSTAJUĆIM PODACIMA</dc:title>
  <dc:subject/>
  <dc:creator>Bojana Milosevic</dc:creator>
  <dc:description/>
  <cp:lastModifiedBy>Bojana Milosevic</cp:lastModifiedBy>
  <cp:revision>36</cp:revision>
  <dcterms:created xsi:type="dcterms:W3CDTF">2021-10-11T09:00:15Z</dcterms:created>
  <dcterms:modified xsi:type="dcterms:W3CDTF">2023-11-30T01:10:35Z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14</vt:i4>
  </property>
  <property fmtid="{D5CDD505-2E9C-101B-9397-08002B2CF9AE}" pid="3" name="Notes">
    <vt:i4>3</vt:i4>
  </property>
  <property fmtid="{D5CDD505-2E9C-101B-9397-08002B2CF9AE}" pid="4" name="PresentationFormat">
    <vt:lpwstr>Widescreen</vt:lpwstr>
  </property>
  <property fmtid="{D5CDD505-2E9C-101B-9397-08002B2CF9AE}" pid="5" name="Slides">
    <vt:i4>60</vt:i4>
  </property>
</Properties>
</file>