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4060" r:id="rId3"/>
    <p:sldId id="261" r:id="rId4"/>
    <p:sldId id="265" r:id="rId5"/>
    <p:sldId id="4062" r:id="rId6"/>
    <p:sldId id="479" r:id="rId7"/>
    <p:sldId id="478" r:id="rId8"/>
    <p:sldId id="4061" r:id="rId9"/>
    <p:sldId id="4149" r:id="rId10"/>
    <p:sldId id="266" r:id="rId11"/>
    <p:sldId id="4144" r:id="rId12"/>
    <p:sldId id="258" r:id="rId13"/>
    <p:sldId id="4063" r:id="rId14"/>
    <p:sldId id="4133" r:id="rId15"/>
    <p:sldId id="4146" r:id="rId16"/>
    <p:sldId id="267" r:id="rId17"/>
    <p:sldId id="4140" r:id="rId18"/>
    <p:sldId id="4148" r:id="rId19"/>
    <p:sldId id="4141" r:id="rId20"/>
    <p:sldId id="262" r:id="rId21"/>
    <p:sldId id="263" r:id="rId22"/>
    <p:sldId id="4147" r:id="rId23"/>
    <p:sldId id="843" r:id="rId24"/>
    <p:sldId id="4150" r:id="rId25"/>
    <p:sldId id="4142" r:id="rId26"/>
    <p:sldId id="4143" r:id="rId27"/>
    <p:sldId id="4138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0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5CB5E05-F5CB-4AA7-80A1-AD1243546821}" type="doc">
      <dgm:prSet loTypeId="urn:microsoft.com/office/officeart/2005/8/layout/chevron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sr-Latn-RS"/>
        </a:p>
      </dgm:t>
    </dgm:pt>
    <dgm:pt modelId="{8EC1A883-2C61-476F-877B-E3E69A60ECEF}">
      <dgm:prSet phldrT="[Text]"/>
      <dgm:spPr/>
      <dgm:t>
        <a:bodyPr/>
        <a:lstStyle/>
        <a:p>
          <a:r>
            <a:rPr lang="en-US" b="0" dirty="0"/>
            <a:t>1.</a:t>
          </a:r>
          <a:endParaRPr lang="sr-Latn-RS" b="0" dirty="0"/>
        </a:p>
      </dgm:t>
    </dgm:pt>
    <dgm:pt modelId="{4EDC71CF-55F2-4D83-93B8-4BE80C34F781}" type="parTrans" cxnId="{D5B59197-FFE9-445F-8075-DE301ED3C6BD}">
      <dgm:prSet/>
      <dgm:spPr/>
      <dgm:t>
        <a:bodyPr/>
        <a:lstStyle/>
        <a:p>
          <a:endParaRPr lang="sr-Latn-RS"/>
        </a:p>
      </dgm:t>
    </dgm:pt>
    <dgm:pt modelId="{6E680DDF-2BA9-48A0-835A-A485874233F7}" type="sibTrans" cxnId="{D5B59197-FFE9-445F-8075-DE301ED3C6BD}">
      <dgm:prSet/>
      <dgm:spPr/>
      <dgm:t>
        <a:bodyPr/>
        <a:lstStyle/>
        <a:p>
          <a:endParaRPr lang="sr-Latn-RS"/>
        </a:p>
      </dgm:t>
    </dgm:pt>
    <dgm:pt modelId="{1006C496-F3BB-49E1-BA10-94514E6AB1A1}">
      <dgm:prSet phldrT="[Text]" custT="1"/>
      <dgm:spPr/>
      <dgm:t>
        <a:bodyPr/>
        <a:lstStyle/>
        <a:p>
          <a:pPr algn="just"/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TRANSFORMACIJA CILJA POSLOVANJA: </a:t>
          </a:r>
          <a:r>
            <a:rPr lang="sr-Latn-RS" sz="1800" dirty="0">
              <a:latin typeface="Arial" panose="020B0604020202020204" pitchFamily="34" charset="0"/>
              <a:cs typeface="Arial" panose="020B0604020202020204" pitchFamily="34" charset="0"/>
            </a:rPr>
            <a:t>od </a:t>
          </a:r>
          <a:r>
            <a:rPr lang="en-US" sz="1800" dirty="0" err="1">
              <a:latin typeface="Arial" panose="020B0604020202020204" pitchFamily="34" charset="0"/>
              <a:cs typeface="Arial" panose="020B0604020202020204" pitchFamily="34" charset="0"/>
            </a:rPr>
            <a:t>liberalne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sr-Latn-RS" sz="1800" dirty="0">
              <a:latin typeface="Arial" panose="020B0604020202020204" pitchFamily="34" charset="0"/>
              <a:cs typeface="Arial" panose="020B0604020202020204" pitchFamily="34" charset="0"/>
            </a:rPr>
            <a:t>ekonomije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 („</a:t>
          </a:r>
          <a:r>
            <a:rPr lang="en-US" sz="1800" dirty="0" err="1">
              <a:latin typeface="Arial" panose="020B0604020202020204" pitchFamily="34" charset="0"/>
              <a:cs typeface="Arial" panose="020B0604020202020204" pitchFamily="34" charset="0"/>
            </a:rPr>
            <a:t>maksimizacija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800" dirty="0" err="1">
              <a:latin typeface="Arial" panose="020B0604020202020204" pitchFamily="34" charset="0"/>
              <a:cs typeface="Arial" panose="020B0604020202020204" pitchFamily="34" charset="0"/>
            </a:rPr>
            <a:t>profita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800" dirty="0" err="1">
              <a:latin typeface="Arial" panose="020B0604020202020204" pitchFamily="34" charset="0"/>
              <a:cs typeface="Arial" panose="020B0604020202020204" pitchFamily="34" charset="0"/>
            </a:rPr>
            <a:t>akcionara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/</a:t>
          </a:r>
          <a:r>
            <a:rPr lang="en-US" sz="1800" dirty="0" err="1">
              <a:latin typeface="Arial" panose="020B0604020202020204" pitchFamily="34" charset="0"/>
              <a:cs typeface="Arial" panose="020B0604020202020204" pitchFamily="34" charset="0"/>
            </a:rPr>
            <a:t>vlasnika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800" dirty="0" err="1">
              <a:latin typeface="Arial" panose="020B0604020202020204" pitchFamily="34" charset="0"/>
              <a:cs typeface="Arial" panose="020B0604020202020204" pitchFamily="34" charset="0"/>
            </a:rPr>
            <a:t>kompanije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“)</a:t>
          </a:r>
          <a:r>
            <a:rPr lang="sr-Latn-RS" sz="1800" dirty="0">
              <a:latin typeface="Arial" panose="020B0604020202020204" pitchFamily="34" charset="0"/>
              <a:cs typeface="Arial" panose="020B0604020202020204" pitchFamily="34" charset="0"/>
            </a:rPr>
            <a:t> do razvoja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800" dirty="0" err="1">
              <a:latin typeface="Arial" panose="020B0604020202020204" pitchFamily="34" charset="0"/>
              <a:cs typeface="Arial" panose="020B0604020202020204" pitchFamily="34" charset="0"/>
            </a:rPr>
            <a:t>etičk</a:t>
          </a:r>
          <a:r>
            <a:rPr lang="sr-Latn-RS" sz="1800" dirty="0">
              <a:latin typeface="Arial" panose="020B0604020202020204" pitchFamily="34" charset="0"/>
              <a:cs typeface="Arial" panose="020B0604020202020204" pitchFamily="34" charset="0"/>
            </a:rPr>
            <a:t>e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800" dirty="0" err="1">
              <a:latin typeface="Arial" panose="020B0604020202020204" pitchFamily="34" charset="0"/>
              <a:cs typeface="Arial" panose="020B0604020202020204" pitchFamily="34" charset="0"/>
            </a:rPr>
            <a:t>dimenzij</a:t>
          </a:r>
          <a:r>
            <a:rPr lang="sr-Latn-RS" sz="1800" dirty="0">
              <a:latin typeface="Arial" panose="020B0604020202020204" pitchFamily="34" charset="0"/>
              <a:cs typeface="Arial" panose="020B0604020202020204" pitchFamily="34" charset="0"/>
            </a:rPr>
            <a:t>e biznisa</a:t>
          </a:r>
        </a:p>
      </dgm:t>
    </dgm:pt>
    <dgm:pt modelId="{775AF16F-207F-41C2-9AA7-1D4A2798B25B}" type="parTrans" cxnId="{6A5394F8-0077-4C1D-8BDD-9A7D522C3BC5}">
      <dgm:prSet/>
      <dgm:spPr/>
      <dgm:t>
        <a:bodyPr/>
        <a:lstStyle/>
        <a:p>
          <a:endParaRPr lang="sr-Latn-RS"/>
        </a:p>
      </dgm:t>
    </dgm:pt>
    <dgm:pt modelId="{7A150EC5-BE0F-4F26-975A-E84C5131AC75}" type="sibTrans" cxnId="{6A5394F8-0077-4C1D-8BDD-9A7D522C3BC5}">
      <dgm:prSet/>
      <dgm:spPr/>
      <dgm:t>
        <a:bodyPr/>
        <a:lstStyle/>
        <a:p>
          <a:endParaRPr lang="sr-Latn-RS"/>
        </a:p>
      </dgm:t>
    </dgm:pt>
    <dgm:pt modelId="{3027CF51-779C-4183-BEAA-B409A4743AED}">
      <dgm:prSet phldrT="[Text]"/>
      <dgm:spPr/>
      <dgm:t>
        <a:bodyPr/>
        <a:lstStyle/>
        <a:p>
          <a:r>
            <a:rPr lang="en-US" dirty="0"/>
            <a:t>2.</a:t>
          </a:r>
          <a:endParaRPr lang="sr-Latn-RS" dirty="0"/>
        </a:p>
      </dgm:t>
    </dgm:pt>
    <dgm:pt modelId="{3ABA1078-E8D3-413B-9467-744C1E747A10}" type="parTrans" cxnId="{737C238B-545C-4E47-80CE-2C70D486424F}">
      <dgm:prSet/>
      <dgm:spPr/>
      <dgm:t>
        <a:bodyPr/>
        <a:lstStyle/>
        <a:p>
          <a:endParaRPr lang="sr-Latn-RS"/>
        </a:p>
      </dgm:t>
    </dgm:pt>
    <dgm:pt modelId="{F2E634A5-E428-4F70-8734-961789A850E7}" type="sibTrans" cxnId="{737C238B-545C-4E47-80CE-2C70D486424F}">
      <dgm:prSet/>
      <dgm:spPr/>
      <dgm:t>
        <a:bodyPr/>
        <a:lstStyle/>
        <a:p>
          <a:endParaRPr lang="sr-Latn-RS"/>
        </a:p>
      </dgm:t>
    </dgm:pt>
    <dgm:pt modelId="{CAABB1D7-8889-4248-8456-0B6FE6B48AAC}">
      <dgm:prSet phldrT="[Text]"/>
      <dgm:spPr/>
      <dgm:t>
        <a:bodyPr/>
        <a:lstStyle/>
        <a:p>
          <a:r>
            <a:rPr lang="en-US" dirty="0"/>
            <a:t>3.</a:t>
          </a:r>
          <a:endParaRPr lang="sr-Latn-RS" dirty="0"/>
        </a:p>
      </dgm:t>
    </dgm:pt>
    <dgm:pt modelId="{A85C3B15-6662-4353-B92B-33458FE6A1DC}" type="parTrans" cxnId="{1AAC95FE-4FB7-497D-B54A-9D5AD4D28B57}">
      <dgm:prSet/>
      <dgm:spPr/>
      <dgm:t>
        <a:bodyPr/>
        <a:lstStyle/>
        <a:p>
          <a:endParaRPr lang="sr-Latn-RS"/>
        </a:p>
      </dgm:t>
    </dgm:pt>
    <dgm:pt modelId="{DDD94998-9856-4EEC-8733-36415E97FD3C}" type="sibTrans" cxnId="{1AAC95FE-4FB7-497D-B54A-9D5AD4D28B57}">
      <dgm:prSet/>
      <dgm:spPr/>
      <dgm:t>
        <a:bodyPr/>
        <a:lstStyle/>
        <a:p>
          <a:endParaRPr lang="sr-Latn-RS"/>
        </a:p>
      </dgm:t>
    </dgm:pt>
    <dgm:pt modelId="{B2293148-A9DD-47F8-A9AB-9358993BF96C}">
      <dgm:prSet phldrT="[Text]" custT="1"/>
      <dgm:spPr/>
      <dgm:t>
        <a:bodyPr/>
        <a:lstStyle/>
        <a:p>
          <a:r>
            <a:rPr lang="sr-Latn-RS" sz="1800" dirty="0">
              <a:latin typeface="Arial" panose="020B0604020202020204" pitchFamily="34" charset="0"/>
              <a:cs typeface="Arial" panose="020B0604020202020204" pitchFamily="34" charset="0"/>
            </a:rPr>
            <a:t>Preispitivanje uloge korporacija/privrednih subjekata  </a:t>
          </a:r>
        </a:p>
      </dgm:t>
    </dgm:pt>
    <dgm:pt modelId="{DDD3DB53-DD36-4BB5-B526-A60CD3DC91F3}" type="parTrans" cxnId="{C75DED49-2F06-42D2-97DA-5EF4844A1578}">
      <dgm:prSet/>
      <dgm:spPr/>
      <dgm:t>
        <a:bodyPr/>
        <a:lstStyle/>
        <a:p>
          <a:endParaRPr lang="sr-Latn-RS"/>
        </a:p>
      </dgm:t>
    </dgm:pt>
    <dgm:pt modelId="{036363E5-94E5-4B25-9106-0CE7995236E5}" type="sibTrans" cxnId="{C75DED49-2F06-42D2-97DA-5EF4844A1578}">
      <dgm:prSet/>
      <dgm:spPr/>
      <dgm:t>
        <a:bodyPr/>
        <a:lstStyle/>
        <a:p>
          <a:endParaRPr lang="sr-Latn-RS"/>
        </a:p>
      </dgm:t>
    </dgm:pt>
    <dgm:pt modelId="{087ABD9D-5EFF-4578-AABE-2D03249D98B8}">
      <dgm:prSet phldrT="[Text]"/>
      <dgm:spPr/>
      <dgm:t>
        <a:bodyPr/>
        <a:lstStyle/>
        <a:p>
          <a:r>
            <a:rPr lang="en-US" dirty="0"/>
            <a:t>4.</a:t>
          </a:r>
          <a:endParaRPr lang="sr-Latn-RS" dirty="0"/>
        </a:p>
      </dgm:t>
    </dgm:pt>
    <dgm:pt modelId="{D02775E5-397A-4652-BB93-132176BF7AA4}" type="parTrans" cxnId="{6431831D-2BA9-4701-AC32-2F887805A9D0}">
      <dgm:prSet/>
      <dgm:spPr/>
      <dgm:t>
        <a:bodyPr/>
        <a:lstStyle/>
        <a:p>
          <a:endParaRPr lang="sr-Latn-RS"/>
        </a:p>
      </dgm:t>
    </dgm:pt>
    <dgm:pt modelId="{0534C7D4-0A0A-40C8-80D8-7A4AB502A069}" type="sibTrans" cxnId="{6431831D-2BA9-4701-AC32-2F887805A9D0}">
      <dgm:prSet/>
      <dgm:spPr/>
      <dgm:t>
        <a:bodyPr/>
        <a:lstStyle/>
        <a:p>
          <a:endParaRPr lang="sr-Latn-RS"/>
        </a:p>
      </dgm:t>
    </dgm:pt>
    <dgm:pt modelId="{35BDE5C9-951A-47F7-8A24-830A4D25E54C}">
      <dgm:prSet custT="1"/>
      <dgm:spPr/>
      <dgm:t>
        <a:bodyPr/>
        <a:lstStyle/>
        <a:p>
          <a:r>
            <a:rPr lang="sr-Latn-RS" sz="1800" dirty="0">
              <a:latin typeface="Arial" panose="020B0604020202020204" pitchFamily="34" charset="0"/>
              <a:cs typeface="Arial" panose="020B0604020202020204" pitchFamily="34" charset="0"/>
            </a:rPr>
            <a:t>Kompanije kao odgovorni građani  </a:t>
          </a:r>
        </a:p>
      </dgm:t>
    </dgm:pt>
    <dgm:pt modelId="{FE80521E-7144-4697-8E44-820E35DC0391}" type="parTrans" cxnId="{FDE7FBAC-6CF6-4988-AE54-E95831702047}">
      <dgm:prSet/>
      <dgm:spPr/>
      <dgm:t>
        <a:bodyPr/>
        <a:lstStyle/>
        <a:p>
          <a:endParaRPr lang="sr-Latn-RS"/>
        </a:p>
      </dgm:t>
    </dgm:pt>
    <dgm:pt modelId="{4DC5C836-486D-4FF8-803F-E72B486827C6}" type="sibTrans" cxnId="{FDE7FBAC-6CF6-4988-AE54-E95831702047}">
      <dgm:prSet/>
      <dgm:spPr/>
      <dgm:t>
        <a:bodyPr/>
        <a:lstStyle/>
        <a:p>
          <a:endParaRPr lang="sr-Latn-RS"/>
        </a:p>
      </dgm:t>
    </dgm:pt>
    <dgm:pt modelId="{F102C262-D2C4-4204-89F7-7FFB020A88BA}">
      <dgm:prSet custT="1"/>
      <dgm:spPr/>
      <dgm:t>
        <a:bodyPr/>
        <a:lstStyle/>
        <a:p>
          <a:pPr algn="just"/>
          <a:r>
            <a:rPr lang="sr-Latn-RS" sz="1800" dirty="0">
              <a:latin typeface="Arial" panose="020B0604020202020204" pitchFamily="34" charset="0"/>
              <a:cs typeface="Arial" panose="020B0604020202020204" pitchFamily="34" charset="0"/>
            </a:rPr>
            <a:t>Multinacionalne kompanije kao generatori negativnih socijalnih pojava i razvoj društvene klime koje poziva na odgovornost</a:t>
          </a:r>
          <a:endParaRPr lang="en-US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259305C-62B0-41E3-B34D-6A4BDBFE80C9}" type="parTrans" cxnId="{094271B6-F0C7-4294-8C38-AFD79CBDAA90}">
      <dgm:prSet/>
      <dgm:spPr/>
      <dgm:t>
        <a:bodyPr/>
        <a:lstStyle/>
        <a:p>
          <a:endParaRPr lang="en-US"/>
        </a:p>
      </dgm:t>
    </dgm:pt>
    <dgm:pt modelId="{1C3BFBE6-DC0E-485F-961B-6F1B2E7FBAD9}" type="sibTrans" cxnId="{094271B6-F0C7-4294-8C38-AFD79CBDAA90}">
      <dgm:prSet/>
      <dgm:spPr/>
      <dgm:t>
        <a:bodyPr/>
        <a:lstStyle/>
        <a:p>
          <a:endParaRPr lang="en-US"/>
        </a:p>
      </dgm:t>
    </dgm:pt>
    <dgm:pt modelId="{77B4282E-51B9-4074-9345-963FF305E39F}" type="pres">
      <dgm:prSet presAssocID="{B5CB5E05-F5CB-4AA7-80A1-AD1243546821}" presName="linearFlow" presStyleCnt="0">
        <dgm:presLayoutVars>
          <dgm:dir/>
          <dgm:animLvl val="lvl"/>
          <dgm:resizeHandles val="exact"/>
        </dgm:presLayoutVars>
      </dgm:prSet>
      <dgm:spPr/>
    </dgm:pt>
    <dgm:pt modelId="{AF758673-F7FE-4090-8AD2-5E8018BE35F9}" type="pres">
      <dgm:prSet presAssocID="{8EC1A883-2C61-476F-877B-E3E69A60ECEF}" presName="composite" presStyleCnt="0"/>
      <dgm:spPr/>
    </dgm:pt>
    <dgm:pt modelId="{6B7C3BA8-2420-4DF0-8D5D-225AACF3D423}" type="pres">
      <dgm:prSet presAssocID="{8EC1A883-2C61-476F-877B-E3E69A60ECEF}" presName="parentText" presStyleLbl="alignNode1" presStyleIdx="0" presStyleCnt="4" custScaleY="146191">
        <dgm:presLayoutVars>
          <dgm:chMax val="1"/>
          <dgm:bulletEnabled val="1"/>
        </dgm:presLayoutVars>
      </dgm:prSet>
      <dgm:spPr/>
    </dgm:pt>
    <dgm:pt modelId="{4D94FD71-F178-4C13-998D-349E4942ED1B}" type="pres">
      <dgm:prSet presAssocID="{8EC1A883-2C61-476F-877B-E3E69A60ECEF}" presName="descendantText" presStyleLbl="alignAcc1" presStyleIdx="0" presStyleCnt="4" custScaleY="141332">
        <dgm:presLayoutVars>
          <dgm:bulletEnabled val="1"/>
        </dgm:presLayoutVars>
      </dgm:prSet>
      <dgm:spPr/>
    </dgm:pt>
    <dgm:pt modelId="{A2C4ABB7-8CDF-47F1-86B2-C1E77E16FD2E}" type="pres">
      <dgm:prSet presAssocID="{6E680DDF-2BA9-48A0-835A-A485874233F7}" presName="sp" presStyleCnt="0"/>
      <dgm:spPr/>
    </dgm:pt>
    <dgm:pt modelId="{705EF4A5-1F6D-4C6E-986E-0A022BFBAADC}" type="pres">
      <dgm:prSet presAssocID="{3027CF51-779C-4183-BEAA-B409A4743AED}" presName="composite" presStyleCnt="0"/>
      <dgm:spPr/>
    </dgm:pt>
    <dgm:pt modelId="{914C369C-81A6-42E2-BBE2-EDDA8B0A4171}" type="pres">
      <dgm:prSet presAssocID="{3027CF51-779C-4183-BEAA-B409A4743AED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6A35CFDB-B714-4BC7-A0C2-551A97243F18}" type="pres">
      <dgm:prSet presAssocID="{3027CF51-779C-4183-BEAA-B409A4743AED}" presName="descendantText" presStyleLbl="alignAcc1" presStyleIdx="1" presStyleCnt="4" custScaleY="111283">
        <dgm:presLayoutVars>
          <dgm:bulletEnabled val="1"/>
        </dgm:presLayoutVars>
      </dgm:prSet>
      <dgm:spPr/>
    </dgm:pt>
    <dgm:pt modelId="{E5E4D1CC-FB47-435C-BCBA-D6C4E4A66061}" type="pres">
      <dgm:prSet presAssocID="{F2E634A5-E428-4F70-8734-961789A850E7}" presName="sp" presStyleCnt="0"/>
      <dgm:spPr/>
    </dgm:pt>
    <dgm:pt modelId="{D2AB72A8-426C-4630-8221-3926ED167C0A}" type="pres">
      <dgm:prSet presAssocID="{CAABB1D7-8889-4248-8456-0B6FE6B48AAC}" presName="composite" presStyleCnt="0"/>
      <dgm:spPr/>
    </dgm:pt>
    <dgm:pt modelId="{B18C8483-0592-48F8-BCE1-8047EFF0A837}" type="pres">
      <dgm:prSet presAssocID="{CAABB1D7-8889-4248-8456-0B6FE6B48AAC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AD3B2EC1-24C5-4E03-88BF-E87F66AF040A}" type="pres">
      <dgm:prSet presAssocID="{CAABB1D7-8889-4248-8456-0B6FE6B48AAC}" presName="descendantText" presStyleLbl="alignAcc1" presStyleIdx="2" presStyleCnt="4" custScaleY="117286">
        <dgm:presLayoutVars>
          <dgm:bulletEnabled val="1"/>
        </dgm:presLayoutVars>
      </dgm:prSet>
      <dgm:spPr/>
    </dgm:pt>
    <dgm:pt modelId="{768DB540-44B2-4778-B1ED-D042A81FED34}" type="pres">
      <dgm:prSet presAssocID="{DDD94998-9856-4EEC-8733-36415E97FD3C}" presName="sp" presStyleCnt="0"/>
      <dgm:spPr/>
    </dgm:pt>
    <dgm:pt modelId="{0655ABA8-5213-48E0-85C1-3472C30CDE6E}" type="pres">
      <dgm:prSet presAssocID="{087ABD9D-5EFF-4578-AABE-2D03249D98B8}" presName="composite" presStyleCnt="0"/>
      <dgm:spPr/>
    </dgm:pt>
    <dgm:pt modelId="{2731E00F-54C8-40D8-9B03-600B58970DA9}" type="pres">
      <dgm:prSet presAssocID="{087ABD9D-5EFF-4578-AABE-2D03249D98B8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2B3C1C55-9BEE-4040-AB5E-B03928D56B33}" type="pres">
      <dgm:prSet presAssocID="{087ABD9D-5EFF-4578-AABE-2D03249D98B8}" presName="descendantText" presStyleLbl="alignAcc1" presStyleIdx="3" presStyleCnt="4" custScaleY="145125">
        <dgm:presLayoutVars>
          <dgm:bulletEnabled val="1"/>
        </dgm:presLayoutVars>
      </dgm:prSet>
      <dgm:spPr/>
    </dgm:pt>
  </dgm:ptLst>
  <dgm:cxnLst>
    <dgm:cxn modelId="{7882D30C-A5DE-4E9D-9F4D-297E31C24834}" type="presOf" srcId="{087ABD9D-5EFF-4578-AABE-2D03249D98B8}" destId="{2731E00F-54C8-40D8-9B03-600B58970DA9}" srcOrd="0" destOrd="0" presId="urn:microsoft.com/office/officeart/2005/8/layout/chevron2"/>
    <dgm:cxn modelId="{01B0921A-CAD3-4CFE-B153-16FE5A367CB8}" type="presOf" srcId="{1006C496-F3BB-49E1-BA10-94514E6AB1A1}" destId="{4D94FD71-F178-4C13-998D-349E4942ED1B}" srcOrd="0" destOrd="0" presId="urn:microsoft.com/office/officeart/2005/8/layout/chevron2"/>
    <dgm:cxn modelId="{6431831D-2BA9-4701-AC32-2F887805A9D0}" srcId="{B5CB5E05-F5CB-4AA7-80A1-AD1243546821}" destId="{087ABD9D-5EFF-4578-AABE-2D03249D98B8}" srcOrd="3" destOrd="0" parTransId="{D02775E5-397A-4652-BB93-132176BF7AA4}" sibTransId="{0534C7D4-0A0A-40C8-80D8-7A4AB502A069}"/>
    <dgm:cxn modelId="{F9A4623E-F9F3-4C3A-9349-4C6324A1CEED}" type="presOf" srcId="{8EC1A883-2C61-476F-877B-E3E69A60ECEF}" destId="{6B7C3BA8-2420-4DF0-8D5D-225AACF3D423}" srcOrd="0" destOrd="0" presId="urn:microsoft.com/office/officeart/2005/8/layout/chevron2"/>
    <dgm:cxn modelId="{C75DED49-2F06-42D2-97DA-5EF4844A1578}" srcId="{CAABB1D7-8889-4248-8456-0B6FE6B48AAC}" destId="{B2293148-A9DD-47F8-A9AB-9358993BF96C}" srcOrd="0" destOrd="0" parTransId="{DDD3DB53-DD36-4BB5-B526-A60CD3DC91F3}" sibTransId="{036363E5-94E5-4B25-9106-0CE7995236E5}"/>
    <dgm:cxn modelId="{CD491A50-128F-4BF9-B639-4BB298241B88}" type="presOf" srcId="{35BDE5C9-951A-47F7-8A24-830A4D25E54C}" destId="{2B3C1C55-9BEE-4040-AB5E-B03928D56B33}" srcOrd="0" destOrd="0" presId="urn:microsoft.com/office/officeart/2005/8/layout/chevron2"/>
    <dgm:cxn modelId="{E0938387-DBD4-4388-B8DB-8720FBA6FBC0}" type="presOf" srcId="{B2293148-A9DD-47F8-A9AB-9358993BF96C}" destId="{AD3B2EC1-24C5-4E03-88BF-E87F66AF040A}" srcOrd="0" destOrd="0" presId="urn:microsoft.com/office/officeart/2005/8/layout/chevron2"/>
    <dgm:cxn modelId="{737C238B-545C-4E47-80CE-2C70D486424F}" srcId="{B5CB5E05-F5CB-4AA7-80A1-AD1243546821}" destId="{3027CF51-779C-4183-BEAA-B409A4743AED}" srcOrd="1" destOrd="0" parTransId="{3ABA1078-E8D3-413B-9467-744C1E747A10}" sibTransId="{F2E634A5-E428-4F70-8734-961789A850E7}"/>
    <dgm:cxn modelId="{D5B59197-FFE9-445F-8075-DE301ED3C6BD}" srcId="{B5CB5E05-F5CB-4AA7-80A1-AD1243546821}" destId="{8EC1A883-2C61-476F-877B-E3E69A60ECEF}" srcOrd="0" destOrd="0" parTransId="{4EDC71CF-55F2-4D83-93B8-4BE80C34F781}" sibTransId="{6E680DDF-2BA9-48A0-835A-A485874233F7}"/>
    <dgm:cxn modelId="{63C6F0AC-6100-4D05-AD3D-5C7FB63EBAEB}" type="presOf" srcId="{B5CB5E05-F5CB-4AA7-80A1-AD1243546821}" destId="{77B4282E-51B9-4074-9345-963FF305E39F}" srcOrd="0" destOrd="0" presId="urn:microsoft.com/office/officeart/2005/8/layout/chevron2"/>
    <dgm:cxn modelId="{FDE7FBAC-6CF6-4988-AE54-E95831702047}" srcId="{087ABD9D-5EFF-4578-AABE-2D03249D98B8}" destId="{35BDE5C9-951A-47F7-8A24-830A4D25E54C}" srcOrd="0" destOrd="0" parTransId="{FE80521E-7144-4697-8E44-820E35DC0391}" sibTransId="{4DC5C836-486D-4FF8-803F-E72B486827C6}"/>
    <dgm:cxn modelId="{61D8D9B2-EFBB-4943-B1FE-8F8DCB7145D4}" type="presOf" srcId="{CAABB1D7-8889-4248-8456-0B6FE6B48AAC}" destId="{B18C8483-0592-48F8-BCE1-8047EFF0A837}" srcOrd="0" destOrd="0" presId="urn:microsoft.com/office/officeart/2005/8/layout/chevron2"/>
    <dgm:cxn modelId="{094271B6-F0C7-4294-8C38-AFD79CBDAA90}" srcId="{3027CF51-779C-4183-BEAA-B409A4743AED}" destId="{F102C262-D2C4-4204-89F7-7FFB020A88BA}" srcOrd="0" destOrd="0" parTransId="{5259305C-62B0-41E3-B34D-6A4BDBFE80C9}" sibTransId="{1C3BFBE6-DC0E-485F-961B-6F1B2E7FBAD9}"/>
    <dgm:cxn modelId="{2FAC8BD0-C753-40BA-81BC-461F351EE314}" type="presOf" srcId="{3027CF51-779C-4183-BEAA-B409A4743AED}" destId="{914C369C-81A6-42E2-BBE2-EDDA8B0A4171}" srcOrd="0" destOrd="0" presId="urn:microsoft.com/office/officeart/2005/8/layout/chevron2"/>
    <dgm:cxn modelId="{6F3AE0E3-1137-493E-95AB-ECAB2D6E3E3E}" type="presOf" srcId="{F102C262-D2C4-4204-89F7-7FFB020A88BA}" destId="{6A35CFDB-B714-4BC7-A0C2-551A97243F18}" srcOrd="0" destOrd="0" presId="urn:microsoft.com/office/officeart/2005/8/layout/chevron2"/>
    <dgm:cxn modelId="{6A5394F8-0077-4C1D-8BDD-9A7D522C3BC5}" srcId="{8EC1A883-2C61-476F-877B-E3E69A60ECEF}" destId="{1006C496-F3BB-49E1-BA10-94514E6AB1A1}" srcOrd="0" destOrd="0" parTransId="{775AF16F-207F-41C2-9AA7-1D4A2798B25B}" sibTransId="{7A150EC5-BE0F-4F26-975A-E84C5131AC75}"/>
    <dgm:cxn modelId="{1AAC95FE-4FB7-497D-B54A-9D5AD4D28B57}" srcId="{B5CB5E05-F5CB-4AA7-80A1-AD1243546821}" destId="{CAABB1D7-8889-4248-8456-0B6FE6B48AAC}" srcOrd="2" destOrd="0" parTransId="{A85C3B15-6662-4353-B92B-33458FE6A1DC}" sibTransId="{DDD94998-9856-4EEC-8733-36415E97FD3C}"/>
    <dgm:cxn modelId="{EADE7FC1-2257-4244-A81A-FA15B1E9D06B}" type="presParOf" srcId="{77B4282E-51B9-4074-9345-963FF305E39F}" destId="{AF758673-F7FE-4090-8AD2-5E8018BE35F9}" srcOrd="0" destOrd="0" presId="urn:microsoft.com/office/officeart/2005/8/layout/chevron2"/>
    <dgm:cxn modelId="{95F30FE0-5826-484B-BFFC-F6CAE7E26CDF}" type="presParOf" srcId="{AF758673-F7FE-4090-8AD2-5E8018BE35F9}" destId="{6B7C3BA8-2420-4DF0-8D5D-225AACF3D423}" srcOrd="0" destOrd="0" presId="urn:microsoft.com/office/officeart/2005/8/layout/chevron2"/>
    <dgm:cxn modelId="{67C416E7-7935-4866-8E68-4BB353B7CC06}" type="presParOf" srcId="{AF758673-F7FE-4090-8AD2-5E8018BE35F9}" destId="{4D94FD71-F178-4C13-998D-349E4942ED1B}" srcOrd="1" destOrd="0" presId="urn:microsoft.com/office/officeart/2005/8/layout/chevron2"/>
    <dgm:cxn modelId="{1283EB4D-5A5A-422D-B94D-2DE89DF88BFF}" type="presParOf" srcId="{77B4282E-51B9-4074-9345-963FF305E39F}" destId="{A2C4ABB7-8CDF-47F1-86B2-C1E77E16FD2E}" srcOrd="1" destOrd="0" presId="urn:microsoft.com/office/officeart/2005/8/layout/chevron2"/>
    <dgm:cxn modelId="{DEFCE949-7A2E-41F8-B315-D6F95D84AF1F}" type="presParOf" srcId="{77B4282E-51B9-4074-9345-963FF305E39F}" destId="{705EF4A5-1F6D-4C6E-986E-0A022BFBAADC}" srcOrd="2" destOrd="0" presId="urn:microsoft.com/office/officeart/2005/8/layout/chevron2"/>
    <dgm:cxn modelId="{1C4DDB7C-9739-43A1-A65B-5C5AA5F065C2}" type="presParOf" srcId="{705EF4A5-1F6D-4C6E-986E-0A022BFBAADC}" destId="{914C369C-81A6-42E2-BBE2-EDDA8B0A4171}" srcOrd="0" destOrd="0" presId="urn:microsoft.com/office/officeart/2005/8/layout/chevron2"/>
    <dgm:cxn modelId="{E1EC91A3-D532-4EE9-992C-D50CF49E4379}" type="presParOf" srcId="{705EF4A5-1F6D-4C6E-986E-0A022BFBAADC}" destId="{6A35CFDB-B714-4BC7-A0C2-551A97243F18}" srcOrd="1" destOrd="0" presId="urn:microsoft.com/office/officeart/2005/8/layout/chevron2"/>
    <dgm:cxn modelId="{7555384E-9612-437C-963B-F22D57A74A9A}" type="presParOf" srcId="{77B4282E-51B9-4074-9345-963FF305E39F}" destId="{E5E4D1CC-FB47-435C-BCBA-D6C4E4A66061}" srcOrd="3" destOrd="0" presId="urn:microsoft.com/office/officeart/2005/8/layout/chevron2"/>
    <dgm:cxn modelId="{E8AEECB6-4112-4A19-B9B2-5BAC06E4BFAD}" type="presParOf" srcId="{77B4282E-51B9-4074-9345-963FF305E39F}" destId="{D2AB72A8-426C-4630-8221-3926ED167C0A}" srcOrd="4" destOrd="0" presId="urn:microsoft.com/office/officeart/2005/8/layout/chevron2"/>
    <dgm:cxn modelId="{552D7E13-76E5-4ADE-93A5-5944401729AA}" type="presParOf" srcId="{D2AB72A8-426C-4630-8221-3926ED167C0A}" destId="{B18C8483-0592-48F8-BCE1-8047EFF0A837}" srcOrd="0" destOrd="0" presId="urn:microsoft.com/office/officeart/2005/8/layout/chevron2"/>
    <dgm:cxn modelId="{3F74159F-66E0-460D-A6D5-84FB9D2B8D36}" type="presParOf" srcId="{D2AB72A8-426C-4630-8221-3926ED167C0A}" destId="{AD3B2EC1-24C5-4E03-88BF-E87F66AF040A}" srcOrd="1" destOrd="0" presId="urn:microsoft.com/office/officeart/2005/8/layout/chevron2"/>
    <dgm:cxn modelId="{2AD5FA14-90B5-480E-B3A8-C442DE378F37}" type="presParOf" srcId="{77B4282E-51B9-4074-9345-963FF305E39F}" destId="{768DB540-44B2-4778-B1ED-D042A81FED34}" srcOrd="5" destOrd="0" presId="urn:microsoft.com/office/officeart/2005/8/layout/chevron2"/>
    <dgm:cxn modelId="{92FA4E16-CAD1-43D5-B8BE-615A2C605D58}" type="presParOf" srcId="{77B4282E-51B9-4074-9345-963FF305E39F}" destId="{0655ABA8-5213-48E0-85C1-3472C30CDE6E}" srcOrd="6" destOrd="0" presId="urn:microsoft.com/office/officeart/2005/8/layout/chevron2"/>
    <dgm:cxn modelId="{A1808F82-625B-4DBB-96CB-721C216814F0}" type="presParOf" srcId="{0655ABA8-5213-48E0-85C1-3472C30CDE6E}" destId="{2731E00F-54C8-40D8-9B03-600B58970DA9}" srcOrd="0" destOrd="0" presId="urn:microsoft.com/office/officeart/2005/8/layout/chevron2"/>
    <dgm:cxn modelId="{1EA2CAF3-D9C5-4335-A558-C48E07EA15DE}" type="presParOf" srcId="{0655ABA8-5213-48E0-85C1-3472C30CDE6E}" destId="{2B3C1C55-9BEE-4040-AB5E-B03928D56B3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7010C4A-F5B1-4624-BEA5-E472A2924374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sr-Latn-RS"/>
        </a:p>
      </dgm:t>
    </dgm:pt>
    <dgm:pt modelId="{E1143B1C-C7E0-4543-B0BD-7C96DC65B83B}">
      <dgm:prSet custT="1"/>
      <dgm:spPr/>
      <dgm:t>
        <a:bodyPr/>
        <a:lstStyle/>
        <a:p>
          <a:pPr algn="just" rtl="0"/>
          <a:r>
            <a:rPr lang="sr-Latn-RS" sz="1800" b="1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</a:t>
          </a:r>
          <a:r>
            <a:rPr lang="sr-Latn-RS" sz="18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N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a </a:t>
          </a:r>
          <a:r>
            <a:rPr lang="en-US" sz="18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osnovu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implementacije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regulativ</a:t>
          </a:r>
          <a:r>
            <a:rPr lang="sr-Latn-RS" sz="18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e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o </a:t>
          </a:r>
          <a:r>
            <a:rPr lang="en-US" sz="18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zaštiti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sr-Latn-RS" sz="18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zaposlenih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i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životne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sredine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tokom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osamdesetih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godina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prošlog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veka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u </a:t>
          </a:r>
          <a:r>
            <a:rPr lang="en-US" sz="18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korporativnom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svetu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raste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značaj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zdravlja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, </a:t>
          </a:r>
          <a:r>
            <a:rPr lang="en-US" sz="18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zaštite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i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bezbednosti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radnika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, </a:t>
          </a:r>
          <a:r>
            <a:rPr lang="en-US" sz="18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kao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i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ekološkog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uticaja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poslovanja</a:t>
          </a:r>
          <a:endParaRPr lang="sr-Latn-RS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911D570-F513-4560-83DB-5AD1F781BFD3}" type="parTrans" cxnId="{AABAF68E-4F3B-4FDE-83BF-758BB60ACD4E}">
      <dgm:prSet/>
      <dgm:spPr/>
      <dgm:t>
        <a:bodyPr/>
        <a:lstStyle/>
        <a:p>
          <a:endParaRPr lang="sr-Latn-RS"/>
        </a:p>
      </dgm:t>
    </dgm:pt>
    <dgm:pt modelId="{27BA6612-39F1-4F71-B575-036D194C9A19}" type="sibTrans" cxnId="{AABAF68E-4F3B-4FDE-83BF-758BB60ACD4E}">
      <dgm:prSet/>
      <dgm:spPr/>
      <dgm:t>
        <a:bodyPr/>
        <a:lstStyle/>
        <a:p>
          <a:endParaRPr lang="sr-Latn-RS"/>
        </a:p>
      </dgm:t>
    </dgm:pt>
    <dgm:pt modelId="{B827E0B1-865F-4CB6-ACF4-16FE3955765C}">
      <dgm:prSet custT="1"/>
      <dgm:spPr/>
      <dgm:t>
        <a:bodyPr/>
        <a:lstStyle/>
        <a:p>
          <a:pPr algn="just" rtl="0"/>
          <a:r>
            <a:rPr lang="sr-Latn-RS" sz="1800" b="1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</a:t>
          </a:r>
          <a:r>
            <a:rPr lang="en-US" sz="1800" b="1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Devedesetih</a:t>
          </a:r>
          <a:r>
            <a:rPr lang="en-US" sz="1800" b="1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b="1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godina</a:t>
          </a:r>
          <a:r>
            <a:rPr lang="en-US" sz="1800" b="1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b="1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prošlog</a:t>
          </a:r>
          <a:r>
            <a:rPr lang="en-US" sz="1800" b="1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b="1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veka</a:t>
          </a:r>
          <a:r>
            <a:rPr lang="en-US" sz="1800" b="1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b="1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održivi</a:t>
          </a:r>
          <a:r>
            <a:rPr lang="en-US" sz="1800" b="1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b="1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razvoj</a:t>
          </a:r>
          <a:r>
            <a:rPr lang="en-US" sz="1800" b="1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b="1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dobija</a:t>
          </a:r>
          <a:r>
            <a:rPr lang="en-US" sz="1800" b="1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b="1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sve</a:t>
          </a:r>
          <a:r>
            <a:rPr lang="en-US" sz="1800" b="1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b="1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više</a:t>
          </a:r>
          <a:r>
            <a:rPr lang="en-US" sz="1800" b="1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b="1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na</a:t>
          </a:r>
          <a:r>
            <a:rPr lang="en-US" sz="1800" b="1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b="1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značaju</a:t>
          </a:r>
          <a:r>
            <a:rPr lang="en-US" sz="1800" b="1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, s </a:t>
          </a:r>
          <a:r>
            <a:rPr lang="en-US" sz="1800" b="1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tim</a:t>
          </a:r>
          <a:r>
            <a:rPr lang="en-US" sz="1800" b="1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da je </a:t>
          </a:r>
          <a:r>
            <a:rPr lang="en-US" sz="1800" b="1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fokus</a:t>
          </a:r>
          <a:r>
            <a:rPr lang="en-US" sz="1800" b="1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b="1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stavljen</a:t>
          </a:r>
          <a:r>
            <a:rPr lang="en-US" sz="1800" b="1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b="1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na</a:t>
          </a:r>
          <a:r>
            <a:rPr lang="en-US" sz="1800" b="1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b="1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smanjenje</a:t>
          </a:r>
          <a:r>
            <a:rPr lang="en-US" sz="1800" b="1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b="1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negativnog</a:t>
          </a:r>
          <a:r>
            <a:rPr lang="en-US" sz="1800" b="1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b="1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uticaja</a:t>
          </a:r>
          <a:r>
            <a:rPr lang="en-US" sz="1800" b="1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b="1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na</a:t>
          </a:r>
          <a:r>
            <a:rPr lang="en-US" sz="1800" b="1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b="1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životnu</a:t>
          </a:r>
          <a:r>
            <a:rPr lang="en-US" sz="1800" b="1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b="1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sredinu</a:t>
          </a:r>
          <a:endParaRPr lang="sr-Latn-RS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6570744-E859-417B-825F-E6991A1733C6}" type="parTrans" cxnId="{60566587-CE5C-4B3D-A557-E76123BFC624}">
      <dgm:prSet/>
      <dgm:spPr/>
      <dgm:t>
        <a:bodyPr/>
        <a:lstStyle/>
        <a:p>
          <a:endParaRPr lang="sr-Latn-RS"/>
        </a:p>
      </dgm:t>
    </dgm:pt>
    <dgm:pt modelId="{93C84D3B-8D13-42F8-89AB-492601F23760}" type="sibTrans" cxnId="{60566587-CE5C-4B3D-A557-E76123BFC624}">
      <dgm:prSet/>
      <dgm:spPr/>
      <dgm:t>
        <a:bodyPr/>
        <a:lstStyle/>
        <a:p>
          <a:endParaRPr lang="sr-Latn-RS"/>
        </a:p>
      </dgm:t>
    </dgm:pt>
    <dgm:pt modelId="{F07BDE63-F3DF-4370-B7B7-3D0B2EDB7BF2}">
      <dgm:prSet/>
      <dgm:spPr/>
      <dgm:t>
        <a:bodyPr/>
        <a:lstStyle/>
        <a:p>
          <a:pPr algn="just" rtl="0"/>
          <a:r>
            <a:rPr lang="sr-Latn-RS" b="1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</a:t>
          </a:r>
          <a:r>
            <a:rPr lang="sr-Latn-RS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S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obzirom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na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goruće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ekološke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i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klimatske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probleme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,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danas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CSR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polako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evoluira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u ESG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koncept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,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sa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ciljem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da se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uticaj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kompanija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kvantifikuje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i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rangira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po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industrijama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u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skladu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sa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stepenom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održivosti</a:t>
          </a:r>
          <a:endParaRPr lang="sr-Latn-R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15EED0F-1AAF-4B8C-B2C5-F3BB83518AE0}" type="parTrans" cxnId="{043C204A-DBB5-4610-9B3D-A6B00277EB0B}">
      <dgm:prSet/>
      <dgm:spPr/>
      <dgm:t>
        <a:bodyPr/>
        <a:lstStyle/>
        <a:p>
          <a:endParaRPr lang="sr-Latn-RS"/>
        </a:p>
      </dgm:t>
    </dgm:pt>
    <dgm:pt modelId="{DB97116A-218F-413A-8B39-FE2C62EB4BD3}" type="sibTrans" cxnId="{043C204A-DBB5-4610-9B3D-A6B00277EB0B}">
      <dgm:prSet/>
      <dgm:spPr/>
      <dgm:t>
        <a:bodyPr/>
        <a:lstStyle/>
        <a:p>
          <a:endParaRPr lang="sr-Latn-RS"/>
        </a:p>
      </dgm:t>
    </dgm:pt>
    <dgm:pt modelId="{29BF3BC5-6E33-4B0F-BC50-23D32ABB63C0}">
      <dgm:prSet/>
      <dgm:spPr/>
      <dgm:t>
        <a:bodyPr/>
        <a:lstStyle/>
        <a:p>
          <a:pPr algn="just" rtl="0"/>
          <a:r>
            <a:rPr lang="sr-Latn-RS" b="1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</a:t>
          </a:r>
          <a:r>
            <a:rPr lang="sr-Latn-RS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Buđenje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svesti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o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značaju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održivog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razvoja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dovodi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do toga da se od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samoregulacije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i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dobrovoljnih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aktivnosti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pređe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na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zakonodavnu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delatnost</a:t>
          </a:r>
          <a:endParaRPr lang="sr-Latn-R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DB56311-081E-4569-BACC-FDE767896DC0}" type="parTrans" cxnId="{54583CD6-E792-466D-95A4-C25C5D5C84AA}">
      <dgm:prSet/>
      <dgm:spPr/>
      <dgm:t>
        <a:bodyPr/>
        <a:lstStyle/>
        <a:p>
          <a:endParaRPr lang="sr-Latn-RS"/>
        </a:p>
      </dgm:t>
    </dgm:pt>
    <dgm:pt modelId="{F5C33A60-3E51-4E4B-8177-0A573FAA514F}" type="sibTrans" cxnId="{54583CD6-E792-466D-95A4-C25C5D5C84AA}">
      <dgm:prSet/>
      <dgm:spPr/>
      <dgm:t>
        <a:bodyPr/>
        <a:lstStyle/>
        <a:p>
          <a:endParaRPr lang="sr-Latn-RS"/>
        </a:p>
      </dgm:t>
    </dgm:pt>
    <dgm:pt modelId="{7E541424-F5A1-4102-A6D2-5E5B26BE632E}" type="pres">
      <dgm:prSet presAssocID="{97010C4A-F5B1-4624-BEA5-E472A2924374}" presName="linear" presStyleCnt="0">
        <dgm:presLayoutVars>
          <dgm:animLvl val="lvl"/>
          <dgm:resizeHandles val="exact"/>
        </dgm:presLayoutVars>
      </dgm:prSet>
      <dgm:spPr/>
    </dgm:pt>
    <dgm:pt modelId="{E3051E36-7227-4D2B-BDD2-393276F122D8}" type="pres">
      <dgm:prSet presAssocID="{E1143B1C-C7E0-4543-B0BD-7C96DC65B83B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317191AA-23E5-4ABA-8B11-37B63B441C4F}" type="pres">
      <dgm:prSet presAssocID="{27BA6612-39F1-4F71-B575-036D194C9A19}" presName="spacer" presStyleCnt="0"/>
      <dgm:spPr/>
    </dgm:pt>
    <dgm:pt modelId="{9F366A4D-3E6B-487C-A9ED-DA545BFCEB83}" type="pres">
      <dgm:prSet presAssocID="{B827E0B1-865F-4CB6-ACF4-16FE3955765C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25FAAEB7-277C-4E69-A702-26DD2EB43707}" type="pres">
      <dgm:prSet presAssocID="{93C84D3B-8D13-42F8-89AB-492601F23760}" presName="spacer" presStyleCnt="0"/>
      <dgm:spPr/>
    </dgm:pt>
    <dgm:pt modelId="{F5188593-2C1D-4FBE-B5B9-AD10D7B2825B}" type="pres">
      <dgm:prSet presAssocID="{F07BDE63-F3DF-4370-B7B7-3D0B2EDB7BF2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A51DA320-68A1-4C32-8FB0-A460BAF8DEB7}" type="pres">
      <dgm:prSet presAssocID="{DB97116A-218F-413A-8B39-FE2C62EB4BD3}" presName="spacer" presStyleCnt="0"/>
      <dgm:spPr/>
    </dgm:pt>
    <dgm:pt modelId="{DBF0A25A-56EF-48F9-BCBD-ABF516FA4BE1}" type="pres">
      <dgm:prSet presAssocID="{29BF3BC5-6E33-4B0F-BC50-23D32ABB63C0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7F30A204-F670-43F7-94A6-3F43B07A3571}" type="presOf" srcId="{97010C4A-F5B1-4624-BEA5-E472A2924374}" destId="{7E541424-F5A1-4102-A6D2-5E5B26BE632E}" srcOrd="0" destOrd="0" presId="urn:microsoft.com/office/officeart/2005/8/layout/vList2"/>
    <dgm:cxn modelId="{35DF1816-4E2A-4486-995A-C7B9AD4942D9}" type="presOf" srcId="{29BF3BC5-6E33-4B0F-BC50-23D32ABB63C0}" destId="{DBF0A25A-56EF-48F9-BCBD-ABF516FA4BE1}" srcOrd="0" destOrd="0" presId="urn:microsoft.com/office/officeart/2005/8/layout/vList2"/>
    <dgm:cxn modelId="{043C204A-DBB5-4610-9B3D-A6B00277EB0B}" srcId="{97010C4A-F5B1-4624-BEA5-E472A2924374}" destId="{F07BDE63-F3DF-4370-B7B7-3D0B2EDB7BF2}" srcOrd="2" destOrd="0" parTransId="{715EED0F-1AAF-4B8C-B2C5-F3BB83518AE0}" sibTransId="{DB97116A-218F-413A-8B39-FE2C62EB4BD3}"/>
    <dgm:cxn modelId="{9BAE597C-FC72-47A9-9D67-34EAA3E45C04}" type="presOf" srcId="{E1143B1C-C7E0-4543-B0BD-7C96DC65B83B}" destId="{E3051E36-7227-4D2B-BDD2-393276F122D8}" srcOrd="0" destOrd="0" presId="urn:microsoft.com/office/officeart/2005/8/layout/vList2"/>
    <dgm:cxn modelId="{B371837C-D60E-49A1-9A77-A0EAD5BD3129}" type="presOf" srcId="{B827E0B1-865F-4CB6-ACF4-16FE3955765C}" destId="{9F366A4D-3E6B-487C-A9ED-DA545BFCEB83}" srcOrd="0" destOrd="0" presId="urn:microsoft.com/office/officeart/2005/8/layout/vList2"/>
    <dgm:cxn modelId="{60566587-CE5C-4B3D-A557-E76123BFC624}" srcId="{97010C4A-F5B1-4624-BEA5-E472A2924374}" destId="{B827E0B1-865F-4CB6-ACF4-16FE3955765C}" srcOrd="1" destOrd="0" parTransId="{36570744-E859-417B-825F-E6991A1733C6}" sibTransId="{93C84D3B-8D13-42F8-89AB-492601F23760}"/>
    <dgm:cxn modelId="{AABAF68E-4F3B-4FDE-83BF-758BB60ACD4E}" srcId="{97010C4A-F5B1-4624-BEA5-E472A2924374}" destId="{E1143B1C-C7E0-4543-B0BD-7C96DC65B83B}" srcOrd="0" destOrd="0" parTransId="{4911D570-F513-4560-83DB-5AD1F781BFD3}" sibTransId="{27BA6612-39F1-4F71-B575-036D194C9A19}"/>
    <dgm:cxn modelId="{DEA096B6-9686-4562-AB9D-284EF507F465}" type="presOf" srcId="{F07BDE63-F3DF-4370-B7B7-3D0B2EDB7BF2}" destId="{F5188593-2C1D-4FBE-B5B9-AD10D7B2825B}" srcOrd="0" destOrd="0" presId="urn:microsoft.com/office/officeart/2005/8/layout/vList2"/>
    <dgm:cxn modelId="{54583CD6-E792-466D-95A4-C25C5D5C84AA}" srcId="{97010C4A-F5B1-4624-BEA5-E472A2924374}" destId="{29BF3BC5-6E33-4B0F-BC50-23D32ABB63C0}" srcOrd="3" destOrd="0" parTransId="{CDB56311-081E-4569-BACC-FDE767896DC0}" sibTransId="{F5C33A60-3E51-4E4B-8177-0A573FAA514F}"/>
    <dgm:cxn modelId="{264DEAFB-386A-40C9-BF4E-CC6E02228784}" type="presParOf" srcId="{7E541424-F5A1-4102-A6D2-5E5B26BE632E}" destId="{E3051E36-7227-4D2B-BDD2-393276F122D8}" srcOrd="0" destOrd="0" presId="urn:microsoft.com/office/officeart/2005/8/layout/vList2"/>
    <dgm:cxn modelId="{95F9921B-A4F5-48C6-BC36-68E71AF1D562}" type="presParOf" srcId="{7E541424-F5A1-4102-A6D2-5E5B26BE632E}" destId="{317191AA-23E5-4ABA-8B11-37B63B441C4F}" srcOrd="1" destOrd="0" presId="urn:microsoft.com/office/officeart/2005/8/layout/vList2"/>
    <dgm:cxn modelId="{7C50B60D-FE81-45F7-95F7-FDEF1D697046}" type="presParOf" srcId="{7E541424-F5A1-4102-A6D2-5E5B26BE632E}" destId="{9F366A4D-3E6B-487C-A9ED-DA545BFCEB83}" srcOrd="2" destOrd="0" presId="urn:microsoft.com/office/officeart/2005/8/layout/vList2"/>
    <dgm:cxn modelId="{0E22616A-0661-4314-80A7-1E23CFE7034B}" type="presParOf" srcId="{7E541424-F5A1-4102-A6D2-5E5B26BE632E}" destId="{25FAAEB7-277C-4E69-A702-26DD2EB43707}" srcOrd="3" destOrd="0" presId="urn:microsoft.com/office/officeart/2005/8/layout/vList2"/>
    <dgm:cxn modelId="{36A48882-C2C4-4E51-A5CE-096594F601F8}" type="presParOf" srcId="{7E541424-F5A1-4102-A6D2-5E5B26BE632E}" destId="{F5188593-2C1D-4FBE-B5B9-AD10D7B2825B}" srcOrd="4" destOrd="0" presId="urn:microsoft.com/office/officeart/2005/8/layout/vList2"/>
    <dgm:cxn modelId="{1165EC34-6F4E-46C0-9208-FB2DECD9B710}" type="presParOf" srcId="{7E541424-F5A1-4102-A6D2-5E5B26BE632E}" destId="{A51DA320-68A1-4C32-8FB0-A460BAF8DEB7}" srcOrd="5" destOrd="0" presId="urn:microsoft.com/office/officeart/2005/8/layout/vList2"/>
    <dgm:cxn modelId="{0823EF1D-6461-444D-B92F-BF6883488E63}" type="presParOf" srcId="{7E541424-F5A1-4102-A6D2-5E5B26BE632E}" destId="{DBF0A25A-56EF-48F9-BCBD-ABF516FA4BE1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7010C4A-F5B1-4624-BEA5-E472A2924374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sr-Latn-RS"/>
        </a:p>
      </dgm:t>
    </dgm:pt>
    <dgm:pt modelId="{E1143B1C-C7E0-4543-B0BD-7C96DC65B83B}">
      <dgm:prSet custT="1"/>
      <dgm:spPr/>
      <dgm:t>
        <a:bodyPr/>
        <a:lstStyle/>
        <a:p>
          <a:pPr rtl="0"/>
          <a:r>
            <a:rPr lang="sr-Latn-RS" sz="2800" b="1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</a:t>
          </a:r>
          <a:r>
            <a:rPr lang="sr-Latn-RS" sz="28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Životna sredina</a:t>
          </a:r>
          <a:endParaRPr lang="sr-Latn-RS" sz="2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911D570-F513-4560-83DB-5AD1F781BFD3}" type="parTrans" cxnId="{AABAF68E-4F3B-4FDE-83BF-758BB60ACD4E}">
      <dgm:prSet/>
      <dgm:spPr/>
      <dgm:t>
        <a:bodyPr/>
        <a:lstStyle/>
        <a:p>
          <a:endParaRPr lang="sr-Latn-RS"/>
        </a:p>
      </dgm:t>
    </dgm:pt>
    <dgm:pt modelId="{27BA6612-39F1-4F71-B575-036D194C9A19}" type="sibTrans" cxnId="{AABAF68E-4F3B-4FDE-83BF-758BB60ACD4E}">
      <dgm:prSet/>
      <dgm:spPr/>
      <dgm:t>
        <a:bodyPr/>
        <a:lstStyle/>
        <a:p>
          <a:endParaRPr lang="sr-Latn-RS"/>
        </a:p>
      </dgm:t>
    </dgm:pt>
    <dgm:pt modelId="{B827E0B1-865F-4CB6-ACF4-16FE3955765C}">
      <dgm:prSet custT="1"/>
      <dgm:spPr/>
      <dgm:t>
        <a:bodyPr/>
        <a:lstStyle/>
        <a:p>
          <a:pPr rtl="0"/>
          <a:r>
            <a:rPr lang="sr-Latn-RS" sz="2800" b="1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</a:t>
          </a:r>
          <a:r>
            <a:rPr lang="sr-Latn-RS" sz="28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Socijalna i kadrovska pitanja</a:t>
          </a:r>
          <a:endParaRPr lang="sr-Latn-RS" sz="2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6570744-E859-417B-825F-E6991A1733C6}" type="parTrans" cxnId="{60566587-CE5C-4B3D-A557-E76123BFC624}">
      <dgm:prSet/>
      <dgm:spPr/>
      <dgm:t>
        <a:bodyPr/>
        <a:lstStyle/>
        <a:p>
          <a:endParaRPr lang="sr-Latn-RS"/>
        </a:p>
      </dgm:t>
    </dgm:pt>
    <dgm:pt modelId="{93C84D3B-8D13-42F8-89AB-492601F23760}" type="sibTrans" cxnId="{60566587-CE5C-4B3D-A557-E76123BFC624}">
      <dgm:prSet/>
      <dgm:spPr/>
      <dgm:t>
        <a:bodyPr/>
        <a:lstStyle/>
        <a:p>
          <a:endParaRPr lang="sr-Latn-RS"/>
        </a:p>
      </dgm:t>
    </dgm:pt>
    <dgm:pt modelId="{F07BDE63-F3DF-4370-B7B7-3D0B2EDB7BF2}">
      <dgm:prSet custT="1"/>
      <dgm:spPr/>
      <dgm:t>
        <a:bodyPr/>
        <a:lstStyle/>
        <a:p>
          <a:pPr rtl="0"/>
          <a:r>
            <a:rPr lang="sr-Latn-RS" sz="2800" b="1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</a:t>
          </a:r>
          <a:r>
            <a:rPr lang="sr-Latn-RS" sz="28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Ljudska prava</a:t>
          </a:r>
          <a:endParaRPr lang="sr-Latn-RS" sz="2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15EED0F-1AAF-4B8C-B2C5-F3BB83518AE0}" type="parTrans" cxnId="{043C204A-DBB5-4610-9B3D-A6B00277EB0B}">
      <dgm:prSet/>
      <dgm:spPr/>
      <dgm:t>
        <a:bodyPr/>
        <a:lstStyle/>
        <a:p>
          <a:endParaRPr lang="sr-Latn-RS"/>
        </a:p>
      </dgm:t>
    </dgm:pt>
    <dgm:pt modelId="{DB97116A-218F-413A-8B39-FE2C62EB4BD3}" type="sibTrans" cxnId="{043C204A-DBB5-4610-9B3D-A6B00277EB0B}">
      <dgm:prSet/>
      <dgm:spPr/>
      <dgm:t>
        <a:bodyPr/>
        <a:lstStyle/>
        <a:p>
          <a:endParaRPr lang="sr-Latn-RS"/>
        </a:p>
      </dgm:t>
    </dgm:pt>
    <dgm:pt modelId="{29BF3BC5-6E33-4B0F-BC50-23D32ABB63C0}">
      <dgm:prSet custT="1"/>
      <dgm:spPr/>
      <dgm:t>
        <a:bodyPr/>
        <a:lstStyle/>
        <a:p>
          <a:pPr rtl="0"/>
          <a:r>
            <a:rPr lang="sr-Latn-RS" sz="2800" b="1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</a:t>
          </a:r>
          <a:r>
            <a:rPr lang="sr-Latn-RS" sz="28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Podmićivanje i korupcija</a:t>
          </a:r>
          <a:endParaRPr lang="sr-Latn-RS" sz="2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DB56311-081E-4569-BACC-FDE767896DC0}" type="parTrans" cxnId="{54583CD6-E792-466D-95A4-C25C5D5C84AA}">
      <dgm:prSet/>
      <dgm:spPr/>
      <dgm:t>
        <a:bodyPr/>
        <a:lstStyle/>
        <a:p>
          <a:endParaRPr lang="sr-Latn-RS"/>
        </a:p>
      </dgm:t>
    </dgm:pt>
    <dgm:pt modelId="{F5C33A60-3E51-4E4B-8177-0A573FAA514F}" type="sibTrans" cxnId="{54583CD6-E792-466D-95A4-C25C5D5C84AA}">
      <dgm:prSet/>
      <dgm:spPr/>
      <dgm:t>
        <a:bodyPr/>
        <a:lstStyle/>
        <a:p>
          <a:endParaRPr lang="sr-Latn-RS"/>
        </a:p>
      </dgm:t>
    </dgm:pt>
    <dgm:pt modelId="{7E541424-F5A1-4102-A6D2-5E5B26BE632E}" type="pres">
      <dgm:prSet presAssocID="{97010C4A-F5B1-4624-BEA5-E472A2924374}" presName="linear" presStyleCnt="0">
        <dgm:presLayoutVars>
          <dgm:animLvl val="lvl"/>
          <dgm:resizeHandles val="exact"/>
        </dgm:presLayoutVars>
      </dgm:prSet>
      <dgm:spPr/>
    </dgm:pt>
    <dgm:pt modelId="{E3051E36-7227-4D2B-BDD2-393276F122D8}" type="pres">
      <dgm:prSet presAssocID="{E1143B1C-C7E0-4543-B0BD-7C96DC65B83B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317191AA-23E5-4ABA-8B11-37B63B441C4F}" type="pres">
      <dgm:prSet presAssocID="{27BA6612-39F1-4F71-B575-036D194C9A19}" presName="spacer" presStyleCnt="0"/>
      <dgm:spPr/>
    </dgm:pt>
    <dgm:pt modelId="{9F366A4D-3E6B-487C-A9ED-DA545BFCEB83}" type="pres">
      <dgm:prSet presAssocID="{B827E0B1-865F-4CB6-ACF4-16FE3955765C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25FAAEB7-277C-4E69-A702-26DD2EB43707}" type="pres">
      <dgm:prSet presAssocID="{93C84D3B-8D13-42F8-89AB-492601F23760}" presName="spacer" presStyleCnt="0"/>
      <dgm:spPr/>
    </dgm:pt>
    <dgm:pt modelId="{F5188593-2C1D-4FBE-B5B9-AD10D7B2825B}" type="pres">
      <dgm:prSet presAssocID="{F07BDE63-F3DF-4370-B7B7-3D0B2EDB7BF2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A51DA320-68A1-4C32-8FB0-A460BAF8DEB7}" type="pres">
      <dgm:prSet presAssocID="{DB97116A-218F-413A-8B39-FE2C62EB4BD3}" presName="spacer" presStyleCnt="0"/>
      <dgm:spPr/>
    </dgm:pt>
    <dgm:pt modelId="{DBF0A25A-56EF-48F9-BCBD-ABF516FA4BE1}" type="pres">
      <dgm:prSet presAssocID="{29BF3BC5-6E33-4B0F-BC50-23D32ABB63C0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7F30A204-F670-43F7-94A6-3F43B07A3571}" type="presOf" srcId="{97010C4A-F5B1-4624-BEA5-E472A2924374}" destId="{7E541424-F5A1-4102-A6D2-5E5B26BE632E}" srcOrd="0" destOrd="0" presId="urn:microsoft.com/office/officeart/2005/8/layout/vList2"/>
    <dgm:cxn modelId="{35DF1816-4E2A-4486-995A-C7B9AD4942D9}" type="presOf" srcId="{29BF3BC5-6E33-4B0F-BC50-23D32ABB63C0}" destId="{DBF0A25A-56EF-48F9-BCBD-ABF516FA4BE1}" srcOrd="0" destOrd="0" presId="urn:microsoft.com/office/officeart/2005/8/layout/vList2"/>
    <dgm:cxn modelId="{043C204A-DBB5-4610-9B3D-A6B00277EB0B}" srcId="{97010C4A-F5B1-4624-BEA5-E472A2924374}" destId="{F07BDE63-F3DF-4370-B7B7-3D0B2EDB7BF2}" srcOrd="2" destOrd="0" parTransId="{715EED0F-1AAF-4B8C-B2C5-F3BB83518AE0}" sibTransId="{DB97116A-218F-413A-8B39-FE2C62EB4BD3}"/>
    <dgm:cxn modelId="{9BAE597C-FC72-47A9-9D67-34EAA3E45C04}" type="presOf" srcId="{E1143B1C-C7E0-4543-B0BD-7C96DC65B83B}" destId="{E3051E36-7227-4D2B-BDD2-393276F122D8}" srcOrd="0" destOrd="0" presId="urn:microsoft.com/office/officeart/2005/8/layout/vList2"/>
    <dgm:cxn modelId="{B371837C-D60E-49A1-9A77-A0EAD5BD3129}" type="presOf" srcId="{B827E0B1-865F-4CB6-ACF4-16FE3955765C}" destId="{9F366A4D-3E6B-487C-A9ED-DA545BFCEB83}" srcOrd="0" destOrd="0" presId="urn:microsoft.com/office/officeart/2005/8/layout/vList2"/>
    <dgm:cxn modelId="{60566587-CE5C-4B3D-A557-E76123BFC624}" srcId="{97010C4A-F5B1-4624-BEA5-E472A2924374}" destId="{B827E0B1-865F-4CB6-ACF4-16FE3955765C}" srcOrd="1" destOrd="0" parTransId="{36570744-E859-417B-825F-E6991A1733C6}" sibTransId="{93C84D3B-8D13-42F8-89AB-492601F23760}"/>
    <dgm:cxn modelId="{AABAF68E-4F3B-4FDE-83BF-758BB60ACD4E}" srcId="{97010C4A-F5B1-4624-BEA5-E472A2924374}" destId="{E1143B1C-C7E0-4543-B0BD-7C96DC65B83B}" srcOrd="0" destOrd="0" parTransId="{4911D570-F513-4560-83DB-5AD1F781BFD3}" sibTransId="{27BA6612-39F1-4F71-B575-036D194C9A19}"/>
    <dgm:cxn modelId="{DEA096B6-9686-4562-AB9D-284EF507F465}" type="presOf" srcId="{F07BDE63-F3DF-4370-B7B7-3D0B2EDB7BF2}" destId="{F5188593-2C1D-4FBE-B5B9-AD10D7B2825B}" srcOrd="0" destOrd="0" presId="urn:microsoft.com/office/officeart/2005/8/layout/vList2"/>
    <dgm:cxn modelId="{54583CD6-E792-466D-95A4-C25C5D5C84AA}" srcId="{97010C4A-F5B1-4624-BEA5-E472A2924374}" destId="{29BF3BC5-6E33-4B0F-BC50-23D32ABB63C0}" srcOrd="3" destOrd="0" parTransId="{CDB56311-081E-4569-BACC-FDE767896DC0}" sibTransId="{F5C33A60-3E51-4E4B-8177-0A573FAA514F}"/>
    <dgm:cxn modelId="{264DEAFB-386A-40C9-BF4E-CC6E02228784}" type="presParOf" srcId="{7E541424-F5A1-4102-A6D2-5E5B26BE632E}" destId="{E3051E36-7227-4D2B-BDD2-393276F122D8}" srcOrd="0" destOrd="0" presId="urn:microsoft.com/office/officeart/2005/8/layout/vList2"/>
    <dgm:cxn modelId="{95F9921B-A4F5-48C6-BC36-68E71AF1D562}" type="presParOf" srcId="{7E541424-F5A1-4102-A6D2-5E5B26BE632E}" destId="{317191AA-23E5-4ABA-8B11-37B63B441C4F}" srcOrd="1" destOrd="0" presId="urn:microsoft.com/office/officeart/2005/8/layout/vList2"/>
    <dgm:cxn modelId="{7C50B60D-FE81-45F7-95F7-FDEF1D697046}" type="presParOf" srcId="{7E541424-F5A1-4102-A6D2-5E5B26BE632E}" destId="{9F366A4D-3E6B-487C-A9ED-DA545BFCEB83}" srcOrd="2" destOrd="0" presId="urn:microsoft.com/office/officeart/2005/8/layout/vList2"/>
    <dgm:cxn modelId="{0E22616A-0661-4314-80A7-1E23CFE7034B}" type="presParOf" srcId="{7E541424-F5A1-4102-A6D2-5E5B26BE632E}" destId="{25FAAEB7-277C-4E69-A702-26DD2EB43707}" srcOrd="3" destOrd="0" presId="urn:microsoft.com/office/officeart/2005/8/layout/vList2"/>
    <dgm:cxn modelId="{36A48882-C2C4-4E51-A5CE-096594F601F8}" type="presParOf" srcId="{7E541424-F5A1-4102-A6D2-5E5B26BE632E}" destId="{F5188593-2C1D-4FBE-B5B9-AD10D7B2825B}" srcOrd="4" destOrd="0" presId="urn:microsoft.com/office/officeart/2005/8/layout/vList2"/>
    <dgm:cxn modelId="{1165EC34-6F4E-46C0-9208-FB2DECD9B710}" type="presParOf" srcId="{7E541424-F5A1-4102-A6D2-5E5B26BE632E}" destId="{A51DA320-68A1-4C32-8FB0-A460BAF8DEB7}" srcOrd="5" destOrd="0" presId="urn:microsoft.com/office/officeart/2005/8/layout/vList2"/>
    <dgm:cxn modelId="{0823EF1D-6461-444D-B92F-BF6883488E63}" type="presParOf" srcId="{7E541424-F5A1-4102-A6D2-5E5B26BE632E}" destId="{DBF0A25A-56EF-48F9-BCBD-ABF516FA4BE1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26AAC6A-5648-47FD-A308-6F9B618AD805}" type="doc">
      <dgm:prSet loTypeId="urn:microsoft.com/office/officeart/2005/8/layout/chevron2" loCatId="process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sr-Latn-RS"/>
        </a:p>
      </dgm:t>
    </dgm:pt>
    <dgm:pt modelId="{9D69A4D0-090C-47EF-A10C-433AB673EC54}">
      <dgm:prSet/>
      <dgm:spPr/>
      <dgm:t>
        <a:bodyPr/>
        <a:lstStyle/>
        <a:p>
          <a:pPr rtl="0"/>
          <a:endParaRPr lang="sr-Latn-RS" dirty="0"/>
        </a:p>
      </dgm:t>
    </dgm:pt>
    <dgm:pt modelId="{C5A3EF07-5726-491B-8BE5-C8552EB55C2B}" type="parTrans" cxnId="{02CBA145-7D67-48DC-9AB5-B480CAAAB9D3}">
      <dgm:prSet/>
      <dgm:spPr/>
      <dgm:t>
        <a:bodyPr/>
        <a:lstStyle/>
        <a:p>
          <a:endParaRPr lang="sr-Latn-RS"/>
        </a:p>
      </dgm:t>
    </dgm:pt>
    <dgm:pt modelId="{9119605E-E26B-44C4-BABD-4303A1F42B6C}" type="sibTrans" cxnId="{02CBA145-7D67-48DC-9AB5-B480CAAAB9D3}">
      <dgm:prSet/>
      <dgm:spPr/>
      <dgm:t>
        <a:bodyPr/>
        <a:lstStyle/>
        <a:p>
          <a:endParaRPr lang="sr-Latn-RS"/>
        </a:p>
      </dgm:t>
    </dgm:pt>
    <dgm:pt modelId="{0C66621E-2A47-497A-9363-0F6B93FD43ED}">
      <dgm:prSet/>
      <dgm:spPr/>
      <dgm:t>
        <a:bodyPr/>
        <a:lstStyle/>
        <a:p>
          <a:pPr rtl="0"/>
          <a:endParaRPr lang="sr-Latn-RS" dirty="0"/>
        </a:p>
      </dgm:t>
    </dgm:pt>
    <dgm:pt modelId="{53A34B2F-E0A4-4A7C-9DE1-326BC888A518}" type="parTrans" cxnId="{A8B23B52-8549-4A73-BBBD-0F940F400397}">
      <dgm:prSet/>
      <dgm:spPr/>
      <dgm:t>
        <a:bodyPr/>
        <a:lstStyle/>
        <a:p>
          <a:endParaRPr lang="sr-Latn-RS"/>
        </a:p>
      </dgm:t>
    </dgm:pt>
    <dgm:pt modelId="{D807FB9F-0D1A-45C0-B111-0741271F23EA}" type="sibTrans" cxnId="{A8B23B52-8549-4A73-BBBD-0F940F400397}">
      <dgm:prSet/>
      <dgm:spPr/>
      <dgm:t>
        <a:bodyPr/>
        <a:lstStyle/>
        <a:p>
          <a:endParaRPr lang="sr-Latn-RS"/>
        </a:p>
      </dgm:t>
    </dgm:pt>
    <dgm:pt modelId="{E6327192-AB94-455C-9534-196965348B4E}">
      <dgm:prSet/>
      <dgm:spPr/>
      <dgm:t>
        <a:bodyPr/>
        <a:lstStyle/>
        <a:p>
          <a:pPr rtl="0"/>
          <a:endParaRPr lang="sr-Latn-RS" dirty="0"/>
        </a:p>
      </dgm:t>
    </dgm:pt>
    <dgm:pt modelId="{0A08E9F1-5620-4FB6-A5D5-53B9312239A0}" type="parTrans" cxnId="{67936A25-D9F6-45B4-9F35-CBDEFDA17390}">
      <dgm:prSet/>
      <dgm:spPr/>
      <dgm:t>
        <a:bodyPr/>
        <a:lstStyle/>
        <a:p>
          <a:endParaRPr lang="sr-Latn-RS"/>
        </a:p>
      </dgm:t>
    </dgm:pt>
    <dgm:pt modelId="{B52EE7DB-0DFE-4B8C-94E0-D631628EC74C}" type="sibTrans" cxnId="{67936A25-D9F6-45B4-9F35-CBDEFDA17390}">
      <dgm:prSet/>
      <dgm:spPr/>
      <dgm:t>
        <a:bodyPr/>
        <a:lstStyle/>
        <a:p>
          <a:endParaRPr lang="sr-Latn-RS"/>
        </a:p>
      </dgm:t>
    </dgm:pt>
    <dgm:pt modelId="{A1E6902F-7D28-403C-BADB-931A6DCF717C}">
      <dgm:prSet custT="1"/>
      <dgm:spPr/>
      <dgm:t>
        <a:bodyPr/>
        <a:lstStyle/>
        <a:p>
          <a:pPr algn="just" rtl="0"/>
          <a:r>
            <a:rPr lang="sr-Latn-RS" sz="2000" dirty="0">
              <a:latin typeface="Arial" panose="020B0604020202020204" pitchFamily="34" charset="0"/>
              <a:cs typeface="Arial" panose="020B0604020202020204" pitchFamily="34" charset="0"/>
            </a:rPr>
            <a:t>S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vetska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premija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normiranja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 „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zelene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liste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“, 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što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najzad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omogućava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 da se 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usvoji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definicija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održivosti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 u 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poslovnom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sektoru</a:t>
          </a:r>
          <a:endParaRPr lang="sr-Latn-RS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DFA9F67-BCB8-4944-A66B-E80592179E84}" type="parTrans" cxnId="{A8575997-98C8-480E-B25B-60F5420E23C5}">
      <dgm:prSet/>
      <dgm:spPr/>
      <dgm:t>
        <a:bodyPr/>
        <a:lstStyle/>
        <a:p>
          <a:endParaRPr lang="sr-Latn-RS"/>
        </a:p>
      </dgm:t>
    </dgm:pt>
    <dgm:pt modelId="{DD4937A6-58DF-4978-9F82-874EE9B9F3EC}" type="sibTrans" cxnId="{A8575997-98C8-480E-B25B-60F5420E23C5}">
      <dgm:prSet/>
      <dgm:spPr/>
      <dgm:t>
        <a:bodyPr/>
        <a:lstStyle/>
        <a:p>
          <a:endParaRPr lang="sr-Latn-RS"/>
        </a:p>
      </dgm:t>
    </dgm:pt>
    <dgm:pt modelId="{646724C8-A6C9-40B2-ADD8-28103EC7157D}">
      <dgm:prSet/>
      <dgm:spPr/>
      <dgm:t>
        <a:bodyPr/>
        <a:lstStyle/>
        <a:p>
          <a:pPr algn="l" rtl="0"/>
          <a:endParaRPr lang="sr-Latn-RS" sz="1300" dirty="0"/>
        </a:p>
      </dgm:t>
    </dgm:pt>
    <dgm:pt modelId="{540208BF-2218-44EE-9894-1F9949CC5015}" type="parTrans" cxnId="{F7ED068D-FC8A-43C4-AB08-E307D460521B}">
      <dgm:prSet/>
      <dgm:spPr/>
      <dgm:t>
        <a:bodyPr/>
        <a:lstStyle/>
        <a:p>
          <a:endParaRPr lang="sr-Latn-RS"/>
        </a:p>
      </dgm:t>
    </dgm:pt>
    <dgm:pt modelId="{943F1EC6-137F-41E2-A60A-9DAF8996459A}" type="sibTrans" cxnId="{F7ED068D-FC8A-43C4-AB08-E307D460521B}">
      <dgm:prSet/>
      <dgm:spPr/>
      <dgm:t>
        <a:bodyPr/>
        <a:lstStyle/>
        <a:p>
          <a:endParaRPr lang="sr-Latn-RS"/>
        </a:p>
      </dgm:t>
    </dgm:pt>
    <dgm:pt modelId="{23A500D3-C974-4734-A02B-0B42D6EEC921}">
      <dgm:prSet custT="1"/>
      <dgm:spPr/>
      <dgm:t>
        <a:bodyPr/>
        <a:lstStyle/>
        <a:p>
          <a:pPr algn="just" rtl="0"/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Definisanje</a:t>
          </a:r>
          <a:r>
            <a:rPr lang="sr-Latn-RS" sz="2000" dirty="0">
              <a:latin typeface="Arial" panose="020B0604020202020204" pitchFamily="34" charset="0"/>
              <a:cs typeface="Arial" panose="020B0604020202020204" pitchFamily="34" charset="0"/>
            </a:rPr>
            <a:t>m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ekološki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održivih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privrednih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delatnosti</a:t>
          </a:r>
          <a:r>
            <a:rPr lang="sr-Latn-RS" sz="2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ogran</a:t>
          </a:r>
          <a:r>
            <a:rPr lang="sr-Latn-RS" sz="2000" dirty="0">
              <a:latin typeface="Arial" panose="020B0604020202020204" pitchFamily="34" charset="0"/>
              <a:cs typeface="Arial" panose="020B0604020202020204" pitchFamily="34" charset="0"/>
            </a:rPr>
            <a:t>i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čava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sr-Latn-RS" sz="2000" dirty="0">
              <a:latin typeface="Arial" panose="020B0604020202020204" pitchFamily="34" charset="0"/>
              <a:cs typeface="Arial" panose="020B0604020202020204" pitchFamily="34" charset="0"/>
            </a:rPr>
            <a:t>se 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rizik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 „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manipulativnog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zelenog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marketinga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“ (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eng.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: greenwashing)</a:t>
          </a:r>
          <a:endParaRPr lang="sr-Latn-RS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25DA310-347E-4DF2-B20B-87760FD6BD4D}" type="parTrans" cxnId="{72054183-5880-4D2B-A8F9-647793C40112}">
      <dgm:prSet/>
      <dgm:spPr/>
      <dgm:t>
        <a:bodyPr/>
        <a:lstStyle/>
        <a:p>
          <a:endParaRPr lang="sr-Latn-RS"/>
        </a:p>
      </dgm:t>
    </dgm:pt>
    <dgm:pt modelId="{16202675-C276-4323-90BF-D4769B16EB23}" type="sibTrans" cxnId="{72054183-5880-4D2B-A8F9-647793C40112}">
      <dgm:prSet/>
      <dgm:spPr/>
      <dgm:t>
        <a:bodyPr/>
        <a:lstStyle/>
        <a:p>
          <a:endParaRPr lang="sr-Latn-RS"/>
        </a:p>
      </dgm:t>
    </dgm:pt>
    <dgm:pt modelId="{FAACDD6D-2ABB-4CCC-9CD4-33C55F33BD03}">
      <dgm:prSet custT="1"/>
      <dgm:spPr/>
      <dgm:t>
        <a:bodyPr/>
        <a:lstStyle/>
        <a:p>
          <a:pPr algn="just" rtl="0"/>
          <a:r>
            <a:rPr lang="sr-Latn-RS" sz="2000" dirty="0">
              <a:latin typeface="Arial" panose="020B0604020202020204" pitchFamily="34" charset="0"/>
              <a:cs typeface="Arial" panose="020B0604020202020204" pitchFamily="34" charset="0"/>
            </a:rPr>
            <a:t>K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lasifikacij</a:t>
          </a:r>
          <a:r>
            <a:rPr lang="sr-Latn-RS" sz="2000" dirty="0">
              <a:latin typeface="Arial" panose="020B0604020202020204" pitchFamily="34" charset="0"/>
              <a:cs typeface="Arial" panose="020B0604020202020204" pitchFamily="34" charset="0"/>
            </a:rPr>
            <a:t>a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ekonomskih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aktivnosti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na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: 1) 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Zelene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 (one 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koje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omogućuju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tzv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. 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zelenu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tranziciju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); 2) 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Žute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 (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trancione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 – 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koje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 se 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mogu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smatrati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održivim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 pod 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određenim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uslovima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) 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i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 3) 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Crvene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 (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neodržive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aktivnosti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)</a:t>
          </a:r>
        </a:p>
      </dgm:t>
    </dgm:pt>
    <dgm:pt modelId="{18F13008-6F8D-4335-8BF8-49C16842EC58}" type="parTrans" cxnId="{F3E0F831-94B6-4174-9236-2819F590F08D}">
      <dgm:prSet/>
      <dgm:spPr/>
      <dgm:t>
        <a:bodyPr/>
        <a:lstStyle/>
        <a:p>
          <a:endParaRPr lang="en-US"/>
        </a:p>
      </dgm:t>
    </dgm:pt>
    <dgm:pt modelId="{33DADD6C-46AB-4FE1-B5D0-E03A25864382}" type="sibTrans" cxnId="{F3E0F831-94B6-4174-9236-2819F590F08D}">
      <dgm:prSet/>
      <dgm:spPr/>
      <dgm:t>
        <a:bodyPr/>
        <a:lstStyle/>
        <a:p>
          <a:endParaRPr lang="en-US"/>
        </a:p>
      </dgm:t>
    </dgm:pt>
    <dgm:pt modelId="{E007DBC8-5145-4B1B-905E-5E4C036F0EBB}">
      <dgm:prSet/>
      <dgm:spPr/>
      <dgm:t>
        <a:bodyPr/>
        <a:lstStyle/>
        <a:p>
          <a:pPr rtl="0"/>
          <a:endParaRPr lang="sr-Latn-RS" dirty="0"/>
        </a:p>
      </dgm:t>
    </dgm:pt>
    <dgm:pt modelId="{4F958494-088D-45EC-9548-13A5B83B8A62}" type="sibTrans" cxnId="{0DABE925-F5EB-4FB7-8D5F-87FBFEE8AC00}">
      <dgm:prSet/>
      <dgm:spPr/>
      <dgm:t>
        <a:bodyPr/>
        <a:lstStyle/>
        <a:p>
          <a:endParaRPr lang="sr-Latn-RS"/>
        </a:p>
      </dgm:t>
    </dgm:pt>
    <dgm:pt modelId="{0B12541D-0069-496D-84DE-D9D997D5274F}" type="parTrans" cxnId="{0DABE925-F5EB-4FB7-8D5F-87FBFEE8AC00}">
      <dgm:prSet/>
      <dgm:spPr/>
      <dgm:t>
        <a:bodyPr/>
        <a:lstStyle/>
        <a:p>
          <a:endParaRPr lang="sr-Latn-RS"/>
        </a:p>
      </dgm:t>
    </dgm:pt>
    <dgm:pt modelId="{BAD7F9B7-0151-48C3-BD20-BC2A09427E9A}">
      <dgm:prSet custT="1"/>
      <dgm:spPr/>
      <dgm:t>
        <a:bodyPr/>
        <a:lstStyle/>
        <a:p>
          <a:pPr algn="just" rtl="0"/>
          <a:r>
            <a:rPr lang="sr-Latn-RS" sz="2000" dirty="0">
              <a:latin typeface="Arial" panose="020B0604020202020204" pitchFamily="34" charset="0"/>
              <a:cs typeface="Arial" panose="020B0604020202020204" pitchFamily="34" charset="0"/>
            </a:rPr>
            <a:t>E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fekat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usmeravanja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investicija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 ka 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ekološki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održivim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delatnostima</a:t>
          </a:r>
          <a:endParaRPr lang="sr-Latn-RS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0CEAA68-8090-47E3-B0C2-BAFED2A30E6C}" type="sibTrans" cxnId="{6F5A0DB1-F586-438B-BFB2-E3F0240C1DCD}">
      <dgm:prSet/>
      <dgm:spPr/>
      <dgm:t>
        <a:bodyPr/>
        <a:lstStyle/>
        <a:p>
          <a:endParaRPr lang="sr-Latn-RS"/>
        </a:p>
      </dgm:t>
    </dgm:pt>
    <dgm:pt modelId="{116C4ECB-3501-4574-B056-7EB5967DD2A5}" type="parTrans" cxnId="{6F5A0DB1-F586-438B-BFB2-E3F0240C1DCD}">
      <dgm:prSet/>
      <dgm:spPr/>
      <dgm:t>
        <a:bodyPr/>
        <a:lstStyle/>
        <a:p>
          <a:endParaRPr lang="sr-Latn-RS"/>
        </a:p>
      </dgm:t>
    </dgm:pt>
    <dgm:pt modelId="{76639A98-2277-44FC-9F77-4729C5BAE387}" type="pres">
      <dgm:prSet presAssocID="{226AAC6A-5648-47FD-A308-6F9B618AD805}" presName="linearFlow" presStyleCnt="0">
        <dgm:presLayoutVars>
          <dgm:dir/>
          <dgm:animLvl val="lvl"/>
          <dgm:resizeHandles val="exact"/>
        </dgm:presLayoutVars>
      </dgm:prSet>
      <dgm:spPr/>
    </dgm:pt>
    <dgm:pt modelId="{B1313898-097D-4A8B-8AE0-E9F9ADC57891}" type="pres">
      <dgm:prSet presAssocID="{9D69A4D0-090C-47EF-A10C-433AB673EC54}" presName="composite" presStyleCnt="0"/>
      <dgm:spPr/>
    </dgm:pt>
    <dgm:pt modelId="{1950791F-CE2C-49DE-8BCC-91707E5E8437}" type="pres">
      <dgm:prSet presAssocID="{9D69A4D0-090C-47EF-A10C-433AB673EC54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8F0F117F-E349-411F-AEAB-7B073D6A2581}" type="pres">
      <dgm:prSet presAssocID="{9D69A4D0-090C-47EF-A10C-433AB673EC54}" presName="descendantText" presStyleLbl="alignAcc1" presStyleIdx="0" presStyleCnt="4">
        <dgm:presLayoutVars>
          <dgm:bulletEnabled val="1"/>
        </dgm:presLayoutVars>
      </dgm:prSet>
      <dgm:spPr/>
    </dgm:pt>
    <dgm:pt modelId="{FDDD6091-E467-49E9-949A-8EA0DF630CDB}" type="pres">
      <dgm:prSet presAssocID="{9119605E-E26B-44C4-BABD-4303A1F42B6C}" presName="sp" presStyleCnt="0"/>
      <dgm:spPr/>
    </dgm:pt>
    <dgm:pt modelId="{40B7B5CC-712D-49E9-B72F-719A28304051}" type="pres">
      <dgm:prSet presAssocID="{0C66621E-2A47-497A-9363-0F6B93FD43ED}" presName="composite" presStyleCnt="0"/>
      <dgm:spPr/>
    </dgm:pt>
    <dgm:pt modelId="{5ED25DB0-AEC8-4648-A10C-A15DE48019D3}" type="pres">
      <dgm:prSet presAssocID="{0C66621E-2A47-497A-9363-0F6B93FD43ED}" presName="parentText" presStyleLbl="alignNode1" presStyleIdx="1" presStyleCnt="4" custLinFactNeighborX="-23485" custLinFactNeighborY="481">
        <dgm:presLayoutVars>
          <dgm:chMax val="1"/>
          <dgm:bulletEnabled val="1"/>
        </dgm:presLayoutVars>
      </dgm:prSet>
      <dgm:spPr/>
    </dgm:pt>
    <dgm:pt modelId="{7190AB2E-6C92-43CA-908B-A500DFE715E0}" type="pres">
      <dgm:prSet presAssocID="{0C66621E-2A47-497A-9363-0F6B93FD43ED}" presName="descendantText" presStyleLbl="alignAcc1" presStyleIdx="1" presStyleCnt="4">
        <dgm:presLayoutVars>
          <dgm:bulletEnabled val="1"/>
        </dgm:presLayoutVars>
      </dgm:prSet>
      <dgm:spPr/>
    </dgm:pt>
    <dgm:pt modelId="{7BEBD224-F161-45BA-8A6A-212D71BDC275}" type="pres">
      <dgm:prSet presAssocID="{D807FB9F-0D1A-45C0-B111-0741271F23EA}" presName="sp" presStyleCnt="0"/>
      <dgm:spPr/>
    </dgm:pt>
    <dgm:pt modelId="{74BF337F-50F9-4060-9DCD-F7C1002363EF}" type="pres">
      <dgm:prSet presAssocID="{E6327192-AB94-455C-9534-196965348B4E}" presName="composite" presStyleCnt="0"/>
      <dgm:spPr/>
    </dgm:pt>
    <dgm:pt modelId="{14913C78-BFF7-4FED-B031-2B28004877B6}" type="pres">
      <dgm:prSet presAssocID="{E6327192-AB94-455C-9534-196965348B4E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0A548A91-7156-4539-A046-E79D50DDF1B9}" type="pres">
      <dgm:prSet presAssocID="{E6327192-AB94-455C-9534-196965348B4E}" presName="descendantText" presStyleLbl="alignAcc1" presStyleIdx="2" presStyleCnt="4">
        <dgm:presLayoutVars>
          <dgm:bulletEnabled val="1"/>
        </dgm:presLayoutVars>
      </dgm:prSet>
      <dgm:spPr/>
    </dgm:pt>
    <dgm:pt modelId="{0A2B267F-498A-4F6C-801A-569DF4EB8A47}" type="pres">
      <dgm:prSet presAssocID="{B52EE7DB-0DFE-4B8C-94E0-D631628EC74C}" presName="sp" presStyleCnt="0"/>
      <dgm:spPr/>
    </dgm:pt>
    <dgm:pt modelId="{F4C00108-9C45-4A85-84B9-3D7140A71A53}" type="pres">
      <dgm:prSet presAssocID="{E007DBC8-5145-4B1B-905E-5E4C036F0EBB}" presName="composite" presStyleCnt="0"/>
      <dgm:spPr/>
    </dgm:pt>
    <dgm:pt modelId="{556F6B19-E1E1-4825-B54F-A7C24D736612}" type="pres">
      <dgm:prSet presAssocID="{E007DBC8-5145-4B1B-905E-5E4C036F0EBB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E5F22561-2E0D-407A-BC86-0D568F859AB9}" type="pres">
      <dgm:prSet presAssocID="{E007DBC8-5145-4B1B-905E-5E4C036F0EBB}" presName="descendantText" presStyleLbl="alignAcc1" presStyleIdx="3" presStyleCnt="4">
        <dgm:presLayoutVars>
          <dgm:bulletEnabled val="1"/>
        </dgm:presLayoutVars>
      </dgm:prSet>
      <dgm:spPr/>
    </dgm:pt>
  </dgm:ptLst>
  <dgm:cxnLst>
    <dgm:cxn modelId="{F8B2D60C-1051-4D5B-B5C2-1259570A0BE6}" type="presOf" srcId="{E6327192-AB94-455C-9534-196965348B4E}" destId="{14913C78-BFF7-4FED-B031-2B28004877B6}" srcOrd="0" destOrd="0" presId="urn:microsoft.com/office/officeart/2005/8/layout/chevron2"/>
    <dgm:cxn modelId="{67936A25-D9F6-45B4-9F35-CBDEFDA17390}" srcId="{226AAC6A-5648-47FD-A308-6F9B618AD805}" destId="{E6327192-AB94-455C-9534-196965348B4E}" srcOrd="2" destOrd="0" parTransId="{0A08E9F1-5620-4FB6-A5D5-53B9312239A0}" sibTransId="{B52EE7DB-0DFE-4B8C-94E0-D631628EC74C}"/>
    <dgm:cxn modelId="{0DABE925-F5EB-4FB7-8D5F-87FBFEE8AC00}" srcId="{226AAC6A-5648-47FD-A308-6F9B618AD805}" destId="{E007DBC8-5145-4B1B-905E-5E4C036F0EBB}" srcOrd="3" destOrd="0" parTransId="{0B12541D-0069-496D-84DE-D9D997D5274F}" sibTransId="{4F958494-088D-45EC-9548-13A5B83B8A62}"/>
    <dgm:cxn modelId="{F3E0F831-94B6-4174-9236-2819F590F08D}" srcId="{0C66621E-2A47-497A-9363-0F6B93FD43ED}" destId="{FAACDD6D-2ABB-4CCC-9CD4-33C55F33BD03}" srcOrd="1" destOrd="0" parTransId="{18F13008-6F8D-4335-8BF8-49C16842EC58}" sibTransId="{33DADD6C-46AB-4FE1-B5D0-E03A25864382}"/>
    <dgm:cxn modelId="{02CBA145-7D67-48DC-9AB5-B480CAAAB9D3}" srcId="{226AAC6A-5648-47FD-A308-6F9B618AD805}" destId="{9D69A4D0-090C-47EF-A10C-433AB673EC54}" srcOrd="0" destOrd="0" parTransId="{C5A3EF07-5726-491B-8BE5-C8552EB55C2B}" sibTransId="{9119605E-E26B-44C4-BABD-4303A1F42B6C}"/>
    <dgm:cxn modelId="{A8B23B52-8549-4A73-BBBD-0F940F400397}" srcId="{226AAC6A-5648-47FD-A308-6F9B618AD805}" destId="{0C66621E-2A47-497A-9363-0F6B93FD43ED}" srcOrd="1" destOrd="0" parTransId="{53A34B2F-E0A4-4A7C-9DE1-326BC888A518}" sibTransId="{D807FB9F-0D1A-45C0-B111-0741271F23EA}"/>
    <dgm:cxn modelId="{7FCC4A72-27C1-4410-9925-03A1F40D1F16}" type="presOf" srcId="{646724C8-A6C9-40B2-ADD8-28103EC7157D}" destId="{7190AB2E-6C92-43CA-908B-A500DFE715E0}" srcOrd="0" destOrd="0" presId="urn:microsoft.com/office/officeart/2005/8/layout/chevron2"/>
    <dgm:cxn modelId="{B24CEC80-C457-482C-BDC1-3B057E1615E6}" type="presOf" srcId="{FAACDD6D-2ABB-4CCC-9CD4-33C55F33BD03}" destId="{7190AB2E-6C92-43CA-908B-A500DFE715E0}" srcOrd="0" destOrd="1" presId="urn:microsoft.com/office/officeart/2005/8/layout/chevron2"/>
    <dgm:cxn modelId="{72054183-5880-4D2B-A8F9-647793C40112}" srcId="{E6327192-AB94-455C-9534-196965348B4E}" destId="{23A500D3-C974-4734-A02B-0B42D6EEC921}" srcOrd="0" destOrd="0" parTransId="{025DA310-347E-4DF2-B20B-87760FD6BD4D}" sibTransId="{16202675-C276-4323-90BF-D4769B16EB23}"/>
    <dgm:cxn modelId="{679BCF87-8902-40D5-B762-CF1B921C685B}" type="presOf" srcId="{A1E6902F-7D28-403C-BADB-931A6DCF717C}" destId="{8F0F117F-E349-411F-AEAB-7B073D6A2581}" srcOrd="0" destOrd="0" presId="urn:microsoft.com/office/officeart/2005/8/layout/chevron2"/>
    <dgm:cxn modelId="{F7ED068D-FC8A-43C4-AB08-E307D460521B}" srcId="{0C66621E-2A47-497A-9363-0F6B93FD43ED}" destId="{646724C8-A6C9-40B2-ADD8-28103EC7157D}" srcOrd="0" destOrd="0" parTransId="{540208BF-2218-44EE-9894-1F9949CC5015}" sibTransId="{943F1EC6-137F-41E2-A60A-9DAF8996459A}"/>
    <dgm:cxn modelId="{A8575997-98C8-480E-B25B-60F5420E23C5}" srcId="{9D69A4D0-090C-47EF-A10C-433AB673EC54}" destId="{A1E6902F-7D28-403C-BADB-931A6DCF717C}" srcOrd="0" destOrd="0" parTransId="{0DFA9F67-BCB8-4944-A66B-E80592179E84}" sibTransId="{DD4937A6-58DF-4978-9F82-874EE9B9F3EC}"/>
    <dgm:cxn modelId="{6F5A0DB1-F586-438B-BFB2-E3F0240C1DCD}" srcId="{E007DBC8-5145-4B1B-905E-5E4C036F0EBB}" destId="{BAD7F9B7-0151-48C3-BD20-BC2A09427E9A}" srcOrd="0" destOrd="0" parTransId="{116C4ECB-3501-4574-B056-7EB5967DD2A5}" sibTransId="{10CEAA68-8090-47E3-B0C2-BAFED2A30E6C}"/>
    <dgm:cxn modelId="{E9C42FB5-B800-4346-91E7-1DE37F104C2C}" type="presOf" srcId="{23A500D3-C974-4734-A02B-0B42D6EEC921}" destId="{0A548A91-7156-4539-A046-E79D50DDF1B9}" srcOrd="0" destOrd="0" presId="urn:microsoft.com/office/officeart/2005/8/layout/chevron2"/>
    <dgm:cxn modelId="{B02955CF-B8BF-48B7-B05A-F694228051FD}" type="presOf" srcId="{0C66621E-2A47-497A-9363-0F6B93FD43ED}" destId="{5ED25DB0-AEC8-4648-A10C-A15DE48019D3}" srcOrd="0" destOrd="0" presId="urn:microsoft.com/office/officeart/2005/8/layout/chevron2"/>
    <dgm:cxn modelId="{DC583CD0-8A36-4E1E-90C5-D804DBE2E456}" type="presOf" srcId="{E007DBC8-5145-4B1B-905E-5E4C036F0EBB}" destId="{556F6B19-E1E1-4825-B54F-A7C24D736612}" srcOrd="0" destOrd="0" presId="urn:microsoft.com/office/officeart/2005/8/layout/chevron2"/>
    <dgm:cxn modelId="{7B0E08DD-ACD7-445C-9360-27778E14AEBA}" type="presOf" srcId="{9D69A4D0-090C-47EF-A10C-433AB673EC54}" destId="{1950791F-CE2C-49DE-8BCC-91707E5E8437}" srcOrd="0" destOrd="0" presId="urn:microsoft.com/office/officeart/2005/8/layout/chevron2"/>
    <dgm:cxn modelId="{4E8070E4-F56D-4EB0-9BE9-F22F7EBC5EF0}" type="presOf" srcId="{BAD7F9B7-0151-48C3-BD20-BC2A09427E9A}" destId="{E5F22561-2E0D-407A-BC86-0D568F859AB9}" srcOrd="0" destOrd="0" presId="urn:microsoft.com/office/officeart/2005/8/layout/chevron2"/>
    <dgm:cxn modelId="{5251E6F8-7A41-4216-8B42-8C9D689CA22B}" type="presOf" srcId="{226AAC6A-5648-47FD-A308-6F9B618AD805}" destId="{76639A98-2277-44FC-9F77-4729C5BAE387}" srcOrd="0" destOrd="0" presId="urn:microsoft.com/office/officeart/2005/8/layout/chevron2"/>
    <dgm:cxn modelId="{CB04F13E-358C-4409-9437-66F5F867CBA1}" type="presParOf" srcId="{76639A98-2277-44FC-9F77-4729C5BAE387}" destId="{B1313898-097D-4A8B-8AE0-E9F9ADC57891}" srcOrd="0" destOrd="0" presId="urn:microsoft.com/office/officeart/2005/8/layout/chevron2"/>
    <dgm:cxn modelId="{4CE48E59-2B73-4200-AE4B-CA08E265F0C8}" type="presParOf" srcId="{B1313898-097D-4A8B-8AE0-E9F9ADC57891}" destId="{1950791F-CE2C-49DE-8BCC-91707E5E8437}" srcOrd="0" destOrd="0" presId="urn:microsoft.com/office/officeart/2005/8/layout/chevron2"/>
    <dgm:cxn modelId="{204AC01D-6C9B-4096-B1D4-CE5622549FF9}" type="presParOf" srcId="{B1313898-097D-4A8B-8AE0-E9F9ADC57891}" destId="{8F0F117F-E349-411F-AEAB-7B073D6A2581}" srcOrd="1" destOrd="0" presId="urn:microsoft.com/office/officeart/2005/8/layout/chevron2"/>
    <dgm:cxn modelId="{F1156AF2-61F0-467F-BAE7-A17411744632}" type="presParOf" srcId="{76639A98-2277-44FC-9F77-4729C5BAE387}" destId="{FDDD6091-E467-49E9-949A-8EA0DF630CDB}" srcOrd="1" destOrd="0" presId="urn:microsoft.com/office/officeart/2005/8/layout/chevron2"/>
    <dgm:cxn modelId="{8928114B-B279-4A9B-8667-E9F9C5C30CFB}" type="presParOf" srcId="{76639A98-2277-44FC-9F77-4729C5BAE387}" destId="{40B7B5CC-712D-49E9-B72F-719A28304051}" srcOrd="2" destOrd="0" presId="urn:microsoft.com/office/officeart/2005/8/layout/chevron2"/>
    <dgm:cxn modelId="{8A331C84-4B04-43A2-839C-E8EA2CB10CFA}" type="presParOf" srcId="{40B7B5CC-712D-49E9-B72F-719A28304051}" destId="{5ED25DB0-AEC8-4648-A10C-A15DE48019D3}" srcOrd="0" destOrd="0" presId="urn:microsoft.com/office/officeart/2005/8/layout/chevron2"/>
    <dgm:cxn modelId="{D880BEA7-7101-499A-9C36-5969B1BB145D}" type="presParOf" srcId="{40B7B5CC-712D-49E9-B72F-719A28304051}" destId="{7190AB2E-6C92-43CA-908B-A500DFE715E0}" srcOrd="1" destOrd="0" presId="urn:microsoft.com/office/officeart/2005/8/layout/chevron2"/>
    <dgm:cxn modelId="{55499964-6E7A-4B63-88FF-CA41FE628078}" type="presParOf" srcId="{76639A98-2277-44FC-9F77-4729C5BAE387}" destId="{7BEBD224-F161-45BA-8A6A-212D71BDC275}" srcOrd="3" destOrd="0" presId="urn:microsoft.com/office/officeart/2005/8/layout/chevron2"/>
    <dgm:cxn modelId="{2765E8AB-94D2-43AF-B9BB-94D3CB053999}" type="presParOf" srcId="{76639A98-2277-44FC-9F77-4729C5BAE387}" destId="{74BF337F-50F9-4060-9DCD-F7C1002363EF}" srcOrd="4" destOrd="0" presId="urn:microsoft.com/office/officeart/2005/8/layout/chevron2"/>
    <dgm:cxn modelId="{3E2FF6FB-172D-4797-8FD8-A150D93FDCE5}" type="presParOf" srcId="{74BF337F-50F9-4060-9DCD-F7C1002363EF}" destId="{14913C78-BFF7-4FED-B031-2B28004877B6}" srcOrd="0" destOrd="0" presId="urn:microsoft.com/office/officeart/2005/8/layout/chevron2"/>
    <dgm:cxn modelId="{E5516086-BACA-43B1-AD60-2EA0C8DB6D63}" type="presParOf" srcId="{74BF337F-50F9-4060-9DCD-F7C1002363EF}" destId="{0A548A91-7156-4539-A046-E79D50DDF1B9}" srcOrd="1" destOrd="0" presId="urn:microsoft.com/office/officeart/2005/8/layout/chevron2"/>
    <dgm:cxn modelId="{FA8D5084-1633-410C-B087-5CF59A48331D}" type="presParOf" srcId="{76639A98-2277-44FC-9F77-4729C5BAE387}" destId="{0A2B267F-498A-4F6C-801A-569DF4EB8A47}" srcOrd="5" destOrd="0" presId="urn:microsoft.com/office/officeart/2005/8/layout/chevron2"/>
    <dgm:cxn modelId="{A36BDBA9-AB32-4090-85A7-260C06781D05}" type="presParOf" srcId="{76639A98-2277-44FC-9F77-4729C5BAE387}" destId="{F4C00108-9C45-4A85-84B9-3D7140A71A53}" srcOrd="6" destOrd="0" presId="urn:microsoft.com/office/officeart/2005/8/layout/chevron2"/>
    <dgm:cxn modelId="{55C80263-AF36-4BF1-942C-DA46F729C5DA}" type="presParOf" srcId="{F4C00108-9C45-4A85-84B9-3D7140A71A53}" destId="{556F6B19-E1E1-4825-B54F-A7C24D736612}" srcOrd="0" destOrd="0" presId="urn:microsoft.com/office/officeart/2005/8/layout/chevron2"/>
    <dgm:cxn modelId="{2E6DC34F-E2AB-43A1-B212-40079C8229EC}" type="presParOf" srcId="{F4C00108-9C45-4A85-84B9-3D7140A71A53}" destId="{E5F22561-2E0D-407A-BC86-0D568F859AB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5593688-8ED9-4CB0-8C9F-822D28560606}" type="doc">
      <dgm:prSet loTypeId="urn:microsoft.com/office/officeart/2005/8/layout/hProcess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r-Latn-RS"/>
        </a:p>
      </dgm:t>
    </dgm:pt>
    <dgm:pt modelId="{F6BA42E2-F88D-415E-849A-BA153DD1A3B6}">
      <dgm:prSet phldrT="[Text]"/>
      <dgm:spPr/>
      <dgm:t>
        <a:bodyPr/>
        <a:lstStyle/>
        <a:p>
          <a:endParaRPr lang="sr-Latn-RS" dirty="0"/>
        </a:p>
      </dgm:t>
    </dgm:pt>
    <dgm:pt modelId="{EAF395FB-C2F7-44B2-A07A-4F50FDB9839F}" type="sibTrans" cxnId="{3C87935E-176B-4B87-BA28-049126FE520D}">
      <dgm:prSet/>
      <dgm:spPr/>
      <dgm:t>
        <a:bodyPr/>
        <a:lstStyle/>
        <a:p>
          <a:endParaRPr lang="sr-Latn-RS"/>
        </a:p>
      </dgm:t>
    </dgm:pt>
    <dgm:pt modelId="{6CA667E6-4B6C-4CAE-B58C-DAAD8E275923}" type="parTrans" cxnId="{3C87935E-176B-4B87-BA28-049126FE520D}">
      <dgm:prSet/>
      <dgm:spPr/>
      <dgm:t>
        <a:bodyPr/>
        <a:lstStyle/>
        <a:p>
          <a:endParaRPr lang="sr-Latn-RS"/>
        </a:p>
      </dgm:t>
    </dgm:pt>
    <dgm:pt modelId="{ED221C26-C2DE-4821-B53F-2473F1AB40AF}">
      <dgm:prSet phldrT="[Text]" custT="1"/>
      <dgm:spPr/>
      <dgm:t>
        <a:bodyPr/>
        <a:lstStyle/>
        <a:p>
          <a:r>
            <a:rPr lang="sr-Latn-RS" sz="1600" b="1" dirty="0">
              <a:solidFill>
                <a:schemeClr val="tx1"/>
              </a:solidFill>
            </a:rPr>
            <a:t>RIZIK ODRŽIVOSTI</a:t>
          </a:r>
        </a:p>
        <a:p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SFDR </a:t>
          </a:r>
          <a:r>
            <a:rPr lang="en-US" sz="1800" dirty="0" err="1">
              <a:latin typeface="Arial" panose="020B0604020202020204" pitchFamily="34" charset="0"/>
              <a:cs typeface="Arial" panose="020B0604020202020204" pitchFamily="34" charset="0"/>
            </a:rPr>
            <a:t>Uredb</a:t>
          </a:r>
          <a:r>
            <a:rPr lang="sr-Latn-RS" sz="1800" dirty="0">
              <a:latin typeface="Arial" panose="020B0604020202020204" pitchFamily="34" charset="0"/>
              <a:cs typeface="Arial" panose="020B0604020202020204" pitchFamily="34" charset="0"/>
            </a:rPr>
            <a:t>a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800" dirty="0" err="1">
              <a:latin typeface="Arial" panose="020B0604020202020204" pitchFamily="34" charset="0"/>
              <a:cs typeface="Arial" panose="020B0604020202020204" pitchFamily="34" charset="0"/>
            </a:rPr>
            <a:t>definiše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800" dirty="0" err="1">
              <a:latin typeface="Arial" panose="020B0604020202020204" pitchFamily="34" charset="0"/>
              <a:cs typeface="Arial" panose="020B0604020202020204" pitchFamily="34" charset="0"/>
            </a:rPr>
            <a:t>rizik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800" dirty="0" err="1">
              <a:latin typeface="Arial" panose="020B0604020202020204" pitchFamily="34" charset="0"/>
              <a:cs typeface="Arial" panose="020B0604020202020204" pitchFamily="34" charset="0"/>
            </a:rPr>
            <a:t>održivosti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800" dirty="0" err="1">
              <a:latin typeface="Arial" panose="020B0604020202020204" pitchFamily="34" charset="0"/>
              <a:cs typeface="Arial" panose="020B0604020202020204" pitchFamily="34" charset="0"/>
            </a:rPr>
            <a:t>kao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800" dirty="0" err="1">
              <a:latin typeface="Arial" panose="020B0604020202020204" pitchFamily="34" charset="0"/>
              <a:cs typeface="Arial" panose="020B0604020202020204" pitchFamily="34" charset="0"/>
            </a:rPr>
            <a:t>ekološki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US" sz="1800" dirty="0" err="1">
              <a:latin typeface="Arial" panose="020B0604020202020204" pitchFamily="34" charset="0"/>
              <a:cs typeface="Arial" panose="020B0604020202020204" pitchFamily="34" charset="0"/>
            </a:rPr>
            <a:t>društveni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800" dirty="0" err="1">
              <a:latin typeface="Arial" panose="020B0604020202020204" pitchFamily="34" charset="0"/>
              <a:cs typeface="Arial" panose="020B0604020202020204" pitchFamily="34" charset="0"/>
            </a:rPr>
            <a:t>ili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800" dirty="0" err="1">
              <a:latin typeface="Arial" panose="020B0604020202020204" pitchFamily="34" charset="0"/>
              <a:cs typeface="Arial" panose="020B0604020202020204" pitchFamily="34" charset="0"/>
            </a:rPr>
            <a:t>korporativni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800" dirty="0" err="1">
              <a:latin typeface="Arial" panose="020B0604020202020204" pitchFamily="34" charset="0"/>
              <a:cs typeface="Arial" panose="020B0604020202020204" pitchFamily="34" charset="0"/>
            </a:rPr>
            <a:t>događaj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 (</a:t>
          </a:r>
          <a:r>
            <a:rPr lang="en-US" sz="1800" dirty="0" err="1">
              <a:latin typeface="Arial" panose="020B0604020202020204" pitchFamily="34" charset="0"/>
              <a:cs typeface="Arial" panose="020B0604020202020204" pitchFamily="34" charset="0"/>
            </a:rPr>
            <a:t>slučaj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) </a:t>
          </a:r>
          <a:r>
            <a:rPr lang="en-US" sz="1800" dirty="0" err="1">
              <a:latin typeface="Arial" panose="020B0604020202020204" pitchFamily="34" charset="0"/>
              <a:cs typeface="Arial" panose="020B0604020202020204" pitchFamily="34" charset="0"/>
            </a:rPr>
            <a:t>čije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800" dirty="0" err="1">
              <a:latin typeface="Arial" panose="020B0604020202020204" pitchFamily="34" charset="0"/>
              <a:cs typeface="Arial" panose="020B0604020202020204" pitchFamily="34" charset="0"/>
            </a:rPr>
            <a:t>ostvarenje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800" dirty="0" err="1">
              <a:latin typeface="Arial" panose="020B0604020202020204" pitchFamily="34" charset="0"/>
              <a:cs typeface="Arial" panose="020B0604020202020204" pitchFamily="34" charset="0"/>
            </a:rPr>
            <a:t>može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800" dirty="0" err="1">
              <a:latin typeface="Arial" panose="020B0604020202020204" pitchFamily="34" charset="0"/>
              <a:cs typeface="Arial" panose="020B0604020202020204" pitchFamily="34" charset="0"/>
            </a:rPr>
            <a:t>uzrokovati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800" dirty="0" err="1">
              <a:latin typeface="Arial" panose="020B0604020202020204" pitchFamily="34" charset="0"/>
              <a:cs typeface="Arial" panose="020B0604020202020204" pitchFamily="34" charset="0"/>
            </a:rPr>
            <a:t>stvaran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800" dirty="0" err="1">
              <a:latin typeface="Arial" panose="020B0604020202020204" pitchFamily="34" charset="0"/>
              <a:cs typeface="Arial" panose="020B0604020202020204" pitchFamily="34" charset="0"/>
            </a:rPr>
            <a:t>ili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800" dirty="0" err="1">
              <a:latin typeface="Arial" panose="020B0604020202020204" pitchFamily="34" charset="0"/>
              <a:cs typeface="Arial" panose="020B0604020202020204" pitchFamily="34" charset="0"/>
            </a:rPr>
            <a:t>potencijalno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800" dirty="0" err="1">
              <a:latin typeface="Arial" panose="020B0604020202020204" pitchFamily="34" charset="0"/>
              <a:cs typeface="Arial" panose="020B0604020202020204" pitchFamily="34" charset="0"/>
            </a:rPr>
            <a:t>negativan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800" dirty="0" err="1">
              <a:latin typeface="Arial" panose="020B0604020202020204" pitchFamily="34" charset="0"/>
              <a:cs typeface="Arial" panose="020B0604020202020204" pitchFamily="34" charset="0"/>
            </a:rPr>
            <a:t>bitan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800" dirty="0" err="1">
              <a:latin typeface="Arial" panose="020B0604020202020204" pitchFamily="34" charset="0"/>
              <a:cs typeface="Arial" panose="020B0604020202020204" pitchFamily="34" charset="0"/>
            </a:rPr>
            <a:t>učinak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800" dirty="0" err="1">
              <a:latin typeface="Arial" panose="020B0604020202020204" pitchFamily="34" charset="0"/>
              <a:cs typeface="Arial" panose="020B0604020202020204" pitchFamily="34" charset="0"/>
            </a:rPr>
            <a:t>na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800" dirty="0" err="1">
              <a:latin typeface="Arial" panose="020B0604020202020204" pitchFamily="34" charset="0"/>
              <a:cs typeface="Arial" panose="020B0604020202020204" pitchFamily="34" charset="0"/>
            </a:rPr>
            <a:t>vrednost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800" dirty="0" err="1">
              <a:latin typeface="Arial" panose="020B0604020202020204" pitchFamily="34" charset="0"/>
              <a:cs typeface="Arial" panose="020B0604020202020204" pitchFamily="34" charset="0"/>
            </a:rPr>
            <a:t>ulaganja</a:t>
          </a:r>
          <a:r>
            <a:rPr lang="sr-Cyrl-RS" sz="18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endParaRPr lang="sr-Latn-RS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FFEBB16-9D6C-4869-BF56-11F7142194B2}" type="sibTrans" cxnId="{CA9BF235-A0F7-4614-A352-D8A1E13A371B}">
      <dgm:prSet/>
      <dgm:spPr/>
      <dgm:t>
        <a:bodyPr/>
        <a:lstStyle/>
        <a:p>
          <a:endParaRPr lang="sr-Latn-RS"/>
        </a:p>
      </dgm:t>
    </dgm:pt>
    <dgm:pt modelId="{9E8280A5-C8A6-4819-A8B1-EC21A69AA1A4}" type="parTrans" cxnId="{CA9BF235-A0F7-4614-A352-D8A1E13A371B}">
      <dgm:prSet/>
      <dgm:spPr/>
      <dgm:t>
        <a:bodyPr/>
        <a:lstStyle/>
        <a:p>
          <a:endParaRPr lang="sr-Latn-RS"/>
        </a:p>
      </dgm:t>
    </dgm:pt>
    <dgm:pt modelId="{34D1F9E2-0032-428E-9C01-EA78D9A9FA3F}">
      <dgm:prSet phldrT="[Text]" custT="1"/>
      <dgm:spPr/>
      <dgm:t>
        <a:bodyPr/>
        <a:lstStyle/>
        <a:p>
          <a:r>
            <a:rPr lang="sr-Latn-R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„ČINIOCI ODRŽIVOSTI -</a:t>
          </a:r>
          <a:r>
            <a: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u </a:t>
          </a:r>
          <a:r>
            <a:rPr lang="en-US" sz="2000" b="1" dirty="0" err="1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smislu</a:t>
          </a:r>
          <a:r>
            <a: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dirty="0" err="1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člana</a:t>
          </a:r>
          <a:r>
            <a: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2 (24) </a:t>
          </a:r>
          <a:r>
            <a:rPr lang="en-US" sz="2000" b="1" dirty="0" err="1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iste</a:t>
          </a:r>
          <a:r>
            <a: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dirty="0" err="1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Uredbe</a:t>
          </a:r>
          <a:r>
            <a: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dirty="0" err="1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ekološka</a:t>
          </a:r>
          <a:r>
            <a: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dirty="0" err="1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i</a:t>
          </a:r>
          <a:r>
            <a: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dirty="0" err="1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socijalna</a:t>
          </a:r>
          <a:r>
            <a: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dirty="0" err="1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pitanja</a:t>
          </a:r>
          <a:r>
            <a: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US" sz="2000" b="1" dirty="0" err="1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pitanja</a:t>
          </a:r>
          <a:r>
            <a: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u </a:t>
          </a:r>
          <a:r>
            <a:rPr lang="en-US" sz="2000" b="1" dirty="0" err="1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vezi</a:t>
          </a:r>
          <a:r>
            <a: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dirty="0" err="1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sa</a:t>
          </a:r>
          <a:r>
            <a: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dirty="0" err="1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zaposlenima</a:t>
          </a:r>
          <a:r>
            <a: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US" sz="2000" b="1" dirty="0" err="1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poštovanjem</a:t>
          </a:r>
          <a:r>
            <a: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dirty="0" err="1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ljudskih</a:t>
          </a:r>
          <a:r>
            <a: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dirty="0" err="1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prava</a:t>
          </a:r>
          <a:r>
            <a: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US" sz="2000" b="1" dirty="0" err="1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borbom</a:t>
          </a:r>
          <a:r>
            <a: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dirty="0" err="1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protiv</a:t>
          </a:r>
          <a:r>
            <a: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dirty="0" err="1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korupcije</a:t>
          </a:r>
          <a:r>
            <a: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dirty="0" err="1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i</a:t>
          </a:r>
          <a:r>
            <a: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dirty="0" err="1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podmićivanjem</a:t>
          </a:r>
          <a:endParaRPr lang="sr-Latn-RS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0D85146-7B2B-4DAC-A938-E580A6ED1A8D}" type="sibTrans" cxnId="{F3D01B1D-1CED-4DD9-9501-4C87C1362CE6}">
      <dgm:prSet/>
      <dgm:spPr/>
      <dgm:t>
        <a:bodyPr/>
        <a:lstStyle/>
        <a:p>
          <a:endParaRPr lang="sr-Latn-RS"/>
        </a:p>
      </dgm:t>
    </dgm:pt>
    <dgm:pt modelId="{BE93598A-99FE-4692-ABA8-056C504C831C}" type="parTrans" cxnId="{F3D01B1D-1CED-4DD9-9501-4C87C1362CE6}">
      <dgm:prSet/>
      <dgm:spPr/>
      <dgm:t>
        <a:bodyPr/>
        <a:lstStyle/>
        <a:p>
          <a:endParaRPr lang="sr-Latn-RS"/>
        </a:p>
      </dgm:t>
    </dgm:pt>
    <dgm:pt modelId="{9E253DAA-595B-49BC-A5C9-E9458C60C169}">
      <dgm:prSet phldrT="[Text]"/>
      <dgm:spPr/>
      <dgm:t>
        <a:bodyPr/>
        <a:lstStyle/>
        <a:p>
          <a:endParaRPr lang="sr-Latn-RS" dirty="0"/>
        </a:p>
      </dgm:t>
    </dgm:pt>
    <dgm:pt modelId="{BC8A7A37-D6C0-445C-9814-5B1FAD7B95D9}" type="sibTrans" cxnId="{32E1B968-D1E7-4790-BB89-CE330C0FAEE6}">
      <dgm:prSet/>
      <dgm:spPr/>
      <dgm:t>
        <a:bodyPr/>
        <a:lstStyle/>
        <a:p>
          <a:endParaRPr lang="sr-Latn-RS"/>
        </a:p>
      </dgm:t>
    </dgm:pt>
    <dgm:pt modelId="{F795CFA2-8757-4252-80DE-377C5D54B965}" type="parTrans" cxnId="{32E1B968-D1E7-4790-BB89-CE330C0FAEE6}">
      <dgm:prSet/>
      <dgm:spPr/>
      <dgm:t>
        <a:bodyPr/>
        <a:lstStyle/>
        <a:p>
          <a:endParaRPr lang="sr-Latn-RS"/>
        </a:p>
      </dgm:t>
    </dgm:pt>
    <dgm:pt modelId="{A57E1278-A935-4DBB-8422-768C2C33875E}" type="pres">
      <dgm:prSet presAssocID="{C5593688-8ED9-4CB0-8C9F-822D28560606}" presName="Name0" presStyleCnt="0">
        <dgm:presLayoutVars>
          <dgm:dir/>
          <dgm:animLvl val="lvl"/>
          <dgm:resizeHandles val="exact"/>
        </dgm:presLayoutVars>
      </dgm:prSet>
      <dgm:spPr/>
    </dgm:pt>
    <dgm:pt modelId="{15882490-FD7E-4D22-948C-9427FC3C3D99}" type="pres">
      <dgm:prSet presAssocID="{F6BA42E2-F88D-415E-849A-BA153DD1A3B6}" presName="compositeNode" presStyleCnt="0">
        <dgm:presLayoutVars>
          <dgm:bulletEnabled val="1"/>
        </dgm:presLayoutVars>
      </dgm:prSet>
      <dgm:spPr/>
    </dgm:pt>
    <dgm:pt modelId="{3BA3C159-5544-475D-8837-958DECE88032}" type="pres">
      <dgm:prSet presAssocID="{F6BA42E2-F88D-415E-849A-BA153DD1A3B6}" presName="bgRect" presStyleLbl="node1" presStyleIdx="0" presStyleCnt="2" custScaleY="100000"/>
      <dgm:spPr/>
    </dgm:pt>
    <dgm:pt modelId="{413D8132-13F1-4512-8535-6C97183CB246}" type="pres">
      <dgm:prSet presAssocID="{F6BA42E2-F88D-415E-849A-BA153DD1A3B6}" presName="parentNode" presStyleLbl="node1" presStyleIdx="0" presStyleCnt="2">
        <dgm:presLayoutVars>
          <dgm:chMax val="0"/>
          <dgm:bulletEnabled val="1"/>
        </dgm:presLayoutVars>
      </dgm:prSet>
      <dgm:spPr/>
    </dgm:pt>
    <dgm:pt modelId="{D4721FE5-B97E-47DB-A017-AAD94BA60A67}" type="pres">
      <dgm:prSet presAssocID="{F6BA42E2-F88D-415E-849A-BA153DD1A3B6}" presName="childNode" presStyleLbl="node1" presStyleIdx="0" presStyleCnt="2">
        <dgm:presLayoutVars>
          <dgm:bulletEnabled val="1"/>
        </dgm:presLayoutVars>
      </dgm:prSet>
      <dgm:spPr/>
    </dgm:pt>
    <dgm:pt modelId="{8231DDCF-01AF-464D-B9EF-B3B5479E6A18}" type="pres">
      <dgm:prSet presAssocID="{EAF395FB-C2F7-44B2-A07A-4F50FDB9839F}" presName="hSp" presStyleCnt="0"/>
      <dgm:spPr/>
    </dgm:pt>
    <dgm:pt modelId="{C181D60A-5815-4D75-9DB3-BDEBCEB0F9D9}" type="pres">
      <dgm:prSet presAssocID="{EAF395FB-C2F7-44B2-A07A-4F50FDB9839F}" presName="vProcSp" presStyleCnt="0"/>
      <dgm:spPr/>
    </dgm:pt>
    <dgm:pt modelId="{6E531EC9-08E9-4450-B7E4-B03116CA1226}" type="pres">
      <dgm:prSet presAssocID="{EAF395FB-C2F7-44B2-A07A-4F50FDB9839F}" presName="vSp1" presStyleCnt="0"/>
      <dgm:spPr/>
    </dgm:pt>
    <dgm:pt modelId="{F04FA05E-B937-4C99-BADB-89370643D051}" type="pres">
      <dgm:prSet presAssocID="{EAF395FB-C2F7-44B2-A07A-4F50FDB9839F}" presName="simulatedConn" presStyleLbl="solidFgAcc1" presStyleIdx="0" presStyleCnt="1"/>
      <dgm:spPr/>
    </dgm:pt>
    <dgm:pt modelId="{EAC28096-FD8E-4CA5-AE42-9F99D2E7D19C}" type="pres">
      <dgm:prSet presAssocID="{EAF395FB-C2F7-44B2-A07A-4F50FDB9839F}" presName="vSp2" presStyleCnt="0"/>
      <dgm:spPr/>
    </dgm:pt>
    <dgm:pt modelId="{3153EA59-D90A-4F9B-AEAB-32DAA167D809}" type="pres">
      <dgm:prSet presAssocID="{EAF395FB-C2F7-44B2-A07A-4F50FDB9839F}" presName="sibTrans" presStyleCnt="0"/>
      <dgm:spPr/>
    </dgm:pt>
    <dgm:pt modelId="{9C3154C0-F7EF-4D03-967F-3A54C4C40D74}" type="pres">
      <dgm:prSet presAssocID="{9E253DAA-595B-49BC-A5C9-E9458C60C169}" presName="compositeNode" presStyleCnt="0">
        <dgm:presLayoutVars>
          <dgm:bulletEnabled val="1"/>
        </dgm:presLayoutVars>
      </dgm:prSet>
      <dgm:spPr/>
    </dgm:pt>
    <dgm:pt modelId="{55930F8B-10F7-410F-825A-DCBD1E8306BE}" type="pres">
      <dgm:prSet presAssocID="{9E253DAA-595B-49BC-A5C9-E9458C60C169}" presName="bgRect" presStyleLbl="node1" presStyleIdx="1" presStyleCnt="2" custScaleX="113143" custScaleY="100000"/>
      <dgm:spPr/>
    </dgm:pt>
    <dgm:pt modelId="{38D33A96-7BF2-45A3-B807-862B688C9A6F}" type="pres">
      <dgm:prSet presAssocID="{9E253DAA-595B-49BC-A5C9-E9458C60C169}" presName="parentNode" presStyleLbl="node1" presStyleIdx="1" presStyleCnt="2">
        <dgm:presLayoutVars>
          <dgm:chMax val="0"/>
          <dgm:bulletEnabled val="1"/>
        </dgm:presLayoutVars>
      </dgm:prSet>
      <dgm:spPr/>
    </dgm:pt>
    <dgm:pt modelId="{7080E53B-1764-411F-9360-69493663EA71}" type="pres">
      <dgm:prSet presAssocID="{9E253DAA-595B-49BC-A5C9-E9458C60C169}" presName="childNode" presStyleLbl="node1" presStyleIdx="1" presStyleCnt="2">
        <dgm:presLayoutVars>
          <dgm:bulletEnabled val="1"/>
        </dgm:presLayoutVars>
      </dgm:prSet>
      <dgm:spPr/>
    </dgm:pt>
  </dgm:ptLst>
  <dgm:cxnLst>
    <dgm:cxn modelId="{AEF6E414-9BA7-45DA-BEDD-CB8B9D38173E}" type="presOf" srcId="{ED221C26-C2DE-4821-B53F-2473F1AB40AF}" destId="{D4721FE5-B97E-47DB-A017-AAD94BA60A67}" srcOrd="0" destOrd="0" presId="urn:microsoft.com/office/officeart/2005/8/layout/hProcess7"/>
    <dgm:cxn modelId="{F3D01B1D-1CED-4DD9-9501-4C87C1362CE6}" srcId="{9E253DAA-595B-49BC-A5C9-E9458C60C169}" destId="{34D1F9E2-0032-428E-9C01-EA78D9A9FA3F}" srcOrd="0" destOrd="0" parTransId="{BE93598A-99FE-4692-ABA8-056C504C831C}" sibTransId="{90D85146-7B2B-4DAC-A938-E580A6ED1A8D}"/>
    <dgm:cxn modelId="{DD63CC29-3F70-4B34-AA04-4BC40EDA5BD3}" type="presOf" srcId="{F6BA42E2-F88D-415E-849A-BA153DD1A3B6}" destId="{413D8132-13F1-4512-8535-6C97183CB246}" srcOrd="1" destOrd="0" presId="urn:microsoft.com/office/officeart/2005/8/layout/hProcess7"/>
    <dgm:cxn modelId="{CA9BF235-A0F7-4614-A352-D8A1E13A371B}" srcId="{F6BA42E2-F88D-415E-849A-BA153DD1A3B6}" destId="{ED221C26-C2DE-4821-B53F-2473F1AB40AF}" srcOrd="0" destOrd="0" parTransId="{9E8280A5-C8A6-4819-A8B1-EC21A69AA1A4}" sibTransId="{3FFEBB16-9D6C-4869-BF56-11F7142194B2}"/>
    <dgm:cxn modelId="{3C87935E-176B-4B87-BA28-049126FE520D}" srcId="{C5593688-8ED9-4CB0-8C9F-822D28560606}" destId="{F6BA42E2-F88D-415E-849A-BA153DD1A3B6}" srcOrd="0" destOrd="0" parTransId="{6CA667E6-4B6C-4CAE-B58C-DAAD8E275923}" sibTransId="{EAF395FB-C2F7-44B2-A07A-4F50FDB9839F}"/>
    <dgm:cxn modelId="{32E1B968-D1E7-4790-BB89-CE330C0FAEE6}" srcId="{C5593688-8ED9-4CB0-8C9F-822D28560606}" destId="{9E253DAA-595B-49BC-A5C9-E9458C60C169}" srcOrd="1" destOrd="0" parTransId="{F795CFA2-8757-4252-80DE-377C5D54B965}" sibTransId="{BC8A7A37-D6C0-445C-9814-5B1FAD7B95D9}"/>
    <dgm:cxn modelId="{181CF274-C515-467C-ACFB-901899DCAE6D}" type="presOf" srcId="{F6BA42E2-F88D-415E-849A-BA153DD1A3B6}" destId="{3BA3C159-5544-475D-8837-958DECE88032}" srcOrd="0" destOrd="0" presId="urn:microsoft.com/office/officeart/2005/8/layout/hProcess7"/>
    <dgm:cxn modelId="{7B844B7D-A744-4F21-A138-2A079D154975}" type="presOf" srcId="{9E253DAA-595B-49BC-A5C9-E9458C60C169}" destId="{38D33A96-7BF2-45A3-B807-862B688C9A6F}" srcOrd="1" destOrd="0" presId="urn:microsoft.com/office/officeart/2005/8/layout/hProcess7"/>
    <dgm:cxn modelId="{057C4C98-0E4E-4370-9A47-843095E4E578}" type="presOf" srcId="{34D1F9E2-0032-428E-9C01-EA78D9A9FA3F}" destId="{7080E53B-1764-411F-9360-69493663EA71}" srcOrd="0" destOrd="0" presId="urn:microsoft.com/office/officeart/2005/8/layout/hProcess7"/>
    <dgm:cxn modelId="{DDAE83E3-C458-42EE-AC2B-9C1628C39B8A}" type="presOf" srcId="{C5593688-8ED9-4CB0-8C9F-822D28560606}" destId="{A57E1278-A935-4DBB-8422-768C2C33875E}" srcOrd="0" destOrd="0" presId="urn:microsoft.com/office/officeart/2005/8/layout/hProcess7"/>
    <dgm:cxn modelId="{2CBB84FE-5D45-4300-A9E6-CAD97B8D52DD}" type="presOf" srcId="{9E253DAA-595B-49BC-A5C9-E9458C60C169}" destId="{55930F8B-10F7-410F-825A-DCBD1E8306BE}" srcOrd="0" destOrd="0" presId="urn:microsoft.com/office/officeart/2005/8/layout/hProcess7"/>
    <dgm:cxn modelId="{5E93ED53-8FED-467D-9918-1E49283DF34A}" type="presParOf" srcId="{A57E1278-A935-4DBB-8422-768C2C33875E}" destId="{15882490-FD7E-4D22-948C-9427FC3C3D99}" srcOrd="0" destOrd="0" presId="urn:microsoft.com/office/officeart/2005/8/layout/hProcess7"/>
    <dgm:cxn modelId="{71EBC296-4C3C-4D9C-8E8F-113F6F3C20A1}" type="presParOf" srcId="{15882490-FD7E-4D22-948C-9427FC3C3D99}" destId="{3BA3C159-5544-475D-8837-958DECE88032}" srcOrd="0" destOrd="0" presId="urn:microsoft.com/office/officeart/2005/8/layout/hProcess7"/>
    <dgm:cxn modelId="{D75612DF-4B16-4F55-86C9-8B0BE7BD0FF1}" type="presParOf" srcId="{15882490-FD7E-4D22-948C-9427FC3C3D99}" destId="{413D8132-13F1-4512-8535-6C97183CB246}" srcOrd="1" destOrd="0" presId="urn:microsoft.com/office/officeart/2005/8/layout/hProcess7"/>
    <dgm:cxn modelId="{DEA2DC92-7D0B-41DB-A9B7-ECAEC83E113C}" type="presParOf" srcId="{15882490-FD7E-4D22-948C-9427FC3C3D99}" destId="{D4721FE5-B97E-47DB-A017-AAD94BA60A67}" srcOrd="2" destOrd="0" presId="urn:microsoft.com/office/officeart/2005/8/layout/hProcess7"/>
    <dgm:cxn modelId="{AAEC192F-7F34-42AB-B87C-00256FF1D0C2}" type="presParOf" srcId="{A57E1278-A935-4DBB-8422-768C2C33875E}" destId="{8231DDCF-01AF-464D-B9EF-B3B5479E6A18}" srcOrd="1" destOrd="0" presId="urn:microsoft.com/office/officeart/2005/8/layout/hProcess7"/>
    <dgm:cxn modelId="{55BE98A7-B1D7-4731-9D72-80AEDA1615E6}" type="presParOf" srcId="{A57E1278-A935-4DBB-8422-768C2C33875E}" destId="{C181D60A-5815-4D75-9DB3-BDEBCEB0F9D9}" srcOrd="2" destOrd="0" presId="urn:microsoft.com/office/officeart/2005/8/layout/hProcess7"/>
    <dgm:cxn modelId="{A42573F3-50DF-4761-9D52-2F7103EDB30A}" type="presParOf" srcId="{C181D60A-5815-4D75-9DB3-BDEBCEB0F9D9}" destId="{6E531EC9-08E9-4450-B7E4-B03116CA1226}" srcOrd="0" destOrd="0" presId="urn:microsoft.com/office/officeart/2005/8/layout/hProcess7"/>
    <dgm:cxn modelId="{9BE53FDD-E228-4B5F-8392-75B3CDF5F95C}" type="presParOf" srcId="{C181D60A-5815-4D75-9DB3-BDEBCEB0F9D9}" destId="{F04FA05E-B937-4C99-BADB-89370643D051}" srcOrd="1" destOrd="0" presId="urn:microsoft.com/office/officeart/2005/8/layout/hProcess7"/>
    <dgm:cxn modelId="{78502762-0408-40D1-89AF-1399E263CA9E}" type="presParOf" srcId="{C181D60A-5815-4D75-9DB3-BDEBCEB0F9D9}" destId="{EAC28096-FD8E-4CA5-AE42-9F99D2E7D19C}" srcOrd="2" destOrd="0" presId="urn:microsoft.com/office/officeart/2005/8/layout/hProcess7"/>
    <dgm:cxn modelId="{EBB5A1E2-7CE2-4F72-BC14-C3D5ED847168}" type="presParOf" srcId="{A57E1278-A935-4DBB-8422-768C2C33875E}" destId="{3153EA59-D90A-4F9B-AEAB-32DAA167D809}" srcOrd="3" destOrd="0" presId="urn:microsoft.com/office/officeart/2005/8/layout/hProcess7"/>
    <dgm:cxn modelId="{C9F602AB-2ECF-4D98-AFF7-AC25A527F019}" type="presParOf" srcId="{A57E1278-A935-4DBB-8422-768C2C33875E}" destId="{9C3154C0-F7EF-4D03-967F-3A54C4C40D74}" srcOrd="4" destOrd="0" presId="urn:microsoft.com/office/officeart/2005/8/layout/hProcess7"/>
    <dgm:cxn modelId="{22E5019B-5601-4CF3-AA57-AE2054596F8C}" type="presParOf" srcId="{9C3154C0-F7EF-4D03-967F-3A54C4C40D74}" destId="{55930F8B-10F7-410F-825A-DCBD1E8306BE}" srcOrd="0" destOrd="0" presId="urn:microsoft.com/office/officeart/2005/8/layout/hProcess7"/>
    <dgm:cxn modelId="{86A52935-93E0-4C91-B1EF-67641DAA362E}" type="presParOf" srcId="{9C3154C0-F7EF-4D03-967F-3A54C4C40D74}" destId="{38D33A96-7BF2-45A3-B807-862B688C9A6F}" srcOrd="1" destOrd="0" presId="urn:microsoft.com/office/officeart/2005/8/layout/hProcess7"/>
    <dgm:cxn modelId="{FC548189-D814-4AA7-AA0E-A171BF60EDA5}" type="presParOf" srcId="{9C3154C0-F7EF-4D03-967F-3A54C4C40D74}" destId="{7080E53B-1764-411F-9360-69493663EA71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2A532E9-345A-460A-8DA9-A155BCB8E67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r-Latn-RS"/>
        </a:p>
      </dgm:t>
    </dgm:pt>
    <dgm:pt modelId="{1D9A3A12-A678-426E-8BDF-D1B517702754}">
      <dgm:prSet phldrT="[Text]"/>
      <dgm:spPr/>
      <dgm:t>
        <a:bodyPr/>
        <a:lstStyle/>
        <a:p>
          <a:r>
            <a:rPr lang="sr-Latn-RS" dirty="0">
              <a:latin typeface="Arial" panose="020B0604020202020204" pitchFamily="34" charset="0"/>
              <a:cs typeface="Arial" panose="020B0604020202020204" pitchFamily="34" charset="0"/>
            </a:rPr>
            <a:t>Prelazak na održivu ekonomiju</a:t>
          </a:r>
        </a:p>
      </dgm:t>
    </dgm:pt>
    <dgm:pt modelId="{89F6A653-2EC6-42AB-B165-4106050DA577}" type="parTrans" cxnId="{A495FAA4-070F-4829-90B4-1990D47AA2FA}">
      <dgm:prSet/>
      <dgm:spPr/>
      <dgm:t>
        <a:bodyPr/>
        <a:lstStyle/>
        <a:p>
          <a:endParaRPr lang="sr-Latn-RS"/>
        </a:p>
      </dgm:t>
    </dgm:pt>
    <dgm:pt modelId="{CD19FE43-3B0A-495B-BA96-44EDF0B23AE3}" type="sibTrans" cxnId="{A495FAA4-070F-4829-90B4-1990D47AA2FA}">
      <dgm:prSet/>
      <dgm:spPr/>
      <dgm:t>
        <a:bodyPr/>
        <a:lstStyle/>
        <a:p>
          <a:endParaRPr lang="sr-Latn-RS"/>
        </a:p>
      </dgm:t>
    </dgm:pt>
    <dgm:pt modelId="{2A36C24C-5D4B-48EE-B1A6-E0D9E5188C48}">
      <dgm:prSet phldrT="[Text]"/>
      <dgm:spPr/>
      <dgm:t>
        <a:bodyPr/>
        <a:lstStyle/>
        <a:p>
          <a:pPr algn="just"/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Dok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je </a:t>
          </a:r>
          <a:r>
            <a:rPr lang="sr-Latn-RS" dirty="0">
              <a:latin typeface="Arial" panose="020B0604020202020204" pitchFamily="34" charset="0"/>
              <a:cs typeface="Arial" panose="020B0604020202020204" pitchFamily="34" charset="0"/>
            </a:rPr>
            <a:t>kod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odgovornog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poslovanja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akcenat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na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standardima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koji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obezbeđuju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trenutni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imidž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korporativnog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odgovornog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građanina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kod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održivog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poslovanja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insistira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se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na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poslovnom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modelu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koji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će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dugoročno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obezbediti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promociju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vrednosti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koje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su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usklađene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sa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opštim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interesom</a:t>
          </a:r>
          <a:endParaRPr lang="sr-Latn-R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77AE205-30D1-4C33-895F-F7D5F8AA11AF}" type="parTrans" cxnId="{60E98F13-62DD-4E8B-ABB1-AC46561C501C}">
      <dgm:prSet/>
      <dgm:spPr/>
      <dgm:t>
        <a:bodyPr/>
        <a:lstStyle/>
        <a:p>
          <a:endParaRPr lang="sr-Latn-RS"/>
        </a:p>
      </dgm:t>
    </dgm:pt>
    <dgm:pt modelId="{D9D1EAE8-683B-40C7-AE72-1AA4EDD92B0C}" type="sibTrans" cxnId="{60E98F13-62DD-4E8B-ABB1-AC46561C501C}">
      <dgm:prSet/>
      <dgm:spPr/>
      <dgm:t>
        <a:bodyPr/>
        <a:lstStyle/>
        <a:p>
          <a:endParaRPr lang="sr-Latn-RS"/>
        </a:p>
      </dgm:t>
    </dgm:pt>
    <dgm:pt modelId="{EA702805-8E9F-4A77-A7A1-F70365B50966}">
      <dgm:prSet phldrT="[Text]"/>
      <dgm:spPr/>
      <dgm:t>
        <a:bodyPr/>
        <a:lstStyle/>
        <a:p>
          <a:r>
            <a:rPr lang="sr-Latn-RS" dirty="0">
              <a:latin typeface="Arial" panose="020B0604020202020204" pitchFamily="34" charset="0"/>
              <a:cs typeface="Arial" panose="020B0604020202020204" pitchFamily="34" charset="0"/>
            </a:rPr>
            <a:t>PRINCIPLES OF SUSTAINABLE INSURANCE </a:t>
          </a:r>
        </a:p>
      </dgm:t>
    </dgm:pt>
    <dgm:pt modelId="{6436D48B-4765-48A0-BA8B-E941BC497B51}" type="parTrans" cxnId="{3F5EFC08-C9A1-476C-BCB3-62D5E2BA9A5E}">
      <dgm:prSet/>
      <dgm:spPr/>
      <dgm:t>
        <a:bodyPr/>
        <a:lstStyle/>
        <a:p>
          <a:endParaRPr lang="sr-Latn-RS"/>
        </a:p>
      </dgm:t>
    </dgm:pt>
    <dgm:pt modelId="{FFCFCD35-8ACF-4754-A9D9-461741BD4739}" type="sibTrans" cxnId="{3F5EFC08-C9A1-476C-BCB3-62D5E2BA9A5E}">
      <dgm:prSet/>
      <dgm:spPr/>
      <dgm:t>
        <a:bodyPr/>
        <a:lstStyle/>
        <a:p>
          <a:endParaRPr lang="sr-Latn-RS"/>
        </a:p>
      </dgm:t>
    </dgm:pt>
    <dgm:pt modelId="{AA34A9D2-1F80-4F45-A039-0CD5AA8A116C}">
      <dgm:prSet phldrT="[Text]"/>
      <dgm:spPr/>
      <dgm:t>
        <a:bodyPr/>
        <a:lstStyle/>
        <a:p>
          <a:pPr algn="just"/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Vodeći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osiguravači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su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inkorporisali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odredbe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o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zaštiti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životne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sredine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u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odredbe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o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osiguravajućem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pokriću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i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strategije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preuzimanja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rizika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usmeravajući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svoj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biznis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ka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ekološki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održivim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kompanijama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  <a:r>
            <a:rPr lang="sr-Latn-R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</dgm:t>
    </dgm:pt>
    <dgm:pt modelId="{5D22B1A7-722F-4EE9-8848-CAFAB61E737E}" type="parTrans" cxnId="{5410A136-D451-40AE-A61F-0857F6480B84}">
      <dgm:prSet/>
      <dgm:spPr/>
      <dgm:t>
        <a:bodyPr/>
        <a:lstStyle/>
        <a:p>
          <a:endParaRPr lang="sr-Latn-RS"/>
        </a:p>
      </dgm:t>
    </dgm:pt>
    <dgm:pt modelId="{EFAAD9A7-ED5D-480D-A0CC-0D4D9DD7293C}" type="sibTrans" cxnId="{5410A136-D451-40AE-A61F-0857F6480B84}">
      <dgm:prSet/>
      <dgm:spPr/>
      <dgm:t>
        <a:bodyPr/>
        <a:lstStyle/>
        <a:p>
          <a:endParaRPr lang="sr-Latn-RS"/>
        </a:p>
      </dgm:t>
    </dgm:pt>
    <dgm:pt modelId="{0C529C30-39F1-42BD-90F1-BB015A9BED37}" type="pres">
      <dgm:prSet presAssocID="{D2A532E9-345A-460A-8DA9-A155BCB8E675}" presName="linear" presStyleCnt="0">
        <dgm:presLayoutVars>
          <dgm:animLvl val="lvl"/>
          <dgm:resizeHandles val="exact"/>
        </dgm:presLayoutVars>
      </dgm:prSet>
      <dgm:spPr/>
    </dgm:pt>
    <dgm:pt modelId="{0540ED8B-25B5-4EC1-8DF5-F00A1E2BD1BA}" type="pres">
      <dgm:prSet presAssocID="{1D9A3A12-A678-426E-8BDF-D1B517702754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D4E58E31-42CC-4311-98C8-46A8839A3EED}" type="pres">
      <dgm:prSet presAssocID="{1D9A3A12-A678-426E-8BDF-D1B517702754}" presName="childText" presStyleLbl="revTx" presStyleIdx="0" presStyleCnt="2">
        <dgm:presLayoutVars>
          <dgm:bulletEnabled val="1"/>
        </dgm:presLayoutVars>
      </dgm:prSet>
      <dgm:spPr/>
    </dgm:pt>
    <dgm:pt modelId="{619E92B9-CD78-4C2D-8E65-C69DE510B04E}" type="pres">
      <dgm:prSet presAssocID="{EA702805-8E9F-4A77-A7A1-F70365B50966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F1C37304-BD36-42E4-A9BE-63038A722CA9}" type="pres">
      <dgm:prSet presAssocID="{EA702805-8E9F-4A77-A7A1-F70365B50966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3F5EFC08-C9A1-476C-BCB3-62D5E2BA9A5E}" srcId="{D2A532E9-345A-460A-8DA9-A155BCB8E675}" destId="{EA702805-8E9F-4A77-A7A1-F70365B50966}" srcOrd="1" destOrd="0" parTransId="{6436D48B-4765-48A0-BA8B-E941BC497B51}" sibTransId="{FFCFCD35-8ACF-4754-A9D9-461741BD4739}"/>
    <dgm:cxn modelId="{60E98F13-62DD-4E8B-ABB1-AC46561C501C}" srcId="{1D9A3A12-A678-426E-8BDF-D1B517702754}" destId="{2A36C24C-5D4B-48EE-B1A6-E0D9E5188C48}" srcOrd="0" destOrd="0" parTransId="{377AE205-30D1-4C33-895F-F7D5F8AA11AF}" sibTransId="{D9D1EAE8-683B-40C7-AE72-1AA4EDD92B0C}"/>
    <dgm:cxn modelId="{5410A136-D451-40AE-A61F-0857F6480B84}" srcId="{EA702805-8E9F-4A77-A7A1-F70365B50966}" destId="{AA34A9D2-1F80-4F45-A039-0CD5AA8A116C}" srcOrd="0" destOrd="0" parTransId="{5D22B1A7-722F-4EE9-8848-CAFAB61E737E}" sibTransId="{EFAAD9A7-ED5D-480D-A0CC-0D4D9DD7293C}"/>
    <dgm:cxn modelId="{5887366F-6824-4C1F-8E68-17A1DD8F565B}" type="presOf" srcId="{1D9A3A12-A678-426E-8BDF-D1B517702754}" destId="{0540ED8B-25B5-4EC1-8DF5-F00A1E2BD1BA}" srcOrd="0" destOrd="0" presId="urn:microsoft.com/office/officeart/2005/8/layout/vList2"/>
    <dgm:cxn modelId="{0DA7CF8B-D1C3-406D-B636-A818258BA6B2}" type="presOf" srcId="{D2A532E9-345A-460A-8DA9-A155BCB8E675}" destId="{0C529C30-39F1-42BD-90F1-BB015A9BED37}" srcOrd="0" destOrd="0" presId="urn:microsoft.com/office/officeart/2005/8/layout/vList2"/>
    <dgm:cxn modelId="{2D7BEA95-077B-4A76-AA49-13DA142874CC}" type="presOf" srcId="{AA34A9D2-1F80-4F45-A039-0CD5AA8A116C}" destId="{F1C37304-BD36-42E4-A9BE-63038A722CA9}" srcOrd="0" destOrd="0" presId="urn:microsoft.com/office/officeart/2005/8/layout/vList2"/>
    <dgm:cxn modelId="{A495FAA4-070F-4829-90B4-1990D47AA2FA}" srcId="{D2A532E9-345A-460A-8DA9-A155BCB8E675}" destId="{1D9A3A12-A678-426E-8BDF-D1B517702754}" srcOrd="0" destOrd="0" parTransId="{89F6A653-2EC6-42AB-B165-4106050DA577}" sibTransId="{CD19FE43-3B0A-495B-BA96-44EDF0B23AE3}"/>
    <dgm:cxn modelId="{B24753DF-B364-4C5E-B946-C3ADEFBBA5D7}" type="presOf" srcId="{2A36C24C-5D4B-48EE-B1A6-E0D9E5188C48}" destId="{D4E58E31-42CC-4311-98C8-46A8839A3EED}" srcOrd="0" destOrd="0" presId="urn:microsoft.com/office/officeart/2005/8/layout/vList2"/>
    <dgm:cxn modelId="{EC940BF3-751E-4CDC-9EA1-E2FB2071B532}" type="presOf" srcId="{EA702805-8E9F-4A77-A7A1-F70365B50966}" destId="{619E92B9-CD78-4C2D-8E65-C69DE510B04E}" srcOrd="0" destOrd="0" presId="urn:microsoft.com/office/officeart/2005/8/layout/vList2"/>
    <dgm:cxn modelId="{D3C05388-9F08-4098-9629-3BD8181C738A}" type="presParOf" srcId="{0C529C30-39F1-42BD-90F1-BB015A9BED37}" destId="{0540ED8B-25B5-4EC1-8DF5-F00A1E2BD1BA}" srcOrd="0" destOrd="0" presId="urn:microsoft.com/office/officeart/2005/8/layout/vList2"/>
    <dgm:cxn modelId="{FDC4F81F-8788-47ED-9A2B-80F233625AF0}" type="presParOf" srcId="{0C529C30-39F1-42BD-90F1-BB015A9BED37}" destId="{D4E58E31-42CC-4311-98C8-46A8839A3EED}" srcOrd="1" destOrd="0" presId="urn:microsoft.com/office/officeart/2005/8/layout/vList2"/>
    <dgm:cxn modelId="{ACA79C52-F25C-4431-B8F5-C00550687134}" type="presParOf" srcId="{0C529C30-39F1-42BD-90F1-BB015A9BED37}" destId="{619E92B9-CD78-4C2D-8E65-C69DE510B04E}" srcOrd="2" destOrd="0" presId="urn:microsoft.com/office/officeart/2005/8/layout/vList2"/>
    <dgm:cxn modelId="{47AF8F99-D404-4C06-9258-ADABA8AECA05}" type="presParOf" srcId="{0C529C30-39F1-42BD-90F1-BB015A9BED37}" destId="{F1C37304-BD36-42E4-A9BE-63038A722CA9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7C3BA8-2420-4DF0-8D5D-225AACF3D423}">
      <dsp:nvSpPr>
        <dsp:cNvPr id="0" name=""/>
        <dsp:cNvSpPr/>
      </dsp:nvSpPr>
      <dsp:spPr>
        <a:xfrm rot="5400000">
          <a:off x="-493451" y="509573"/>
          <a:ext cx="1893612" cy="906710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0" kern="1200" dirty="0"/>
            <a:t>1.</a:t>
          </a:r>
          <a:endParaRPr lang="sr-Latn-RS" sz="2600" b="0" kern="1200" dirty="0"/>
        </a:p>
      </dsp:txBody>
      <dsp:txXfrm rot="-5400000">
        <a:off x="0" y="469477"/>
        <a:ext cx="906710" cy="986902"/>
      </dsp:txXfrm>
    </dsp:sp>
    <dsp:sp modelId="{4D94FD71-F178-4C13-998D-349E4942ED1B}">
      <dsp:nvSpPr>
        <dsp:cNvPr id="0" name=""/>
        <dsp:cNvSpPr/>
      </dsp:nvSpPr>
      <dsp:spPr>
        <a:xfrm rot="5400000">
          <a:off x="3973186" y="-2925194"/>
          <a:ext cx="1189937" cy="732288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TRANSFORMACIJA CILJA POSLOVANJA: </a:t>
          </a:r>
          <a:r>
            <a:rPr lang="sr-Latn-RS" sz="1800" kern="1200" dirty="0">
              <a:latin typeface="Arial" panose="020B0604020202020204" pitchFamily="34" charset="0"/>
              <a:cs typeface="Arial" panose="020B0604020202020204" pitchFamily="34" charset="0"/>
            </a:rPr>
            <a:t>od </a:t>
          </a:r>
          <a:r>
            <a:rPr lang="en-US" sz="1800" kern="1200" dirty="0" err="1">
              <a:latin typeface="Arial" panose="020B0604020202020204" pitchFamily="34" charset="0"/>
              <a:cs typeface="Arial" panose="020B0604020202020204" pitchFamily="34" charset="0"/>
            </a:rPr>
            <a:t>liberalne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sr-Latn-RS" sz="1800" kern="1200" dirty="0">
              <a:latin typeface="Arial" panose="020B0604020202020204" pitchFamily="34" charset="0"/>
              <a:cs typeface="Arial" panose="020B0604020202020204" pitchFamily="34" charset="0"/>
            </a:rPr>
            <a:t>ekonomije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 („</a:t>
          </a:r>
          <a:r>
            <a:rPr lang="en-US" sz="1800" kern="1200" dirty="0" err="1">
              <a:latin typeface="Arial" panose="020B0604020202020204" pitchFamily="34" charset="0"/>
              <a:cs typeface="Arial" panose="020B0604020202020204" pitchFamily="34" charset="0"/>
            </a:rPr>
            <a:t>maksimizacija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800" kern="1200" dirty="0" err="1">
              <a:latin typeface="Arial" panose="020B0604020202020204" pitchFamily="34" charset="0"/>
              <a:cs typeface="Arial" panose="020B0604020202020204" pitchFamily="34" charset="0"/>
            </a:rPr>
            <a:t>profita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800" kern="1200" dirty="0" err="1">
              <a:latin typeface="Arial" panose="020B0604020202020204" pitchFamily="34" charset="0"/>
              <a:cs typeface="Arial" panose="020B0604020202020204" pitchFamily="34" charset="0"/>
            </a:rPr>
            <a:t>akcionara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/</a:t>
          </a:r>
          <a:r>
            <a:rPr lang="en-US" sz="1800" kern="1200" dirty="0" err="1">
              <a:latin typeface="Arial" panose="020B0604020202020204" pitchFamily="34" charset="0"/>
              <a:cs typeface="Arial" panose="020B0604020202020204" pitchFamily="34" charset="0"/>
            </a:rPr>
            <a:t>vlasnika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800" kern="1200" dirty="0" err="1">
              <a:latin typeface="Arial" panose="020B0604020202020204" pitchFamily="34" charset="0"/>
              <a:cs typeface="Arial" panose="020B0604020202020204" pitchFamily="34" charset="0"/>
            </a:rPr>
            <a:t>kompanije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“)</a:t>
          </a:r>
          <a:r>
            <a:rPr lang="sr-Latn-RS" sz="1800" kern="1200" dirty="0">
              <a:latin typeface="Arial" panose="020B0604020202020204" pitchFamily="34" charset="0"/>
              <a:cs typeface="Arial" panose="020B0604020202020204" pitchFamily="34" charset="0"/>
            </a:rPr>
            <a:t> do razvoja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800" kern="1200" dirty="0" err="1">
              <a:latin typeface="Arial" panose="020B0604020202020204" pitchFamily="34" charset="0"/>
              <a:cs typeface="Arial" panose="020B0604020202020204" pitchFamily="34" charset="0"/>
            </a:rPr>
            <a:t>etičk</a:t>
          </a:r>
          <a:r>
            <a:rPr lang="sr-Latn-RS" sz="1800" kern="1200" dirty="0">
              <a:latin typeface="Arial" panose="020B0604020202020204" pitchFamily="34" charset="0"/>
              <a:cs typeface="Arial" panose="020B0604020202020204" pitchFamily="34" charset="0"/>
            </a:rPr>
            <a:t>e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800" kern="1200" dirty="0" err="1">
              <a:latin typeface="Arial" panose="020B0604020202020204" pitchFamily="34" charset="0"/>
              <a:cs typeface="Arial" panose="020B0604020202020204" pitchFamily="34" charset="0"/>
            </a:rPr>
            <a:t>dimenzij</a:t>
          </a:r>
          <a:r>
            <a:rPr lang="sr-Latn-RS" sz="1800" kern="1200" dirty="0">
              <a:latin typeface="Arial" panose="020B0604020202020204" pitchFamily="34" charset="0"/>
              <a:cs typeface="Arial" panose="020B0604020202020204" pitchFamily="34" charset="0"/>
            </a:rPr>
            <a:t>e biznisa</a:t>
          </a:r>
        </a:p>
      </dsp:txBody>
      <dsp:txXfrm rot="-5400000">
        <a:off x="906710" y="199370"/>
        <a:ext cx="7264801" cy="1073761"/>
      </dsp:txXfrm>
    </dsp:sp>
    <dsp:sp modelId="{914C369C-81A6-42E2-BBE2-EDDA8B0A4171}">
      <dsp:nvSpPr>
        <dsp:cNvPr id="0" name=""/>
        <dsp:cNvSpPr/>
      </dsp:nvSpPr>
      <dsp:spPr>
        <a:xfrm rot="5400000">
          <a:off x="-194295" y="2031078"/>
          <a:ext cx="1295300" cy="906710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2.</a:t>
          </a:r>
          <a:endParaRPr lang="sr-Latn-RS" sz="2600" kern="1200" dirty="0"/>
        </a:p>
      </dsp:txBody>
      <dsp:txXfrm rot="-5400000">
        <a:off x="0" y="2290138"/>
        <a:ext cx="906710" cy="388590"/>
      </dsp:txXfrm>
    </dsp:sp>
    <dsp:sp modelId="{6A35CFDB-B714-4BC7-A0C2-551A97243F18}">
      <dsp:nvSpPr>
        <dsp:cNvPr id="0" name=""/>
        <dsp:cNvSpPr/>
      </dsp:nvSpPr>
      <dsp:spPr>
        <a:xfrm rot="5400000">
          <a:off x="4099684" y="-1403689"/>
          <a:ext cx="936941" cy="732288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Latn-RS" sz="1800" kern="1200" dirty="0">
              <a:latin typeface="Arial" panose="020B0604020202020204" pitchFamily="34" charset="0"/>
              <a:cs typeface="Arial" panose="020B0604020202020204" pitchFamily="34" charset="0"/>
            </a:rPr>
            <a:t>Multinacionalne kompanije kao generatori negativnih socijalnih pojava i razvoj društvene klime koje poziva na odgovornost</a:t>
          </a:r>
          <a:endParaRPr lang="en-US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906710" y="1835023"/>
        <a:ext cx="7277151" cy="845465"/>
      </dsp:txXfrm>
    </dsp:sp>
    <dsp:sp modelId="{B18C8483-0592-48F8-BCE1-8047EFF0A837}">
      <dsp:nvSpPr>
        <dsp:cNvPr id="0" name=""/>
        <dsp:cNvSpPr/>
      </dsp:nvSpPr>
      <dsp:spPr>
        <a:xfrm rot="5400000">
          <a:off x="-194295" y="3278698"/>
          <a:ext cx="1295300" cy="906710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3.</a:t>
          </a:r>
          <a:endParaRPr lang="sr-Latn-RS" sz="2600" kern="1200" dirty="0"/>
        </a:p>
      </dsp:txBody>
      <dsp:txXfrm rot="-5400000">
        <a:off x="0" y="3537758"/>
        <a:ext cx="906710" cy="388590"/>
      </dsp:txXfrm>
    </dsp:sp>
    <dsp:sp modelId="{AD3B2EC1-24C5-4E03-88BF-E87F66AF040A}">
      <dsp:nvSpPr>
        <dsp:cNvPr id="0" name=""/>
        <dsp:cNvSpPr/>
      </dsp:nvSpPr>
      <dsp:spPr>
        <a:xfrm rot="5400000">
          <a:off x="4074413" y="-156069"/>
          <a:ext cx="987483" cy="732288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Latn-RS" sz="1800" kern="1200" dirty="0">
              <a:latin typeface="Arial" panose="020B0604020202020204" pitchFamily="34" charset="0"/>
              <a:cs typeface="Arial" panose="020B0604020202020204" pitchFamily="34" charset="0"/>
            </a:rPr>
            <a:t>Preispitivanje uloge korporacija/privrednih subjekata  </a:t>
          </a:r>
        </a:p>
      </dsp:txBody>
      <dsp:txXfrm rot="-5400000">
        <a:off x="906711" y="3059838"/>
        <a:ext cx="7274684" cy="891073"/>
      </dsp:txXfrm>
    </dsp:sp>
    <dsp:sp modelId="{2731E00F-54C8-40D8-9B03-600B58970DA9}">
      <dsp:nvSpPr>
        <dsp:cNvPr id="0" name=""/>
        <dsp:cNvSpPr/>
      </dsp:nvSpPr>
      <dsp:spPr>
        <a:xfrm rot="5400000">
          <a:off x="-194295" y="4643512"/>
          <a:ext cx="1295300" cy="906710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4.</a:t>
          </a:r>
          <a:endParaRPr lang="sr-Latn-RS" sz="2600" kern="1200" dirty="0"/>
        </a:p>
      </dsp:txBody>
      <dsp:txXfrm rot="-5400000">
        <a:off x="0" y="4902572"/>
        <a:ext cx="906710" cy="388590"/>
      </dsp:txXfrm>
    </dsp:sp>
    <dsp:sp modelId="{2B3C1C55-9BEE-4040-AB5E-B03928D56B33}">
      <dsp:nvSpPr>
        <dsp:cNvPr id="0" name=""/>
        <dsp:cNvSpPr/>
      </dsp:nvSpPr>
      <dsp:spPr>
        <a:xfrm rot="5400000">
          <a:off x="3957218" y="1208745"/>
          <a:ext cx="1221872" cy="732288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Latn-RS" sz="1800" kern="1200" dirty="0">
              <a:latin typeface="Arial" panose="020B0604020202020204" pitchFamily="34" charset="0"/>
              <a:cs typeface="Arial" panose="020B0604020202020204" pitchFamily="34" charset="0"/>
            </a:rPr>
            <a:t>Kompanije kao odgovorni građani  </a:t>
          </a:r>
        </a:p>
      </dsp:txBody>
      <dsp:txXfrm rot="-5400000">
        <a:off x="906710" y="4318901"/>
        <a:ext cx="7263242" cy="11025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051E36-7227-4D2B-BDD2-393276F122D8}">
      <dsp:nvSpPr>
        <dsp:cNvPr id="0" name=""/>
        <dsp:cNvSpPr/>
      </dsp:nvSpPr>
      <dsp:spPr>
        <a:xfrm>
          <a:off x="0" y="241859"/>
          <a:ext cx="8229600" cy="104934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just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1800" b="1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</a:t>
          </a:r>
          <a:r>
            <a:rPr lang="sr-Latn-RS" sz="1800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N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a </a:t>
          </a:r>
          <a:r>
            <a:rPr lang="en-US" sz="1800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osnovu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implementacije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regulativ</a:t>
          </a:r>
          <a:r>
            <a:rPr lang="sr-Latn-RS" sz="1800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e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o </a:t>
          </a:r>
          <a:r>
            <a:rPr lang="en-US" sz="1800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zaštiti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sr-Latn-RS" sz="1800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zaposlenih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i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životne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sredine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tokom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osamdesetih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godina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prošlog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veka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u </a:t>
          </a:r>
          <a:r>
            <a:rPr lang="en-US" sz="1800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korporativnom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svetu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raste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značaj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zdravlja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, </a:t>
          </a:r>
          <a:r>
            <a:rPr lang="en-US" sz="1800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zaštite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i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bezbednosti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radnika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, </a:t>
          </a:r>
          <a:r>
            <a:rPr lang="en-US" sz="1800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kao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i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ekološkog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uticaja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poslovanja</a:t>
          </a:r>
          <a:endParaRPr lang="sr-Latn-RS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1225" y="293084"/>
        <a:ext cx="8127150" cy="946893"/>
      </dsp:txXfrm>
    </dsp:sp>
    <dsp:sp modelId="{9F366A4D-3E6B-487C-A9ED-DA545BFCEB83}">
      <dsp:nvSpPr>
        <dsp:cNvPr id="0" name=""/>
        <dsp:cNvSpPr/>
      </dsp:nvSpPr>
      <dsp:spPr>
        <a:xfrm>
          <a:off x="0" y="1348803"/>
          <a:ext cx="8229600" cy="104934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just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1800" b="1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</a:t>
          </a:r>
          <a:r>
            <a:rPr lang="en-US" sz="1800" b="1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Devedesetih</a:t>
          </a:r>
          <a:r>
            <a:rPr lang="en-US" sz="1800" b="1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b="1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godina</a:t>
          </a:r>
          <a:r>
            <a:rPr lang="en-US" sz="1800" b="1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b="1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prošlog</a:t>
          </a:r>
          <a:r>
            <a:rPr lang="en-US" sz="1800" b="1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b="1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veka</a:t>
          </a:r>
          <a:r>
            <a:rPr lang="en-US" sz="1800" b="1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b="1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održivi</a:t>
          </a:r>
          <a:r>
            <a:rPr lang="en-US" sz="1800" b="1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b="1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razvoj</a:t>
          </a:r>
          <a:r>
            <a:rPr lang="en-US" sz="1800" b="1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b="1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dobija</a:t>
          </a:r>
          <a:r>
            <a:rPr lang="en-US" sz="1800" b="1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b="1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sve</a:t>
          </a:r>
          <a:r>
            <a:rPr lang="en-US" sz="1800" b="1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b="1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više</a:t>
          </a:r>
          <a:r>
            <a:rPr lang="en-US" sz="1800" b="1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b="1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na</a:t>
          </a:r>
          <a:r>
            <a:rPr lang="en-US" sz="1800" b="1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b="1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značaju</a:t>
          </a:r>
          <a:r>
            <a:rPr lang="en-US" sz="1800" b="1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, s </a:t>
          </a:r>
          <a:r>
            <a:rPr lang="en-US" sz="1800" b="1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tim</a:t>
          </a:r>
          <a:r>
            <a:rPr lang="en-US" sz="1800" b="1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da je </a:t>
          </a:r>
          <a:r>
            <a:rPr lang="en-US" sz="1800" b="1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fokus</a:t>
          </a:r>
          <a:r>
            <a:rPr lang="en-US" sz="1800" b="1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b="1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stavljen</a:t>
          </a:r>
          <a:r>
            <a:rPr lang="en-US" sz="1800" b="1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b="1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na</a:t>
          </a:r>
          <a:r>
            <a:rPr lang="en-US" sz="1800" b="1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b="1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smanjenje</a:t>
          </a:r>
          <a:r>
            <a:rPr lang="en-US" sz="1800" b="1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b="1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negativnog</a:t>
          </a:r>
          <a:r>
            <a:rPr lang="en-US" sz="1800" b="1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b="1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uticaja</a:t>
          </a:r>
          <a:r>
            <a:rPr lang="en-US" sz="1800" b="1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b="1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na</a:t>
          </a:r>
          <a:r>
            <a:rPr lang="en-US" sz="1800" b="1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b="1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životnu</a:t>
          </a:r>
          <a:r>
            <a:rPr lang="en-US" sz="1800" b="1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1800" b="1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sredinu</a:t>
          </a:r>
          <a:endParaRPr lang="sr-Latn-RS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1225" y="1400028"/>
        <a:ext cx="8127150" cy="946893"/>
      </dsp:txXfrm>
    </dsp:sp>
    <dsp:sp modelId="{F5188593-2C1D-4FBE-B5B9-AD10D7B2825B}">
      <dsp:nvSpPr>
        <dsp:cNvPr id="0" name=""/>
        <dsp:cNvSpPr/>
      </dsp:nvSpPr>
      <dsp:spPr>
        <a:xfrm>
          <a:off x="0" y="2455747"/>
          <a:ext cx="8229600" cy="104934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just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000" b="1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</a:t>
          </a:r>
          <a:r>
            <a:rPr lang="sr-Latn-RS" sz="2000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S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obzirom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na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goruće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ekološke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i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klimatske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probleme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,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danas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CSR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polako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evoluira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u ESG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koncept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,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sa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ciljem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da se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uticaj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kompanija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kvantifikuje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i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rangira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po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industrijama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u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skladu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sa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stepenom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održivosti</a:t>
          </a:r>
          <a:endParaRPr lang="sr-Latn-RS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1225" y="2506972"/>
        <a:ext cx="8127150" cy="946893"/>
      </dsp:txXfrm>
    </dsp:sp>
    <dsp:sp modelId="{DBF0A25A-56EF-48F9-BCBD-ABF516FA4BE1}">
      <dsp:nvSpPr>
        <dsp:cNvPr id="0" name=""/>
        <dsp:cNvSpPr/>
      </dsp:nvSpPr>
      <dsp:spPr>
        <a:xfrm>
          <a:off x="0" y="3562690"/>
          <a:ext cx="8229600" cy="104934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just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000" b="1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</a:t>
          </a:r>
          <a:r>
            <a:rPr lang="sr-Latn-RS" sz="2000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Buđenje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svesti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o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značaju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održivog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razvoja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dovodi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do toga da se od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samoregulacije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i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dobrovoljnih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aktivnosti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pređe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na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zakonodavnu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delatnost</a:t>
          </a:r>
          <a:endParaRPr lang="sr-Latn-RS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1225" y="3613915"/>
        <a:ext cx="8127150" cy="94689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051E36-7227-4D2B-BDD2-393276F122D8}">
      <dsp:nvSpPr>
        <dsp:cNvPr id="0" name=""/>
        <dsp:cNvSpPr/>
      </dsp:nvSpPr>
      <dsp:spPr>
        <a:xfrm>
          <a:off x="0" y="30959"/>
          <a:ext cx="8229600" cy="10108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800" b="1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</a:t>
          </a:r>
          <a:r>
            <a:rPr lang="sr-Latn-RS" sz="2800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Životna sredina</a:t>
          </a:r>
          <a:endParaRPr lang="sr-Latn-RS" sz="2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9347" y="80306"/>
        <a:ext cx="8130906" cy="912186"/>
      </dsp:txXfrm>
    </dsp:sp>
    <dsp:sp modelId="{9F366A4D-3E6B-487C-A9ED-DA545BFCEB83}">
      <dsp:nvSpPr>
        <dsp:cNvPr id="0" name=""/>
        <dsp:cNvSpPr/>
      </dsp:nvSpPr>
      <dsp:spPr>
        <a:xfrm>
          <a:off x="0" y="1197360"/>
          <a:ext cx="8229600" cy="10108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800" b="1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</a:t>
          </a:r>
          <a:r>
            <a:rPr lang="sr-Latn-RS" sz="2800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Socijalna i kadrovska pitanja</a:t>
          </a:r>
          <a:endParaRPr lang="sr-Latn-RS" sz="2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9347" y="1246707"/>
        <a:ext cx="8130906" cy="912186"/>
      </dsp:txXfrm>
    </dsp:sp>
    <dsp:sp modelId="{F5188593-2C1D-4FBE-B5B9-AD10D7B2825B}">
      <dsp:nvSpPr>
        <dsp:cNvPr id="0" name=""/>
        <dsp:cNvSpPr/>
      </dsp:nvSpPr>
      <dsp:spPr>
        <a:xfrm>
          <a:off x="0" y="2363760"/>
          <a:ext cx="8229600" cy="10108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800" b="1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</a:t>
          </a:r>
          <a:r>
            <a:rPr lang="sr-Latn-RS" sz="2800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Ljudska prava</a:t>
          </a:r>
          <a:endParaRPr lang="sr-Latn-RS" sz="2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9347" y="2413107"/>
        <a:ext cx="8130906" cy="912186"/>
      </dsp:txXfrm>
    </dsp:sp>
    <dsp:sp modelId="{DBF0A25A-56EF-48F9-BCBD-ABF516FA4BE1}">
      <dsp:nvSpPr>
        <dsp:cNvPr id="0" name=""/>
        <dsp:cNvSpPr/>
      </dsp:nvSpPr>
      <dsp:spPr>
        <a:xfrm>
          <a:off x="0" y="3530160"/>
          <a:ext cx="8229600" cy="10108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800" b="1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</a:t>
          </a:r>
          <a:r>
            <a:rPr lang="sr-Latn-RS" sz="2800" kern="1200" dirty="0">
              <a:latin typeface="Arial" panose="020B0604020202020204" pitchFamily="34" charset="0"/>
              <a:cs typeface="Arial" panose="020B0604020202020204" pitchFamily="34" charset="0"/>
              <a:sym typeface="Wingdings 2"/>
            </a:rPr>
            <a:t> Podmićivanje i korupcija</a:t>
          </a:r>
          <a:endParaRPr lang="sr-Latn-RS" sz="2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9347" y="3579507"/>
        <a:ext cx="8130906" cy="91218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50791F-CE2C-49DE-8BCC-91707E5E8437}">
      <dsp:nvSpPr>
        <dsp:cNvPr id="0" name=""/>
        <dsp:cNvSpPr/>
      </dsp:nvSpPr>
      <dsp:spPr>
        <a:xfrm rot="5400000">
          <a:off x="-192267" y="198127"/>
          <a:ext cx="1281786" cy="897250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r-Latn-RS" sz="2600" kern="1200" dirty="0"/>
        </a:p>
      </dsp:txBody>
      <dsp:txXfrm rot="-5400000">
        <a:off x="1" y="454484"/>
        <a:ext cx="897250" cy="384536"/>
      </dsp:txXfrm>
    </dsp:sp>
    <dsp:sp modelId="{8F0F117F-E349-411F-AEAB-7B073D6A2581}">
      <dsp:nvSpPr>
        <dsp:cNvPr id="0" name=""/>
        <dsp:cNvSpPr/>
      </dsp:nvSpPr>
      <dsp:spPr>
        <a:xfrm rot="5400000">
          <a:off x="4146844" y="-3243735"/>
          <a:ext cx="833160" cy="733234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just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Latn-RS" sz="2000" kern="1200" dirty="0">
              <a:latin typeface="Arial" panose="020B0604020202020204" pitchFamily="34" charset="0"/>
              <a:cs typeface="Arial" panose="020B0604020202020204" pitchFamily="34" charset="0"/>
            </a:rPr>
            <a:t>S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vetska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premija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normiranja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„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zelene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liste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“,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što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najzad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omogućava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da se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usvoji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definicija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održivosti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u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poslovnom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sektoru</a:t>
          </a:r>
          <a:endParaRPr lang="sr-Latn-RS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897250" y="46531"/>
        <a:ext cx="7291677" cy="751816"/>
      </dsp:txXfrm>
    </dsp:sp>
    <dsp:sp modelId="{5ED25DB0-AEC8-4648-A10C-A15DE48019D3}">
      <dsp:nvSpPr>
        <dsp:cNvPr id="0" name=""/>
        <dsp:cNvSpPr/>
      </dsp:nvSpPr>
      <dsp:spPr>
        <a:xfrm rot="5400000">
          <a:off x="-192267" y="1340008"/>
          <a:ext cx="1281786" cy="897250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r-Latn-RS" sz="2600" kern="1200" dirty="0"/>
        </a:p>
      </dsp:txBody>
      <dsp:txXfrm rot="-5400000">
        <a:off x="1" y="1596365"/>
        <a:ext cx="897250" cy="384536"/>
      </dsp:txXfrm>
    </dsp:sp>
    <dsp:sp modelId="{7190AB2E-6C92-43CA-908B-A500DFE715E0}">
      <dsp:nvSpPr>
        <dsp:cNvPr id="0" name=""/>
        <dsp:cNvSpPr/>
      </dsp:nvSpPr>
      <dsp:spPr>
        <a:xfrm rot="5400000">
          <a:off x="4146844" y="-2108019"/>
          <a:ext cx="833160" cy="733234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sr-Latn-RS" sz="1300" kern="1200" dirty="0"/>
        </a:p>
        <a:p>
          <a:pPr marL="228600" lvl="1" indent="-228600" algn="just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Latn-RS" sz="2000" kern="1200" dirty="0">
              <a:latin typeface="Arial" panose="020B0604020202020204" pitchFamily="34" charset="0"/>
              <a:cs typeface="Arial" panose="020B0604020202020204" pitchFamily="34" charset="0"/>
            </a:rPr>
            <a:t>K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lasifikacij</a:t>
          </a:r>
          <a:r>
            <a:rPr lang="sr-Latn-RS" sz="2000" kern="1200" dirty="0">
              <a:latin typeface="Arial" panose="020B0604020202020204" pitchFamily="34" charset="0"/>
              <a:cs typeface="Arial" panose="020B0604020202020204" pitchFamily="34" charset="0"/>
            </a:rPr>
            <a:t>a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ekonomskih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aktivnosti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na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: 1)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Zelene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(one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koje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omogućuju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tzv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.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zelenu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tranziciju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); 2)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Žute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(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trancione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–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koje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se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mogu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smatrati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održivim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pod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određenim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uslovima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)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i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3)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Crvene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(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neodržive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aktivnosti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)</a:t>
          </a:r>
        </a:p>
      </dsp:txBody>
      <dsp:txXfrm rot="-5400000">
        <a:off x="897250" y="1182247"/>
        <a:ext cx="7291677" cy="751816"/>
      </dsp:txXfrm>
    </dsp:sp>
    <dsp:sp modelId="{14913C78-BFF7-4FED-B031-2B28004877B6}">
      <dsp:nvSpPr>
        <dsp:cNvPr id="0" name=""/>
        <dsp:cNvSpPr/>
      </dsp:nvSpPr>
      <dsp:spPr>
        <a:xfrm rot="5400000">
          <a:off x="-192267" y="2469558"/>
          <a:ext cx="1281786" cy="897250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r-Latn-RS" sz="2600" kern="1200" dirty="0"/>
        </a:p>
      </dsp:txBody>
      <dsp:txXfrm rot="-5400000">
        <a:off x="1" y="2725915"/>
        <a:ext cx="897250" cy="384536"/>
      </dsp:txXfrm>
    </dsp:sp>
    <dsp:sp modelId="{0A548A91-7156-4539-A046-E79D50DDF1B9}">
      <dsp:nvSpPr>
        <dsp:cNvPr id="0" name=""/>
        <dsp:cNvSpPr/>
      </dsp:nvSpPr>
      <dsp:spPr>
        <a:xfrm rot="5400000">
          <a:off x="4146844" y="-972304"/>
          <a:ext cx="833160" cy="733234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just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Definisanje</a:t>
          </a:r>
          <a:r>
            <a:rPr lang="sr-Latn-RS" sz="2000" kern="1200" dirty="0">
              <a:latin typeface="Arial" panose="020B0604020202020204" pitchFamily="34" charset="0"/>
              <a:cs typeface="Arial" panose="020B0604020202020204" pitchFamily="34" charset="0"/>
            </a:rPr>
            <a:t>m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ekološki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održivih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privrednih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delatnosti</a:t>
          </a:r>
          <a:r>
            <a:rPr lang="sr-Latn-RS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ogran</a:t>
          </a:r>
          <a:r>
            <a:rPr lang="sr-Latn-RS" sz="2000" kern="1200" dirty="0">
              <a:latin typeface="Arial" panose="020B0604020202020204" pitchFamily="34" charset="0"/>
              <a:cs typeface="Arial" panose="020B0604020202020204" pitchFamily="34" charset="0"/>
            </a:rPr>
            <a:t>i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čava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sr-Latn-RS" sz="2000" kern="1200" dirty="0">
              <a:latin typeface="Arial" panose="020B0604020202020204" pitchFamily="34" charset="0"/>
              <a:cs typeface="Arial" panose="020B0604020202020204" pitchFamily="34" charset="0"/>
            </a:rPr>
            <a:t>se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rizik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„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manipulativnog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zelenog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marketinga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“ (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eng.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: greenwashing)</a:t>
          </a:r>
          <a:endParaRPr lang="sr-Latn-RS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897250" y="2317962"/>
        <a:ext cx="7291677" cy="751816"/>
      </dsp:txXfrm>
    </dsp:sp>
    <dsp:sp modelId="{556F6B19-E1E1-4825-B54F-A7C24D736612}">
      <dsp:nvSpPr>
        <dsp:cNvPr id="0" name=""/>
        <dsp:cNvSpPr/>
      </dsp:nvSpPr>
      <dsp:spPr>
        <a:xfrm rot="5400000">
          <a:off x="-192267" y="3605273"/>
          <a:ext cx="1281786" cy="897250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r-Latn-RS" sz="2600" kern="1200" dirty="0"/>
        </a:p>
      </dsp:txBody>
      <dsp:txXfrm rot="-5400000">
        <a:off x="1" y="3861630"/>
        <a:ext cx="897250" cy="384536"/>
      </dsp:txXfrm>
    </dsp:sp>
    <dsp:sp modelId="{E5F22561-2E0D-407A-BC86-0D568F859AB9}">
      <dsp:nvSpPr>
        <dsp:cNvPr id="0" name=""/>
        <dsp:cNvSpPr/>
      </dsp:nvSpPr>
      <dsp:spPr>
        <a:xfrm rot="5400000">
          <a:off x="4146844" y="163411"/>
          <a:ext cx="833160" cy="733234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just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Latn-RS" sz="2000" kern="1200" dirty="0">
              <a:latin typeface="Arial" panose="020B0604020202020204" pitchFamily="34" charset="0"/>
              <a:cs typeface="Arial" panose="020B0604020202020204" pitchFamily="34" charset="0"/>
            </a:rPr>
            <a:t>E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fekat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usmeravanja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investicija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ka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ekološki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održivim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delatnostima</a:t>
          </a:r>
          <a:endParaRPr lang="sr-Latn-RS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897250" y="3453677"/>
        <a:ext cx="7291677" cy="75181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A3C159-5544-475D-8837-958DECE88032}">
      <dsp:nvSpPr>
        <dsp:cNvPr id="0" name=""/>
        <dsp:cNvSpPr/>
      </dsp:nvSpPr>
      <dsp:spPr>
        <a:xfrm>
          <a:off x="1453" y="0"/>
          <a:ext cx="3797349" cy="3984171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54305" rIns="200025" bIns="0" numCol="1" spcCol="1270" anchor="t" anchorCtr="0">
          <a:noAutofit/>
        </a:bodyPr>
        <a:lstStyle/>
        <a:p>
          <a:pPr marL="0" lvl="0" indent="0" algn="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r-Latn-RS" sz="4500" kern="1200" dirty="0"/>
        </a:p>
      </dsp:txBody>
      <dsp:txXfrm rot="16200000">
        <a:off x="-1252321" y="1253775"/>
        <a:ext cx="3267020" cy="759469"/>
      </dsp:txXfrm>
    </dsp:sp>
    <dsp:sp modelId="{D4721FE5-B97E-47DB-A017-AAD94BA60A67}">
      <dsp:nvSpPr>
        <dsp:cNvPr id="0" name=""/>
        <dsp:cNvSpPr/>
      </dsp:nvSpPr>
      <dsp:spPr>
        <a:xfrm>
          <a:off x="760923" y="0"/>
          <a:ext cx="2829025" cy="3984171"/>
        </a:xfrm>
        <a:prstGeom prst="rect">
          <a:avLst/>
        </a:prstGeom>
        <a:noFill/>
        <a:ln w="19050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54864" rIns="0" bIns="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1600" b="1" kern="1200" dirty="0">
              <a:solidFill>
                <a:schemeClr val="tx1"/>
              </a:solidFill>
            </a:rPr>
            <a:t>RIZIK ODRŽIVOSTI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SFDR </a:t>
          </a:r>
          <a:r>
            <a:rPr lang="en-US" sz="1800" kern="1200" dirty="0" err="1">
              <a:latin typeface="Arial" panose="020B0604020202020204" pitchFamily="34" charset="0"/>
              <a:cs typeface="Arial" panose="020B0604020202020204" pitchFamily="34" charset="0"/>
            </a:rPr>
            <a:t>Uredb</a:t>
          </a:r>
          <a:r>
            <a:rPr lang="sr-Latn-RS" sz="1800" kern="1200" dirty="0">
              <a:latin typeface="Arial" panose="020B0604020202020204" pitchFamily="34" charset="0"/>
              <a:cs typeface="Arial" panose="020B0604020202020204" pitchFamily="34" charset="0"/>
            </a:rPr>
            <a:t>a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800" kern="1200" dirty="0" err="1">
              <a:latin typeface="Arial" panose="020B0604020202020204" pitchFamily="34" charset="0"/>
              <a:cs typeface="Arial" panose="020B0604020202020204" pitchFamily="34" charset="0"/>
            </a:rPr>
            <a:t>definiše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800" kern="1200" dirty="0" err="1">
              <a:latin typeface="Arial" panose="020B0604020202020204" pitchFamily="34" charset="0"/>
              <a:cs typeface="Arial" panose="020B0604020202020204" pitchFamily="34" charset="0"/>
            </a:rPr>
            <a:t>rizik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800" kern="1200" dirty="0" err="1">
              <a:latin typeface="Arial" panose="020B0604020202020204" pitchFamily="34" charset="0"/>
              <a:cs typeface="Arial" panose="020B0604020202020204" pitchFamily="34" charset="0"/>
            </a:rPr>
            <a:t>održivosti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800" kern="1200" dirty="0" err="1">
              <a:latin typeface="Arial" panose="020B0604020202020204" pitchFamily="34" charset="0"/>
              <a:cs typeface="Arial" panose="020B0604020202020204" pitchFamily="34" charset="0"/>
            </a:rPr>
            <a:t>kao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800" kern="1200" dirty="0" err="1">
              <a:latin typeface="Arial" panose="020B0604020202020204" pitchFamily="34" charset="0"/>
              <a:cs typeface="Arial" panose="020B0604020202020204" pitchFamily="34" charset="0"/>
            </a:rPr>
            <a:t>ekološki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US" sz="1800" kern="1200" dirty="0" err="1">
              <a:latin typeface="Arial" panose="020B0604020202020204" pitchFamily="34" charset="0"/>
              <a:cs typeface="Arial" panose="020B0604020202020204" pitchFamily="34" charset="0"/>
            </a:rPr>
            <a:t>društveni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800" kern="1200" dirty="0" err="1">
              <a:latin typeface="Arial" panose="020B0604020202020204" pitchFamily="34" charset="0"/>
              <a:cs typeface="Arial" panose="020B0604020202020204" pitchFamily="34" charset="0"/>
            </a:rPr>
            <a:t>ili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800" kern="1200" dirty="0" err="1">
              <a:latin typeface="Arial" panose="020B0604020202020204" pitchFamily="34" charset="0"/>
              <a:cs typeface="Arial" panose="020B0604020202020204" pitchFamily="34" charset="0"/>
            </a:rPr>
            <a:t>korporativni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800" kern="1200" dirty="0" err="1">
              <a:latin typeface="Arial" panose="020B0604020202020204" pitchFamily="34" charset="0"/>
              <a:cs typeface="Arial" panose="020B0604020202020204" pitchFamily="34" charset="0"/>
            </a:rPr>
            <a:t>događaj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 (</a:t>
          </a:r>
          <a:r>
            <a:rPr lang="en-US" sz="1800" kern="1200" dirty="0" err="1">
              <a:latin typeface="Arial" panose="020B0604020202020204" pitchFamily="34" charset="0"/>
              <a:cs typeface="Arial" panose="020B0604020202020204" pitchFamily="34" charset="0"/>
            </a:rPr>
            <a:t>slučaj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) </a:t>
          </a:r>
          <a:r>
            <a:rPr lang="en-US" sz="1800" kern="1200" dirty="0" err="1">
              <a:latin typeface="Arial" panose="020B0604020202020204" pitchFamily="34" charset="0"/>
              <a:cs typeface="Arial" panose="020B0604020202020204" pitchFamily="34" charset="0"/>
            </a:rPr>
            <a:t>čije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800" kern="1200" dirty="0" err="1">
              <a:latin typeface="Arial" panose="020B0604020202020204" pitchFamily="34" charset="0"/>
              <a:cs typeface="Arial" panose="020B0604020202020204" pitchFamily="34" charset="0"/>
            </a:rPr>
            <a:t>ostvarenje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800" kern="1200" dirty="0" err="1">
              <a:latin typeface="Arial" panose="020B0604020202020204" pitchFamily="34" charset="0"/>
              <a:cs typeface="Arial" panose="020B0604020202020204" pitchFamily="34" charset="0"/>
            </a:rPr>
            <a:t>može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800" kern="1200" dirty="0" err="1">
              <a:latin typeface="Arial" panose="020B0604020202020204" pitchFamily="34" charset="0"/>
              <a:cs typeface="Arial" panose="020B0604020202020204" pitchFamily="34" charset="0"/>
            </a:rPr>
            <a:t>uzrokovati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800" kern="1200" dirty="0" err="1">
              <a:latin typeface="Arial" panose="020B0604020202020204" pitchFamily="34" charset="0"/>
              <a:cs typeface="Arial" panose="020B0604020202020204" pitchFamily="34" charset="0"/>
            </a:rPr>
            <a:t>stvaran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800" kern="1200" dirty="0" err="1">
              <a:latin typeface="Arial" panose="020B0604020202020204" pitchFamily="34" charset="0"/>
              <a:cs typeface="Arial" panose="020B0604020202020204" pitchFamily="34" charset="0"/>
            </a:rPr>
            <a:t>ili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800" kern="1200" dirty="0" err="1">
              <a:latin typeface="Arial" panose="020B0604020202020204" pitchFamily="34" charset="0"/>
              <a:cs typeface="Arial" panose="020B0604020202020204" pitchFamily="34" charset="0"/>
            </a:rPr>
            <a:t>potencijalno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800" kern="1200" dirty="0" err="1">
              <a:latin typeface="Arial" panose="020B0604020202020204" pitchFamily="34" charset="0"/>
              <a:cs typeface="Arial" panose="020B0604020202020204" pitchFamily="34" charset="0"/>
            </a:rPr>
            <a:t>negativan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800" kern="1200" dirty="0" err="1">
              <a:latin typeface="Arial" panose="020B0604020202020204" pitchFamily="34" charset="0"/>
              <a:cs typeface="Arial" panose="020B0604020202020204" pitchFamily="34" charset="0"/>
            </a:rPr>
            <a:t>bitan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800" kern="1200" dirty="0" err="1">
              <a:latin typeface="Arial" panose="020B0604020202020204" pitchFamily="34" charset="0"/>
              <a:cs typeface="Arial" panose="020B0604020202020204" pitchFamily="34" charset="0"/>
            </a:rPr>
            <a:t>učinak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800" kern="1200" dirty="0" err="1">
              <a:latin typeface="Arial" panose="020B0604020202020204" pitchFamily="34" charset="0"/>
              <a:cs typeface="Arial" panose="020B0604020202020204" pitchFamily="34" charset="0"/>
            </a:rPr>
            <a:t>na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800" kern="1200" dirty="0" err="1">
              <a:latin typeface="Arial" panose="020B0604020202020204" pitchFamily="34" charset="0"/>
              <a:cs typeface="Arial" panose="020B0604020202020204" pitchFamily="34" charset="0"/>
            </a:rPr>
            <a:t>vrednost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800" kern="1200" dirty="0" err="1">
              <a:latin typeface="Arial" panose="020B0604020202020204" pitchFamily="34" charset="0"/>
              <a:cs typeface="Arial" panose="020B0604020202020204" pitchFamily="34" charset="0"/>
            </a:rPr>
            <a:t>ulaganja</a:t>
          </a:r>
          <a:r>
            <a:rPr lang="sr-Cyrl-RS" sz="1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endParaRPr lang="sr-Latn-RS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60923" y="0"/>
        <a:ext cx="2829025" cy="3984171"/>
      </dsp:txXfrm>
    </dsp:sp>
    <dsp:sp modelId="{55930F8B-10F7-410F-825A-DCBD1E8306BE}">
      <dsp:nvSpPr>
        <dsp:cNvPr id="0" name=""/>
        <dsp:cNvSpPr/>
      </dsp:nvSpPr>
      <dsp:spPr>
        <a:xfrm>
          <a:off x="3931710" y="0"/>
          <a:ext cx="4296435" cy="3984171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74879" rIns="226695" bIns="0" numCol="1" spcCol="1270" anchor="t" anchorCtr="0">
          <a:noAutofit/>
        </a:bodyPr>
        <a:lstStyle/>
        <a:p>
          <a:pPr marL="0" lvl="0" indent="0" algn="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r-Latn-RS" sz="5100" kern="1200" dirty="0"/>
        </a:p>
      </dsp:txBody>
      <dsp:txXfrm rot="16200000">
        <a:off x="2727844" y="1203866"/>
        <a:ext cx="3267020" cy="859287"/>
      </dsp:txXfrm>
    </dsp:sp>
    <dsp:sp modelId="{F04FA05E-B937-4C99-BADB-89370643D051}">
      <dsp:nvSpPr>
        <dsp:cNvPr id="0" name=""/>
        <dsp:cNvSpPr/>
      </dsp:nvSpPr>
      <dsp:spPr>
        <a:xfrm rot="5400000">
          <a:off x="3657759" y="3132813"/>
          <a:ext cx="585876" cy="569602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80E53B-1764-411F-9360-69493663EA71}">
      <dsp:nvSpPr>
        <dsp:cNvPr id="0" name=""/>
        <dsp:cNvSpPr/>
      </dsp:nvSpPr>
      <dsp:spPr>
        <a:xfrm>
          <a:off x="4754814" y="0"/>
          <a:ext cx="3200844" cy="3984171"/>
        </a:xfrm>
        <a:prstGeom prst="rect">
          <a:avLst/>
        </a:prstGeom>
        <a:noFill/>
        <a:ln w="19050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000" b="1" kern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„ČINIOCI ODRŽIVOSTI -</a:t>
          </a:r>
          <a:r>
            <a:rPr lang="en-US" sz="2000" b="1" kern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u </a:t>
          </a:r>
          <a:r>
            <a:rPr lang="en-US" sz="2000" b="1" kern="1200" dirty="0" err="1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smislu</a:t>
          </a:r>
          <a:r>
            <a:rPr lang="en-US" sz="2000" b="1" kern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kern="1200" dirty="0" err="1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člana</a:t>
          </a:r>
          <a:r>
            <a:rPr lang="en-US" sz="2000" b="1" kern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2 (24) </a:t>
          </a:r>
          <a:r>
            <a:rPr lang="en-US" sz="2000" b="1" kern="1200" dirty="0" err="1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iste</a:t>
          </a:r>
          <a:r>
            <a:rPr lang="en-US" sz="2000" b="1" kern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kern="1200" dirty="0" err="1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Uredbe</a:t>
          </a:r>
          <a:r>
            <a:rPr lang="en-US" sz="2000" b="1" kern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kern="1200" dirty="0" err="1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ekološka</a:t>
          </a:r>
          <a:r>
            <a:rPr lang="en-US" sz="2000" b="1" kern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kern="1200" dirty="0" err="1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i</a:t>
          </a:r>
          <a:r>
            <a:rPr lang="en-US" sz="2000" b="1" kern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kern="1200" dirty="0" err="1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socijalna</a:t>
          </a:r>
          <a:r>
            <a:rPr lang="en-US" sz="2000" b="1" kern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kern="1200" dirty="0" err="1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pitanja</a:t>
          </a:r>
          <a:r>
            <a:rPr lang="en-US" sz="2000" b="1" kern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US" sz="2000" b="1" kern="1200" dirty="0" err="1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pitanja</a:t>
          </a:r>
          <a:r>
            <a:rPr lang="en-US" sz="2000" b="1" kern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u </a:t>
          </a:r>
          <a:r>
            <a:rPr lang="en-US" sz="2000" b="1" kern="1200" dirty="0" err="1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vezi</a:t>
          </a:r>
          <a:r>
            <a:rPr lang="en-US" sz="2000" b="1" kern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kern="1200" dirty="0" err="1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sa</a:t>
          </a:r>
          <a:r>
            <a:rPr lang="en-US" sz="2000" b="1" kern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kern="1200" dirty="0" err="1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zaposlenima</a:t>
          </a:r>
          <a:r>
            <a:rPr lang="en-US" sz="2000" b="1" kern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US" sz="2000" b="1" kern="1200" dirty="0" err="1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poštovanjem</a:t>
          </a:r>
          <a:r>
            <a:rPr lang="en-US" sz="2000" b="1" kern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kern="1200" dirty="0" err="1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ljudskih</a:t>
          </a:r>
          <a:r>
            <a:rPr lang="en-US" sz="2000" b="1" kern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kern="1200" dirty="0" err="1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prava</a:t>
          </a:r>
          <a:r>
            <a:rPr lang="en-US" sz="2000" b="1" kern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US" sz="2000" b="1" kern="1200" dirty="0" err="1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borbom</a:t>
          </a:r>
          <a:r>
            <a:rPr lang="en-US" sz="2000" b="1" kern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kern="1200" dirty="0" err="1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protiv</a:t>
          </a:r>
          <a:r>
            <a:rPr lang="en-US" sz="2000" b="1" kern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kern="1200" dirty="0" err="1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korupcije</a:t>
          </a:r>
          <a:r>
            <a:rPr lang="en-US" sz="2000" b="1" kern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kern="1200" dirty="0" err="1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i</a:t>
          </a:r>
          <a:r>
            <a:rPr lang="en-US" sz="2000" b="1" kern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kern="1200" dirty="0" err="1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podmićivanjem</a:t>
          </a:r>
          <a:endParaRPr lang="sr-Latn-RS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754814" y="0"/>
        <a:ext cx="3200844" cy="398417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40ED8B-25B5-4EC1-8DF5-F00A1E2BD1BA}">
      <dsp:nvSpPr>
        <dsp:cNvPr id="0" name=""/>
        <dsp:cNvSpPr/>
      </dsp:nvSpPr>
      <dsp:spPr>
        <a:xfrm>
          <a:off x="0" y="59957"/>
          <a:ext cx="8229600" cy="631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700" kern="1200" dirty="0">
              <a:latin typeface="Arial" panose="020B0604020202020204" pitchFamily="34" charset="0"/>
              <a:cs typeface="Arial" panose="020B0604020202020204" pitchFamily="34" charset="0"/>
            </a:rPr>
            <a:t>Prelazak na održivu ekonomiju</a:t>
          </a:r>
        </a:p>
      </dsp:txBody>
      <dsp:txXfrm>
        <a:off x="30842" y="90799"/>
        <a:ext cx="8167916" cy="570116"/>
      </dsp:txXfrm>
    </dsp:sp>
    <dsp:sp modelId="{D4E58E31-42CC-4311-98C8-46A8839A3EED}">
      <dsp:nvSpPr>
        <dsp:cNvPr id="0" name=""/>
        <dsp:cNvSpPr/>
      </dsp:nvSpPr>
      <dsp:spPr>
        <a:xfrm>
          <a:off x="0" y="691757"/>
          <a:ext cx="8229600" cy="14531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34290" rIns="192024" bIns="34290" numCol="1" spcCol="1270" anchor="t" anchorCtr="0">
          <a:noAutofit/>
        </a:bodyPr>
        <a:lstStyle/>
        <a:p>
          <a:pPr marL="228600" lvl="1" indent="-228600" algn="just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 dirty="0" err="1">
              <a:latin typeface="Arial" panose="020B0604020202020204" pitchFamily="34" charset="0"/>
              <a:cs typeface="Arial" panose="020B0604020202020204" pitchFamily="34" charset="0"/>
            </a:rPr>
            <a:t>Dok</a:t>
          </a:r>
          <a:r>
            <a:rPr lang="en-US" sz="2100" kern="1200" dirty="0">
              <a:latin typeface="Arial" panose="020B0604020202020204" pitchFamily="34" charset="0"/>
              <a:cs typeface="Arial" panose="020B0604020202020204" pitchFamily="34" charset="0"/>
            </a:rPr>
            <a:t> je </a:t>
          </a:r>
          <a:r>
            <a:rPr lang="sr-Latn-RS" sz="2100" kern="1200" dirty="0">
              <a:latin typeface="Arial" panose="020B0604020202020204" pitchFamily="34" charset="0"/>
              <a:cs typeface="Arial" panose="020B0604020202020204" pitchFamily="34" charset="0"/>
            </a:rPr>
            <a:t>kod</a:t>
          </a:r>
          <a:r>
            <a:rPr lang="en-US" sz="21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100" kern="1200" dirty="0" err="1">
              <a:latin typeface="Arial" panose="020B0604020202020204" pitchFamily="34" charset="0"/>
              <a:cs typeface="Arial" panose="020B0604020202020204" pitchFamily="34" charset="0"/>
            </a:rPr>
            <a:t>odgovornog</a:t>
          </a:r>
          <a:r>
            <a:rPr lang="en-US" sz="21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100" kern="1200" dirty="0" err="1">
              <a:latin typeface="Arial" panose="020B0604020202020204" pitchFamily="34" charset="0"/>
              <a:cs typeface="Arial" panose="020B0604020202020204" pitchFamily="34" charset="0"/>
            </a:rPr>
            <a:t>poslovanja</a:t>
          </a:r>
          <a:r>
            <a:rPr lang="en-US" sz="21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100" kern="1200" dirty="0" err="1">
              <a:latin typeface="Arial" panose="020B0604020202020204" pitchFamily="34" charset="0"/>
              <a:cs typeface="Arial" panose="020B0604020202020204" pitchFamily="34" charset="0"/>
            </a:rPr>
            <a:t>akcenat</a:t>
          </a:r>
          <a:r>
            <a:rPr lang="en-US" sz="21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100" kern="1200" dirty="0" err="1">
              <a:latin typeface="Arial" panose="020B0604020202020204" pitchFamily="34" charset="0"/>
              <a:cs typeface="Arial" panose="020B0604020202020204" pitchFamily="34" charset="0"/>
            </a:rPr>
            <a:t>na</a:t>
          </a:r>
          <a:r>
            <a:rPr lang="en-US" sz="21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100" kern="1200" dirty="0" err="1">
              <a:latin typeface="Arial" panose="020B0604020202020204" pitchFamily="34" charset="0"/>
              <a:cs typeface="Arial" panose="020B0604020202020204" pitchFamily="34" charset="0"/>
            </a:rPr>
            <a:t>standardima</a:t>
          </a:r>
          <a:r>
            <a:rPr lang="en-US" sz="21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100" kern="1200" dirty="0" err="1">
              <a:latin typeface="Arial" panose="020B0604020202020204" pitchFamily="34" charset="0"/>
              <a:cs typeface="Arial" panose="020B0604020202020204" pitchFamily="34" charset="0"/>
            </a:rPr>
            <a:t>koji</a:t>
          </a:r>
          <a:r>
            <a:rPr lang="en-US" sz="21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100" kern="1200" dirty="0" err="1">
              <a:latin typeface="Arial" panose="020B0604020202020204" pitchFamily="34" charset="0"/>
              <a:cs typeface="Arial" panose="020B0604020202020204" pitchFamily="34" charset="0"/>
            </a:rPr>
            <a:t>obezbeđuju</a:t>
          </a:r>
          <a:r>
            <a:rPr lang="en-US" sz="21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100" kern="1200" dirty="0" err="1">
              <a:latin typeface="Arial" panose="020B0604020202020204" pitchFamily="34" charset="0"/>
              <a:cs typeface="Arial" panose="020B0604020202020204" pitchFamily="34" charset="0"/>
            </a:rPr>
            <a:t>trenutni</a:t>
          </a:r>
          <a:r>
            <a:rPr lang="en-US" sz="21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100" kern="1200" dirty="0" err="1">
              <a:latin typeface="Arial" panose="020B0604020202020204" pitchFamily="34" charset="0"/>
              <a:cs typeface="Arial" panose="020B0604020202020204" pitchFamily="34" charset="0"/>
            </a:rPr>
            <a:t>imidž</a:t>
          </a:r>
          <a:r>
            <a:rPr lang="en-US" sz="21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100" kern="1200" dirty="0" err="1">
              <a:latin typeface="Arial" panose="020B0604020202020204" pitchFamily="34" charset="0"/>
              <a:cs typeface="Arial" panose="020B0604020202020204" pitchFamily="34" charset="0"/>
            </a:rPr>
            <a:t>korporativnog</a:t>
          </a:r>
          <a:r>
            <a:rPr lang="en-US" sz="21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100" kern="1200" dirty="0" err="1">
              <a:latin typeface="Arial" panose="020B0604020202020204" pitchFamily="34" charset="0"/>
              <a:cs typeface="Arial" panose="020B0604020202020204" pitchFamily="34" charset="0"/>
            </a:rPr>
            <a:t>odgovornog</a:t>
          </a:r>
          <a:r>
            <a:rPr lang="en-US" sz="21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100" kern="1200" dirty="0" err="1">
              <a:latin typeface="Arial" panose="020B0604020202020204" pitchFamily="34" charset="0"/>
              <a:cs typeface="Arial" panose="020B0604020202020204" pitchFamily="34" charset="0"/>
            </a:rPr>
            <a:t>građanina</a:t>
          </a:r>
          <a:r>
            <a:rPr lang="en-US" sz="2100" kern="1200" dirty="0"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US" sz="2100" kern="1200" dirty="0" err="1">
              <a:latin typeface="Arial" panose="020B0604020202020204" pitchFamily="34" charset="0"/>
              <a:cs typeface="Arial" panose="020B0604020202020204" pitchFamily="34" charset="0"/>
            </a:rPr>
            <a:t>kod</a:t>
          </a:r>
          <a:r>
            <a:rPr lang="en-US" sz="21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100" kern="1200" dirty="0" err="1">
              <a:latin typeface="Arial" panose="020B0604020202020204" pitchFamily="34" charset="0"/>
              <a:cs typeface="Arial" panose="020B0604020202020204" pitchFamily="34" charset="0"/>
            </a:rPr>
            <a:t>održivog</a:t>
          </a:r>
          <a:r>
            <a:rPr lang="en-US" sz="21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100" kern="1200" dirty="0" err="1">
              <a:latin typeface="Arial" panose="020B0604020202020204" pitchFamily="34" charset="0"/>
              <a:cs typeface="Arial" panose="020B0604020202020204" pitchFamily="34" charset="0"/>
            </a:rPr>
            <a:t>poslovanja</a:t>
          </a:r>
          <a:r>
            <a:rPr lang="en-US" sz="21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100" kern="1200" dirty="0" err="1">
              <a:latin typeface="Arial" panose="020B0604020202020204" pitchFamily="34" charset="0"/>
              <a:cs typeface="Arial" panose="020B0604020202020204" pitchFamily="34" charset="0"/>
            </a:rPr>
            <a:t>insistira</a:t>
          </a:r>
          <a:r>
            <a:rPr lang="en-US" sz="2100" kern="1200" dirty="0">
              <a:latin typeface="Arial" panose="020B0604020202020204" pitchFamily="34" charset="0"/>
              <a:cs typeface="Arial" panose="020B0604020202020204" pitchFamily="34" charset="0"/>
            </a:rPr>
            <a:t> se </a:t>
          </a:r>
          <a:r>
            <a:rPr lang="en-US" sz="2100" kern="1200" dirty="0" err="1">
              <a:latin typeface="Arial" panose="020B0604020202020204" pitchFamily="34" charset="0"/>
              <a:cs typeface="Arial" panose="020B0604020202020204" pitchFamily="34" charset="0"/>
            </a:rPr>
            <a:t>na</a:t>
          </a:r>
          <a:r>
            <a:rPr lang="en-US" sz="21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100" kern="1200" dirty="0" err="1">
              <a:latin typeface="Arial" panose="020B0604020202020204" pitchFamily="34" charset="0"/>
              <a:cs typeface="Arial" panose="020B0604020202020204" pitchFamily="34" charset="0"/>
            </a:rPr>
            <a:t>poslovnom</a:t>
          </a:r>
          <a:r>
            <a:rPr lang="en-US" sz="21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100" kern="1200" dirty="0" err="1">
              <a:latin typeface="Arial" panose="020B0604020202020204" pitchFamily="34" charset="0"/>
              <a:cs typeface="Arial" panose="020B0604020202020204" pitchFamily="34" charset="0"/>
            </a:rPr>
            <a:t>modelu</a:t>
          </a:r>
          <a:r>
            <a:rPr lang="en-US" sz="21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100" kern="1200" dirty="0" err="1">
              <a:latin typeface="Arial" panose="020B0604020202020204" pitchFamily="34" charset="0"/>
              <a:cs typeface="Arial" panose="020B0604020202020204" pitchFamily="34" charset="0"/>
            </a:rPr>
            <a:t>koji</a:t>
          </a:r>
          <a:r>
            <a:rPr lang="en-US" sz="21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100" kern="1200" dirty="0" err="1">
              <a:latin typeface="Arial" panose="020B0604020202020204" pitchFamily="34" charset="0"/>
              <a:cs typeface="Arial" panose="020B0604020202020204" pitchFamily="34" charset="0"/>
            </a:rPr>
            <a:t>će</a:t>
          </a:r>
          <a:r>
            <a:rPr lang="en-US" sz="21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100" kern="1200" dirty="0" err="1">
              <a:latin typeface="Arial" panose="020B0604020202020204" pitchFamily="34" charset="0"/>
              <a:cs typeface="Arial" panose="020B0604020202020204" pitchFamily="34" charset="0"/>
            </a:rPr>
            <a:t>dugoročno</a:t>
          </a:r>
          <a:r>
            <a:rPr lang="en-US" sz="21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100" kern="1200" dirty="0" err="1">
              <a:latin typeface="Arial" panose="020B0604020202020204" pitchFamily="34" charset="0"/>
              <a:cs typeface="Arial" panose="020B0604020202020204" pitchFamily="34" charset="0"/>
            </a:rPr>
            <a:t>obezbediti</a:t>
          </a:r>
          <a:r>
            <a:rPr lang="en-US" sz="21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100" kern="1200" dirty="0" err="1">
              <a:latin typeface="Arial" panose="020B0604020202020204" pitchFamily="34" charset="0"/>
              <a:cs typeface="Arial" panose="020B0604020202020204" pitchFamily="34" charset="0"/>
            </a:rPr>
            <a:t>promociju</a:t>
          </a:r>
          <a:r>
            <a:rPr lang="en-US" sz="21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100" kern="1200" dirty="0" err="1">
              <a:latin typeface="Arial" panose="020B0604020202020204" pitchFamily="34" charset="0"/>
              <a:cs typeface="Arial" panose="020B0604020202020204" pitchFamily="34" charset="0"/>
            </a:rPr>
            <a:t>vrednosti</a:t>
          </a:r>
          <a:r>
            <a:rPr lang="en-US" sz="21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100" kern="1200" dirty="0" err="1">
              <a:latin typeface="Arial" panose="020B0604020202020204" pitchFamily="34" charset="0"/>
              <a:cs typeface="Arial" panose="020B0604020202020204" pitchFamily="34" charset="0"/>
            </a:rPr>
            <a:t>koje</a:t>
          </a:r>
          <a:r>
            <a:rPr lang="en-US" sz="21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100" kern="1200" dirty="0" err="1">
              <a:latin typeface="Arial" panose="020B0604020202020204" pitchFamily="34" charset="0"/>
              <a:cs typeface="Arial" panose="020B0604020202020204" pitchFamily="34" charset="0"/>
            </a:rPr>
            <a:t>su</a:t>
          </a:r>
          <a:r>
            <a:rPr lang="en-US" sz="21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100" kern="1200" dirty="0" err="1">
              <a:latin typeface="Arial" panose="020B0604020202020204" pitchFamily="34" charset="0"/>
              <a:cs typeface="Arial" panose="020B0604020202020204" pitchFamily="34" charset="0"/>
            </a:rPr>
            <a:t>usklađene</a:t>
          </a:r>
          <a:r>
            <a:rPr lang="en-US" sz="21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100" kern="1200" dirty="0" err="1">
              <a:latin typeface="Arial" panose="020B0604020202020204" pitchFamily="34" charset="0"/>
              <a:cs typeface="Arial" panose="020B0604020202020204" pitchFamily="34" charset="0"/>
            </a:rPr>
            <a:t>sa</a:t>
          </a:r>
          <a:r>
            <a:rPr lang="en-US" sz="21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100" kern="1200" dirty="0" err="1">
              <a:latin typeface="Arial" panose="020B0604020202020204" pitchFamily="34" charset="0"/>
              <a:cs typeface="Arial" panose="020B0604020202020204" pitchFamily="34" charset="0"/>
            </a:rPr>
            <a:t>opštim</a:t>
          </a:r>
          <a:r>
            <a:rPr lang="en-US" sz="21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100" kern="1200" dirty="0" err="1">
              <a:latin typeface="Arial" panose="020B0604020202020204" pitchFamily="34" charset="0"/>
              <a:cs typeface="Arial" panose="020B0604020202020204" pitchFamily="34" charset="0"/>
            </a:rPr>
            <a:t>interesom</a:t>
          </a:r>
          <a:endParaRPr lang="sr-Latn-RS" sz="21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691757"/>
        <a:ext cx="8229600" cy="1453140"/>
      </dsp:txXfrm>
    </dsp:sp>
    <dsp:sp modelId="{619E92B9-CD78-4C2D-8E65-C69DE510B04E}">
      <dsp:nvSpPr>
        <dsp:cNvPr id="0" name=""/>
        <dsp:cNvSpPr/>
      </dsp:nvSpPr>
      <dsp:spPr>
        <a:xfrm>
          <a:off x="0" y="2144897"/>
          <a:ext cx="8229600" cy="631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700" kern="1200" dirty="0">
              <a:latin typeface="Arial" panose="020B0604020202020204" pitchFamily="34" charset="0"/>
              <a:cs typeface="Arial" panose="020B0604020202020204" pitchFamily="34" charset="0"/>
            </a:rPr>
            <a:t>PRINCIPLES OF SUSTAINABLE INSURANCE </a:t>
          </a:r>
        </a:p>
      </dsp:txBody>
      <dsp:txXfrm>
        <a:off x="30842" y="2175739"/>
        <a:ext cx="8167916" cy="570116"/>
      </dsp:txXfrm>
    </dsp:sp>
    <dsp:sp modelId="{F1C37304-BD36-42E4-A9BE-63038A722CA9}">
      <dsp:nvSpPr>
        <dsp:cNvPr id="0" name=""/>
        <dsp:cNvSpPr/>
      </dsp:nvSpPr>
      <dsp:spPr>
        <a:xfrm>
          <a:off x="0" y="2776697"/>
          <a:ext cx="8229600" cy="11736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34290" rIns="192024" bIns="34290" numCol="1" spcCol="1270" anchor="t" anchorCtr="0">
          <a:noAutofit/>
        </a:bodyPr>
        <a:lstStyle/>
        <a:p>
          <a:pPr marL="228600" lvl="1" indent="-228600" algn="just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 dirty="0" err="1">
              <a:latin typeface="Arial" panose="020B0604020202020204" pitchFamily="34" charset="0"/>
              <a:cs typeface="Arial" panose="020B0604020202020204" pitchFamily="34" charset="0"/>
            </a:rPr>
            <a:t>Vodeći</a:t>
          </a:r>
          <a:r>
            <a:rPr lang="en-US" sz="21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100" kern="1200" dirty="0" err="1">
              <a:latin typeface="Arial" panose="020B0604020202020204" pitchFamily="34" charset="0"/>
              <a:cs typeface="Arial" panose="020B0604020202020204" pitchFamily="34" charset="0"/>
            </a:rPr>
            <a:t>osiguravači</a:t>
          </a:r>
          <a:r>
            <a:rPr lang="en-US" sz="21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100" kern="1200" dirty="0" err="1">
              <a:latin typeface="Arial" panose="020B0604020202020204" pitchFamily="34" charset="0"/>
              <a:cs typeface="Arial" panose="020B0604020202020204" pitchFamily="34" charset="0"/>
            </a:rPr>
            <a:t>su</a:t>
          </a:r>
          <a:r>
            <a:rPr lang="en-US" sz="21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100" kern="1200" dirty="0" err="1">
              <a:latin typeface="Arial" panose="020B0604020202020204" pitchFamily="34" charset="0"/>
              <a:cs typeface="Arial" panose="020B0604020202020204" pitchFamily="34" charset="0"/>
            </a:rPr>
            <a:t>inkorporisali</a:t>
          </a:r>
          <a:r>
            <a:rPr lang="en-US" sz="21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100" kern="1200" dirty="0" err="1">
              <a:latin typeface="Arial" panose="020B0604020202020204" pitchFamily="34" charset="0"/>
              <a:cs typeface="Arial" panose="020B0604020202020204" pitchFamily="34" charset="0"/>
            </a:rPr>
            <a:t>odredbe</a:t>
          </a:r>
          <a:r>
            <a:rPr lang="en-US" sz="2100" kern="1200" dirty="0">
              <a:latin typeface="Arial" panose="020B0604020202020204" pitchFamily="34" charset="0"/>
              <a:cs typeface="Arial" panose="020B0604020202020204" pitchFamily="34" charset="0"/>
            </a:rPr>
            <a:t> o </a:t>
          </a:r>
          <a:r>
            <a:rPr lang="en-US" sz="2100" kern="1200" dirty="0" err="1">
              <a:latin typeface="Arial" panose="020B0604020202020204" pitchFamily="34" charset="0"/>
              <a:cs typeface="Arial" panose="020B0604020202020204" pitchFamily="34" charset="0"/>
            </a:rPr>
            <a:t>zaštiti</a:t>
          </a:r>
          <a:r>
            <a:rPr lang="en-US" sz="21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100" kern="1200" dirty="0" err="1">
              <a:latin typeface="Arial" panose="020B0604020202020204" pitchFamily="34" charset="0"/>
              <a:cs typeface="Arial" panose="020B0604020202020204" pitchFamily="34" charset="0"/>
            </a:rPr>
            <a:t>životne</a:t>
          </a:r>
          <a:r>
            <a:rPr lang="en-US" sz="21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100" kern="1200" dirty="0" err="1">
              <a:latin typeface="Arial" panose="020B0604020202020204" pitchFamily="34" charset="0"/>
              <a:cs typeface="Arial" panose="020B0604020202020204" pitchFamily="34" charset="0"/>
            </a:rPr>
            <a:t>sredine</a:t>
          </a:r>
          <a:r>
            <a:rPr lang="en-US" sz="2100" kern="1200" dirty="0">
              <a:latin typeface="Arial" panose="020B0604020202020204" pitchFamily="34" charset="0"/>
              <a:cs typeface="Arial" panose="020B0604020202020204" pitchFamily="34" charset="0"/>
            </a:rPr>
            <a:t> u </a:t>
          </a:r>
          <a:r>
            <a:rPr lang="en-US" sz="2100" kern="1200" dirty="0" err="1">
              <a:latin typeface="Arial" panose="020B0604020202020204" pitchFamily="34" charset="0"/>
              <a:cs typeface="Arial" panose="020B0604020202020204" pitchFamily="34" charset="0"/>
            </a:rPr>
            <a:t>odredbe</a:t>
          </a:r>
          <a:r>
            <a:rPr lang="en-US" sz="2100" kern="1200" dirty="0">
              <a:latin typeface="Arial" panose="020B0604020202020204" pitchFamily="34" charset="0"/>
              <a:cs typeface="Arial" panose="020B0604020202020204" pitchFamily="34" charset="0"/>
            </a:rPr>
            <a:t> o </a:t>
          </a:r>
          <a:r>
            <a:rPr lang="en-US" sz="2100" kern="1200" dirty="0" err="1">
              <a:latin typeface="Arial" panose="020B0604020202020204" pitchFamily="34" charset="0"/>
              <a:cs typeface="Arial" panose="020B0604020202020204" pitchFamily="34" charset="0"/>
            </a:rPr>
            <a:t>osiguravajućem</a:t>
          </a:r>
          <a:r>
            <a:rPr lang="en-US" sz="21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100" kern="1200" dirty="0" err="1">
              <a:latin typeface="Arial" panose="020B0604020202020204" pitchFamily="34" charset="0"/>
              <a:cs typeface="Arial" panose="020B0604020202020204" pitchFamily="34" charset="0"/>
            </a:rPr>
            <a:t>pokriću</a:t>
          </a:r>
          <a:r>
            <a:rPr lang="en-US" sz="21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100" kern="1200" dirty="0" err="1">
              <a:latin typeface="Arial" panose="020B0604020202020204" pitchFamily="34" charset="0"/>
              <a:cs typeface="Arial" panose="020B0604020202020204" pitchFamily="34" charset="0"/>
            </a:rPr>
            <a:t>i</a:t>
          </a:r>
          <a:r>
            <a:rPr lang="en-US" sz="21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100" kern="1200" dirty="0" err="1">
              <a:latin typeface="Arial" panose="020B0604020202020204" pitchFamily="34" charset="0"/>
              <a:cs typeface="Arial" panose="020B0604020202020204" pitchFamily="34" charset="0"/>
            </a:rPr>
            <a:t>strategije</a:t>
          </a:r>
          <a:r>
            <a:rPr lang="en-US" sz="21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100" kern="1200" dirty="0" err="1">
              <a:latin typeface="Arial" panose="020B0604020202020204" pitchFamily="34" charset="0"/>
              <a:cs typeface="Arial" panose="020B0604020202020204" pitchFamily="34" charset="0"/>
            </a:rPr>
            <a:t>preuzimanja</a:t>
          </a:r>
          <a:r>
            <a:rPr lang="en-US" sz="21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100" kern="1200" dirty="0" err="1">
              <a:latin typeface="Arial" panose="020B0604020202020204" pitchFamily="34" charset="0"/>
              <a:cs typeface="Arial" panose="020B0604020202020204" pitchFamily="34" charset="0"/>
            </a:rPr>
            <a:t>rizika</a:t>
          </a:r>
          <a:r>
            <a:rPr lang="en-US" sz="2100" kern="1200" dirty="0"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US" sz="2100" kern="1200" dirty="0" err="1">
              <a:latin typeface="Arial" panose="020B0604020202020204" pitchFamily="34" charset="0"/>
              <a:cs typeface="Arial" panose="020B0604020202020204" pitchFamily="34" charset="0"/>
            </a:rPr>
            <a:t>usmeravajući</a:t>
          </a:r>
          <a:r>
            <a:rPr lang="en-US" sz="21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100" kern="1200" dirty="0" err="1">
              <a:latin typeface="Arial" panose="020B0604020202020204" pitchFamily="34" charset="0"/>
              <a:cs typeface="Arial" panose="020B0604020202020204" pitchFamily="34" charset="0"/>
            </a:rPr>
            <a:t>svoj</a:t>
          </a:r>
          <a:r>
            <a:rPr lang="en-US" sz="21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100" kern="1200" dirty="0" err="1">
              <a:latin typeface="Arial" panose="020B0604020202020204" pitchFamily="34" charset="0"/>
              <a:cs typeface="Arial" panose="020B0604020202020204" pitchFamily="34" charset="0"/>
            </a:rPr>
            <a:t>biznis</a:t>
          </a:r>
          <a:r>
            <a:rPr lang="en-US" sz="2100" kern="1200" dirty="0">
              <a:latin typeface="Arial" panose="020B0604020202020204" pitchFamily="34" charset="0"/>
              <a:cs typeface="Arial" panose="020B0604020202020204" pitchFamily="34" charset="0"/>
            </a:rPr>
            <a:t> ka </a:t>
          </a:r>
          <a:r>
            <a:rPr lang="en-US" sz="2100" kern="1200" dirty="0" err="1">
              <a:latin typeface="Arial" panose="020B0604020202020204" pitchFamily="34" charset="0"/>
              <a:cs typeface="Arial" panose="020B0604020202020204" pitchFamily="34" charset="0"/>
            </a:rPr>
            <a:t>ekološki</a:t>
          </a:r>
          <a:r>
            <a:rPr lang="en-US" sz="21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100" kern="1200" dirty="0" err="1">
              <a:latin typeface="Arial" panose="020B0604020202020204" pitchFamily="34" charset="0"/>
              <a:cs typeface="Arial" panose="020B0604020202020204" pitchFamily="34" charset="0"/>
            </a:rPr>
            <a:t>održivim</a:t>
          </a:r>
          <a:r>
            <a:rPr lang="en-US" sz="21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100" kern="1200" dirty="0" err="1">
              <a:latin typeface="Arial" panose="020B0604020202020204" pitchFamily="34" charset="0"/>
              <a:cs typeface="Arial" panose="020B0604020202020204" pitchFamily="34" charset="0"/>
            </a:rPr>
            <a:t>kompanijama</a:t>
          </a:r>
          <a:r>
            <a:rPr lang="en-US" sz="2100" kern="1200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  <a:r>
            <a:rPr lang="sr-Latn-RS" sz="21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</dsp:txBody>
      <dsp:txXfrm>
        <a:off x="0" y="2776697"/>
        <a:ext cx="8229600" cy="11736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B3AEC-84DB-40CD-8DB4-2DBA9AE6F181}" type="datetimeFigureOut">
              <a:rPr lang="en-US" smtClean="0"/>
              <a:t>23.11.2023.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B2EC0-F4EC-4724-9CDC-7072006A6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685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B3AEC-84DB-40CD-8DB4-2DBA9AE6F181}" type="datetimeFigureOut">
              <a:rPr lang="en-US" smtClean="0"/>
              <a:t>23.11.2023.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B2EC0-F4EC-4724-9CDC-7072006A6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698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B3AEC-84DB-40CD-8DB4-2DBA9AE6F181}" type="datetimeFigureOut">
              <a:rPr lang="en-US" smtClean="0"/>
              <a:t>23.11.2023.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B2EC0-F4EC-4724-9CDC-7072006A6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256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B3AEC-84DB-40CD-8DB4-2DBA9AE6F181}" type="datetimeFigureOut">
              <a:rPr lang="en-US" smtClean="0"/>
              <a:t>23.11.2023.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B2EC0-F4EC-4724-9CDC-7072006A6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47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B3AEC-84DB-40CD-8DB4-2DBA9AE6F181}" type="datetimeFigureOut">
              <a:rPr lang="en-US" smtClean="0"/>
              <a:t>23.11.2023.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B2EC0-F4EC-4724-9CDC-7072006A6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287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B3AEC-84DB-40CD-8DB4-2DBA9AE6F181}" type="datetimeFigureOut">
              <a:rPr lang="en-US" smtClean="0"/>
              <a:t>23.11.2023.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B2EC0-F4EC-4724-9CDC-7072006A6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938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B3AEC-84DB-40CD-8DB4-2DBA9AE6F181}" type="datetimeFigureOut">
              <a:rPr lang="en-US" smtClean="0"/>
              <a:t>23.11.2023.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B2EC0-F4EC-4724-9CDC-7072006A6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562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B3AEC-84DB-40CD-8DB4-2DBA9AE6F181}" type="datetimeFigureOut">
              <a:rPr lang="en-US" smtClean="0"/>
              <a:t>23.11.2023.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B2EC0-F4EC-4724-9CDC-7072006A6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955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B3AEC-84DB-40CD-8DB4-2DBA9AE6F181}" type="datetimeFigureOut">
              <a:rPr lang="en-US" smtClean="0"/>
              <a:t>23.11.2023.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B2EC0-F4EC-4724-9CDC-7072006A6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547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B3AEC-84DB-40CD-8DB4-2DBA9AE6F181}" type="datetimeFigureOut">
              <a:rPr lang="en-US" smtClean="0"/>
              <a:t>23.11.2023.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B2EC0-F4EC-4724-9CDC-7072006A6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691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B3AEC-84DB-40CD-8DB4-2DBA9AE6F181}" type="datetimeFigureOut">
              <a:rPr lang="en-US" smtClean="0"/>
              <a:t>23.11.2023.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B2EC0-F4EC-4724-9CDC-7072006A61E9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048872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B3AEC-84DB-40CD-8DB4-2DBA9AE6F181}" type="datetimeFigureOut">
              <a:rPr lang="en-US" smtClean="0"/>
              <a:t>23.11.2023.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B2EC0-F4EC-4724-9CDC-7072006A6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2643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B3AEC-84DB-40CD-8DB4-2DBA9AE6F181}" type="datetimeFigureOut">
              <a:rPr lang="en-US" smtClean="0"/>
              <a:t>23.11.2023.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B2EC0-F4EC-4724-9CDC-7072006A61E9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262224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B3AEC-84DB-40CD-8DB4-2DBA9AE6F181}" type="datetimeFigureOut">
              <a:rPr lang="en-US" smtClean="0"/>
              <a:t>23.11.2023.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B2EC0-F4EC-4724-9CDC-7072006A6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4188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B3AEC-84DB-40CD-8DB4-2DBA9AE6F181}" type="datetimeFigureOut">
              <a:rPr lang="en-US" smtClean="0"/>
              <a:t>23.11.2023.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B2EC0-F4EC-4724-9CDC-7072006A6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1300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B3AEC-84DB-40CD-8DB4-2DBA9AE6F181}" type="datetimeFigureOut">
              <a:rPr lang="en-US" smtClean="0"/>
              <a:t>23.11.2023.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B2EC0-F4EC-4724-9CDC-7072006A6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4743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6093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8B3AEC-84DB-40CD-8DB4-2DBA9AE6F181}" type="datetimeFigureOut">
              <a:rPr lang="en-US" smtClean="0"/>
              <a:t>23.11.2023.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F8B2EC0-F4EC-4724-9CDC-7072006A6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92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  <p:sldLayoutId id="214748376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1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mailto:NATALY@IUS.BG.AC.R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FF8BA-07D5-4AE1-8F0E-7CFD1A6CE4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1203649"/>
            <a:ext cx="7766936" cy="2054085"/>
          </a:xfrm>
        </p:spPr>
        <p:txBody>
          <a:bodyPr/>
          <a:lstStyle/>
          <a:p>
            <a:pPr algn="ctr"/>
            <a:r>
              <a:rPr lang="sr-Latn-RS" sz="3200" dirty="0">
                <a:latin typeface="Arial" panose="020B0604020202020204" pitchFamily="34" charset="0"/>
                <a:cs typeface="Arial" panose="020B0604020202020204" pitchFamily="34" charset="0"/>
              </a:rPr>
              <a:t>OD DRUŠTVENO ODGOVORNOG DO ODRŽIVOG KORPORATIVNOG UPRAVLJANJA U SEKTORU OSIGURANJA – PUT KA HUMANIZACIJI BIZNISA 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94848A-14CD-4790-9EF7-E784F88EB7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3593630"/>
            <a:ext cx="7766936" cy="810419"/>
          </a:xfrm>
        </p:spPr>
        <p:txBody>
          <a:bodyPr/>
          <a:lstStyle/>
          <a:p>
            <a:r>
              <a:rPr lang="sr-Latn-RS" dirty="0">
                <a:latin typeface="Arial" panose="020B0604020202020204" pitchFamily="34" charset="0"/>
                <a:cs typeface="Arial" panose="020B0604020202020204" pitchFamily="34" charset="0"/>
              </a:rPr>
              <a:t>prof. dr Nataša Petrović Tomić, redovna profesorka Pravnog fakulteta Univerziteta u Beogradu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A6BA36-7A50-443E-AD95-71BBA84F79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743" y="4361289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773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 3">
            <a:extLst>
              <a:ext uri="{FF2B5EF4-FFF2-40B4-BE49-F238E27FC236}">
                <a16:creationId xmlns:a16="http://schemas.microsoft.com/office/drawing/2014/main" id="{D4FB6A1E-DFA4-3A48-8D4D-FBEC763B63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6582" y="2542936"/>
            <a:ext cx="1461121" cy="1461121"/>
          </a:xfrm>
          <a:custGeom>
            <a:avLst/>
            <a:gdLst>
              <a:gd name="T0" fmla="*/ 1173 w 2346"/>
              <a:gd name="T1" fmla="*/ 0 h 2346"/>
              <a:gd name="T2" fmla="*/ 1173 w 2346"/>
              <a:gd name="T3" fmla="*/ 0 h 2346"/>
              <a:gd name="T4" fmla="*/ 2345 w 2346"/>
              <a:gd name="T5" fmla="*/ 1173 h 2346"/>
              <a:gd name="T6" fmla="*/ 2345 w 2346"/>
              <a:gd name="T7" fmla="*/ 1173 h 2346"/>
              <a:gd name="T8" fmla="*/ 1173 w 2346"/>
              <a:gd name="T9" fmla="*/ 2345 h 2346"/>
              <a:gd name="T10" fmla="*/ 1173 w 2346"/>
              <a:gd name="T11" fmla="*/ 2345 h 2346"/>
              <a:gd name="T12" fmla="*/ 0 w 2346"/>
              <a:gd name="T13" fmla="*/ 1173 h 2346"/>
              <a:gd name="T14" fmla="*/ 0 w 2346"/>
              <a:gd name="T15" fmla="*/ 1173 h 2346"/>
              <a:gd name="T16" fmla="*/ 1173 w 2346"/>
              <a:gd name="T17" fmla="*/ 0 h 2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346" h="2346">
                <a:moveTo>
                  <a:pt x="1173" y="0"/>
                </a:moveTo>
                <a:lnTo>
                  <a:pt x="1173" y="0"/>
                </a:lnTo>
                <a:cubicBezTo>
                  <a:pt x="1820" y="0"/>
                  <a:pt x="2345" y="525"/>
                  <a:pt x="2345" y="1173"/>
                </a:cubicBezTo>
                <a:lnTo>
                  <a:pt x="2345" y="1173"/>
                </a:lnTo>
                <a:cubicBezTo>
                  <a:pt x="2345" y="1820"/>
                  <a:pt x="1820" y="2345"/>
                  <a:pt x="1173" y="2345"/>
                </a:cubicBezTo>
                <a:lnTo>
                  <a:pt x="1173" y="2345"/>
                </a:lnTo>
                <a:cubicBezTo>
                  <a:pt x="525" y="2345"/>
                  <a:pt x="0" y="1820"/>
                  <a:pt x="0" y="1173"/>
                </a:cubicBezTo>
                <a:lnTo>
                  <a:pt x="0" y="1173"/>
                </a:lnTo>
                <a:cubicBezTo>
                  <a:pt x="0" y="525"/>
                  <a:pt x="525" y="0"/>
                  <a:pt x="1173" y="0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3266"/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75B90E37-CC96-6D4F-842D-874D169182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1645" y="4265294"/>
            <a:ext cx="1079361" cy="1079363"/>
          </a:xfrm>
          <a:custGeom>
            <a:avLst/>
            <a:gdLst>
              <a:gd name="T0" fmla="*/ 866 w 1734"/>
              <a:gd name="T1" fmla="*/ 0 h 1733"/>
              <a:gd name="T2" fmla="*/ 866 w 1734"/>
              <a:gd name="T3" fmla="*/ 0 h 1733"/>
              <a:gd name="T4" fmla="*/ 1733 w 1734"/>
              <a:gd name="T5" fmla="*/ 866 h 1733"/>
              <a:gd name="T6" fmla="*/ 1733 w 1734"/>
              <a:gd name="T7" fmla="*/ 866 h 1733"/>
              <a:gd name="T8" fmla="*/ 866 w 1734"/>
              <a:gd name="T9" fmla="*/ 1732 h 1733"/>
              <a:gd name="T10" fmla="*/ 866 w 1734"/>
              <a:gd name="T11" fmla="*/ 1732 h 1733"/>
              <a:gd name="T12" fmla="*/ 0 w 1734"/>
              <a:gd name="T13" fmla="*/ 866 h 1733"/>
              <a:gd name="T14" fmla="*/ 0 w 1734"/>
              <a:gd name="T15" fmla="*/ 866 h 1733"/>
              <a:gd name="T16" fmla="*/ 866 w 1734"/>
              <a:gd name="T17" fmla="*/ 0 h 17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34" h="1733">
                <a:moveTo>
                  <a:pt x="866" y="0"/>
                </a:moveTo>
                <a:lnTo>
                  <a:pt x="866" y="0"/>
                </a:lnTo>
                <a:cubicBezTo>
                  <a:pt x="1345" y="0"/>
                  <a:pt x="1733" y="387"/>
                  <a:pt x="1733" y="866"/>
                </a:cubicBezTo>
                <a:lnTo>
                  <a:pt x="1733" y="866"/>
                </a:lnTo>
                <a:cubicBezTo>
                  <a:pt x="1733" y="1344"/>
                  <a:pt x="1345" y="1732"/>
                  <a:pt x="866" y="1732"/>
                </a:cubicBezTo>
                <a:lnTo>
                  <a:pt x="866" y="1732"/>
                </a:lnTo>
                <a:cubicBezTo>
                  <a:pt x="388" y="1732"/>
                  <a:pt x="0" y="1344"/>
                  <a:pt x="0" y="866"/>
                </a:cubicBezTo>
                <a:lnTo>
                  <a:pt x="0" y="866"/>
                </a:lnTo>
                <a:cubicBezTo>
                  <a:pt x="0" y="387"/>
                  <a:pt x="388" y="0"/>
                  <a:pt x="866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3266"/>
          </a:p>
        </p:txBody>
      </p:sp>
      <p:sp>
        <p:nvSpPr>
          <p:cNvPr id="28" name="Freeform 9">
            <a:extLst>
              <a:ext uri="{FF2B5EF4-FFF2-40B4-BE49-F238E27FC236}">
                <a16:creationId xmlns:a16="http://schemas.microsoft.com/office/drawing/2014/main" id="{F637560F-8AFA-E04A-87CB-8448F63CE8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7694" y="3060917"/>
            <a:ext cx="1079361" cy="1079363"/>
          </a:xfrm>
          <a:custGeom>
            <a:avLst/>
            <a:gdLst>
              <a:gd name="T0" fmla="*/ 866 w 1733"/>
              <a:gd name="T1" fmla="*/ 0 h 1733"/>
              <a:gd name="T2" fmla="*/ 866 w 1733"/>
              <a:gd name="T3" fmla="*/ 0 h 1733"/>
              <a:gd name="T4" fmla="*/ 1732 w 1733"/>
              <a:gd name="T5" fmla="*/ 865 h 1733"/>
              <a:gd name="T6" fmla="*/ 1732 w 1733"/>
              <a:gd name="T7" fmla="*/ 865 h 1733"/>
              <a:gd name="T8" fmla="*/ 866 w 1733"/>
              <a:gd name="T9" fmla="*/ 1732 h 1733"/>
              <a:gd name="T10" fmla="*/ 866 w 1733"/>
              <a:gd name="T11" fmla="*/ 1732 h 1733"/>
              <a:gd name="T12" fmla="*/ 0 w 1733"/>
              <a:gd name="T13" fmla="*/ 865 h 1733"/>
              <a:gd name="T14" fmla="*/ 0 w 1733"/>
              <a:gd name="T15" fmla="*/ 865 h 1733"/>
              <a:gd name="T16" fmla="*/ 866 w 1733"/>
              <a:gd name="T17" fmla="*/ 0 h 17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33" h="1733">
                <a:moveTo>
                  <a:pt x="866" y="0"/>
                </a:moveTo>
                <a:lnTo>
                  <a:pt x="866" y="0"/>
                </a:lnTo>
                <a:cubicBezTo>
                  <a:pt x="1343" y="0"/>
                  <a:pt x="1732" y="387"/>
                  <a:pt x="1732" y="865"/>
                </a:cubicBezTo>
                <a:lnTo>
                  <a:pt x="1732" y="865"/>
                </a:lnTo>
                <a:cubicBezTo>
                  <a:pt x="1732" y="1344"/>
                  <a:pt x="1343" y="1732"/>
                  <a:pt x="866" y="1732"/>
                </a:cubicBezTo>
                <a:lnTo>
                  <a:pt x="866" y="1732"/>
                </a:lnTo>
                <a:cubicBezTo>
                  <a:pt x="388" y="1732"/>
                  <a:pt x="0" y="1344"/>
                  <a:pt x="0" y="865"/>
                </a:cubicBezTo>
                <a:lnTo>
                  <a:pt x="0" y="865"/>
                </a:lnTo>
                <a:cubicBezTo>
                  <a:pt x="0" y="387"/>
                  <a:pt x="388" y="0"/>
                  <a:pt x="866" y="0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3266">
              <a:latin typeface="DM Sans" pitchFamily="2" charset="77"/>
            </a:endParaRPr>
          </a:p>
        </p:txBody>
      </p:sp>
      <p:sp>
        <p:nvSpPr>
          <p:cNvPr id="29" name="Freeform 12">
            <a:extLst>
              <a:ext uri="{FF2B5EF4-FFF2-40B4-BE49-F238E27FC236}">
                <a16:creationId xmlns:a16="http://schemas.microsoft.com/office/drawing/2014/main" id="{AC992806-1EB1-7F44-B17C-40A8ACD69E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0995" y="4152690"/>
            <a:ext cx="1079363" cy="1079361"/>
          </a:xfrm>
          <a:custGeom>
            <a:avLst/>
            <a:gdLst>
              <a:gd name="T0" fmla="*/ 867 w 1735"/>
              <a:gd name="T1" fmla="*/ 0 h 1734"/>
              <a:gd name="T2" fmla="*/ 867 w 1735"/>
              <a:gd name="T3" fmla="*/ 0 h 1734"/>
              <a:gd name="T4" fmla="*/ 1734 w 1735"/>
              <a:gd name="T5" fmla="*/ 866 h 1734"/>
              <a:gd name="T6" fmla="*/ 1734 w 1735"/>
              <a:gd name="T7" fmla="*/ 866 h 1734"/>
              <a:gd name="T8" fmla="*/ 867 w 1735"/>
              <a:gd name="T9" fmla="*/ 1733 h 1734"/>
              <a:gd name="T10" fmla="*/ 867 w 1735"/>
              <a:gd name="T11" fmla="*/ 1733 h 1734"/>
              <a:gd name="T12" fmla="*/ 0 w 1735"/>
              <a:gd name="T13" fmla="*/ 866 h 1734"/>
              <a:gd name="T14" fmla="*/ 0 w 1735"/>
              <a:gd name="T15" fmla="*/ 866 h 1734"/>
              <a:gd name="T16" fmla="*/ 867 w 1735"/>
              <a:gd name="T17" fmla="*/ 0 h 17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35" h="1734">
                <a:moveTo>
                  <a:pt x="867" y="0"/>
                </a:moveTo>
                <a:lnTo>
                  <a:pt x="867" y="0"/>
                </a:lnTo>
                <a:cubicBezTo>
                  <a:pt x="1345" y="0"/>
                  <a:pt x="1734" y="388"/>
                  <a:pt x="1734" y="866"/>
                </a:cubicBezTo>
                <a:lnTo>
                  <a:pt x="1734" y="866"/>
                </a:lnTo>
                <a:cubicBezTo>
                  <a:pt x="1734" y="1345"/>
                  <a:pt x="1345" y="1733"/>
                  <a:pt x="867" y="1733"/>
                </a:cubicBezTo>
                <a:lnTo>
                  <a:pt x="867" y="1733"/>
                </a:lnTo>
                <a:cubicBezTo>
                  <a:pt x="389" y="1733"/>
                  <a:pt x="0" y="1345"/>
                  <a:pt x="0" y="866"/>
                </a:cubicBezTo>
                <a:lnTo>
                  <a:pt x="0" y="866"/>
                </a:lnTo>
                <a:cubicBezTo>
                  <a:pt x="0" y="388"/>
                  <a:pt x="389" y="0"/>
                  <a:pt x="867" y="0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3266"/>
          </a:p>
        </p:txBody>
      </p:sp>
      <p:sp>
        <p:nvSpPr>
          <p:cNvPr id="30" name="Freeform 15">
            <a:extLst>
              <a:ext uri="{FF2B5EF4-FFF2-40B4-BE49-F238E27FC236}">
                <a16:creationId xmlns:a16="http://schemas.microsoft.com/office/drawing/2014/main" id="{BE21D349-D0BB-A543-AF3A-A122A39FD6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64298" y="2542936"/>
            <a:ext cx="1461121" cy="1461121"/>
          </a:xfrm>
          <a:custGeom>
            <a:avLst/>
            <a:gdLst>
              <a:gd name="T0" fmla="*/ 1173 w 2346"/>
              <a:gd name="T1" fmla="*/ 0 h 2346"/>
              <a:gd name="T2" fmla="*/ 1173 w 2346"/>
              <a:gd name="T3" fmla="*/ 0 h 2346"/>
              <a:gd name="T4" fmla="*/ 2345 w 2346"/>
              <a:gd name="T5" fmla="*/ 1173 h 2346"/>
              <a:gd name="T6" fmla="*/ 2345 w 2346"/>
              <a:gd name="T7" fmla="*/ 1173 h 2346"/>
              <a:gd name="T8" fmla="*/ 1173 w 2346"/>
              <a:gd name="T9" fmla="*/ 2345 h 2346"/>
              <a:gd name="T10" fmla="*/ 1173 w 2346"/>
              <a:gd name="T11" fmla="*/ 2345 h 2346"/>
              <a:gd name="T12" fmla="*/ 0 w 2346"/>
              <a:gd name="T13" fmla="*/ 1173 h 2346"/>
              <a:gd name="T14" fmla="*/ 0 w 2346"/>
              <a:gd name="T15" fmla="*/ 1173 h 2346"/>
              <a:gd name="T16" fmla="*/ 1173 w 2346"/>
              <a:gd name="T17" fmla="*/ 0 h 2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346" h="2346">
                <a:moveTo>
                  <a:pt x="1173" y="0"/>
                </a:moveTo>
                <a:lnTo>
                  <a:pt x="1173" y="0"/>
                </a:lnTo>
                <a:cubicBezTo>
                  <a:pt x="1820" y="0"/>
                  <a:pt x="2345" y="525"/>
                  <a:pt x="2345" y="1173"/>
                </a:cubicBezTo>
                <a:lnTo>
                  <a:pt x="2345" y="1173"/>
                </a:lnTo>
                <a:cubicBezTo>
                  <a:pt x="2345" y="1820"/>
                  <a:pt x="1820" y="2345"/>
                  <a:pt x="1173" y="2345"/>
                </a:cubicBezTo>
                <a:lnTo>
                  <a:pt x="1173" y="2345"/>
                </a:lnTo>
                <a:cubicBezTo>
                  <a:pt x="525" y="2345"/>
                  <a:pt x="0" y="1820"/>
                  <a:pt x="0" y="1173"/>
                </a:cubicBezTo>
                <a:lnTo>
                  <a:pt x="0" y="1173"/>
                </a:lnTo>
                <a:cubicBezTo>
                  <a:pt x="0" y="525"/>
                  <a:pt x="525" y="0"/>
                  <a:pt x="1173" y="0"/>
                </a:cubicBezTo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3266"/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F75A4828-E3E4-B14D-8C95-26BF3320AFD3}"/>
              </a:ext>
            </a:extLst>
          </p:cNvPr>
          <p:cNvCxnSpPr>
            <a:cxnSpLocks/>
          </p:cNvCxnSpPr>
          <p:nvPr/>
        </p:nvCxnSpPr>
        <p:spPr>
          <a:xfrm flipV="1">
            <a:off x="8497767" y="3714751"/>
            <a:ext cx="936710" cy="631963"/>
          </a:xfrm>
          <a:prstGeom prst="line">
            <a:avLst/>
          </a:prstGeom>
          <a:ln w="101600" cap="rnd">
            <a:solidFill>
              <a:schemeClr val="accent6">
                <a:lumMod val="20000"/>
                <a:lumOff val="8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08BB104E-2250-D54A-B7C4-5F259120C6C0}"/>
              </a:ext>
            </a:extLst>
          </p:cNvPr>
          <p:cNvCxnSpPr>
            <a:cxnSpLocks/>
          </p:cNvCxnSpPr>
          <p:nvPr/>
        </p:nvCxnSpPr>
        <p:spPr>
          <a:xfrm>
            <a:off x="6628089" y="3912762"/>
            <a:ext cx="958737" cy="363633"/>
          </a:xfrm>
          <a:prstGeom prst="line">
            <a:avLst/>
          </a:prstGeom>
          <a:ln w="101600" cap="rnd">
            <a:solidFill>
              <a:schemeClr val="accent6">
                <a:lumMod val="20000"/>
                <a:lumOff val="8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C52AA56D-DFAD-7F48-9CFE-75A07B6FBC69}"/>
              </a:ext>
            </a:extLst>
          </p:cNvPr>
          <p:cNvCxnSpPr>
            <a:cxnSpLocks/>
          </p:cNvCxnSpPr>
          <p:nvPr/>
        </p:nvCxnSpPr>
        <p:spPr>
          <a:xfrm flipV="1">
            <a:off x="4650511" y="3912762"/>
            <a:ext cx="949772" cy="525693"/>
          </a:xfrm>
          <a:prstGeom prst="line">
            <a:avLst/>
          </a:prstGeom>
          <a:ln w="101600" cap="rnd">
            <a:solidFill>
              <a:schemeClr val="accent6">
                <a:lumMod val="20000"/>
                <a:lumOff val="8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E80D61CE-B34E-9343-B8DE-26D36B6B77A3}"/>
              </a:ext>
            </a:extLst>
          </p:cNvPr>
          <p:cNvCxnSpPr>
            <a:cxnSpLocks/>
          </p:cNvCxnSpPr>
          <p:nvPr/>
        </p:nvCxnSpPr>
        <p:spPr>
          <a:xfrm>
            <a:off x="2668077" y="3806750"/>
            <a:ext cx="1060150" cy="631705"/>
          </a:xfrm>
          <a:prstGeom prst="line">
            <a:avLst/>
          </a:prstGeom>
          <a:ln w="101600" cap="rnd">
            <a:solidFill>
              <a:schemeClr val="accent6">
                <a:lumMod val="20000"/>
                <a:lumOff val="8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5A14F3F4-0486-8147-8DF1-4190336555DF}"/>
              </a:ext>
            </a:extLst>
          </p:cNvPr>
          <p:cNvSpPr txBox="1"/>
          <p:nvPr/>
        </p:nvSpPr>
        <p:spPr>
          <a:xfrm>
            <a:off x="2845771" y="474141"/>
            <a:ext cx="65004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r-Latn-RS" sz="3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KLJUČNE REČI – OSIGURANJE </a:t>
            </a:r>
            <a:endParaRPr lang="en-US" sz="3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F213A137-3717-904C-8B91-08A4BBC8FFA1}"/>
              </a:ext>
            </a:extLst>
          </p:cNvPr>
          <p:cNvSpPr txBox="1"/>
          <p:nvPr/>
        </p:nvSpPr>
        <p:spPr>
          <a:xfrm>
            <a:off x="1713064" y="2881082"/>
            <a:ext cx="768159" cy="7848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5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0</a:t>
            </a:r>
            <a:r>
              <a:rPr lang="sr-Latn-RS" sz="45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1</a:t>
            </a:r>
            <a:endParaRPr lang="en-US" sz="4500" b="1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6DAC879-EA52-E641-9A5B-529493D03791}"/>
              </a:ext>
            </a:extLst>
          </p:cNvPr>
          <p:cNvSpPr txBox="1"/>
          <p:nvPr/>
        </p:nvSpPr>
        <p:spPr>
          <a:xfrm>
            <a:off x="3903425" y="4527977"/>
            <a:ext cx="575800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0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02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C15B181-E8A8-2144-9BBC-6A942C8493A1}"/>
              </a:ext>
            </a:extLst>
          </p:cNvPr>
          <p:cNvSpPr txBox="1"/>
          <p:nvPr/>
        </p:nvSpPr>
        <p:spPr>
          <a:xfrm>
            <a:off x="7712776" y="4415372"/>
            <a:ext cx="575800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0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04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45F12810-2A9C-D546-9EDF-094A04632A27}"/>
              </a:ext>
            </a:extLst>
          </p:cNvPr>
          <p:cNvSpPr txBox="1"/>
          <p:nvPr/>
        </p:nvSpPr>
        <p:spPr>
          <a:xfrm>
            <a:off x="5808100" y="3323600"/>
            <a:ext cx="575800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0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03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ED0F8051-66DC-AE41-9B71-EBD29F6AB92E}"/>
              </a:ext>
            </a:extLst>
          </p:cNvPr>
          <p:cNvSpPr txBox="1"/>
          <p:nvPr/>
        </p:nvSpPr>
        <p:spPr>
          <a:xfrm>
            <a:off x="9710778" y="2881081"/>
            <a:ext cx="768160" cy="7848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5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05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72D143D-3D6C-3143-B91D-685B7B96DD18}"/>
              </a:ext>
            </a:extLst>
          </p:cNvPr>
          <p:cNvSpPr txBox="1"/>
          <p:nvPr/>
        </p:nvSpPr>
        <p:spPr>
          <a:xfrm>
            <a:off x="1281426" y="2083117"/>
            <a:ext cx="1797676" cy="338554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sr-Latn-RS" sz="1600" b="1" dirty="0">
                <a:solidFill>
                  <a:schemeClr val="tx2"/>
                </a:solidFill>
                <a:latin typeface="Arial" panose="020B0604020202020204" pitchFamily="34" charset="0"/>
                <a:ea typeface="League Spartan" charset="0"/>
                <a:cs typeface="Arial" panose="020B0604020202020204" pitchFamily="34" charset="0"/>
              </a:rPr>
              <a:t>POVERENJE</a:t>
            </a:r>
            <a:endParaRPr lang="en-US" sz="1600" b="1" dirty="0">
              <a:solidFill>
                <a:schemeClr val="tx2"/>
              </a:solidFill>
              <a:latin typeface="Arial" panose="020B0604020202020204" pitchFamily="34" charset="0"/>
              <a:ea typeface="League Spartan" charset="0"/>
              <a:cs typeface="Arial" panose="020B0604020202020204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0A91AE41-1ECB-7043-A8F3-0EC597FD907A}"/>
              </a:ext>
            </a:extLst>
          </p:cNvPr>
          <p:cNvSpPr txBox="1"/>
          <p:nvPr/>
        </p:nvSpPr>
        <p:spPr>
          <a:xfrm>
            <a:off x="3301959" y="5537785"/>
            <a:ext cx="1951176" cy="338554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sr-Latn-RS" sz="1600" b="1" dirty="0">
                <a:solidFill>
                  <a:schemeClr val="tx2"/>
                </a:solidFill>
                <a:latin typeface="Arial" panose="020B0604020202020204" pitchFamily="34" charset="0"/>
                <a:ea typeface="League Spartan" charset="0"/>
                <a:cs typeface="Arial" panose="020B0604020202020204" pitchFamily="34" charset="0"/>
              </a:rPr>
              <a:t>ODGOVORNOST</a:t>
            </a:r>
            <a:endParaRPr lang="en-US" sz="1600" b="1" dirty="0">
              <a:solidFill>
                <a:schemeClr val="tx2"/>
              </a:solidFill>
              <a:latin typeface="Arial" panose="020B0604020202020204" pitchFamily="34" charset="0"/>
              <a:ea typeface="League Spartan" charset="0"/>
              <a:cs typeface="Arial" panose="020B0604020202020204" pitchFamily="34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6E8F0151-0B4D-5342-A99E-D1E64F6792E8}"/>
              </a:ext>
            </a:extLst>
          </p:cNvPr>
          <p:cNvSpPr txBox="1"/>
          <p:nvPr/>
        </p:nvSpPr>
        <p:spPr>
          <a:xfrm>
            <a:off x="4650511" y="2382737"/>
            <a:ext cx="2904384" cy="584775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sr-Latn-RS" sz="1600" b="1" dirty="0">
                <a:solidFill>
                  <a:schemeClr val="tx2"/>
                </a:solidFill>
                <a:latin typeface="Arial" panose="020B0604020202020204" pitchFamily="34" charset="0"/>
                <a:ea typeface="League Spartan" charset="0"/>
                <a:cs typeface="Arial" panose="020B0604020202020204" pitchFamily="34" charset="0"/>
              </a:rPr>
              <a:t>FER I KOREKTAN ODNOS PREMA STAKEHOLDERIMA</a:t>
            </a:r>
            <a:endParaRPr lang="en-US" sz="1600" b="1" dirty="0">
              <a:solidFill>
                <a:schemeClr val="tx2"/>
              </a:solidFill>
              <a:latin typeface="Arial" panose="020B0604020202020204" pitchFamily="34" charset="0"/>
              <a:ea typeface="League Spartan" charset="0"/>
              <a:cs typeface="Arial" panose="020B0604020202020204" pitchFamily="34" charset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0E564A7F-064C-1440-B29E-0AD6B160D42B}"/>
              </a:ext>
            </a:extLst>
          </p:cNvPr>
          <p:cNvSpPr txBox="1"/>
          <p:nvPr/>
        </p:nvSpPr>
        <p:spPr>
          <a:xfrm>
            <a:off x="7025094" y="5425813"/>
            <a:ext cx="1951176" cy="338554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sr-Latn-RS" sz="1600" b="1" dirty="0">
                <a:solidFill>
                  <a:schemeClr val="tx2"/>
                </a:solidFill>
                <a:latin typeface="Arial" panose="020B0604020202020204" pitchFamily="34" charset="0"/>
                <a:ea typeface="League Spartan" charset="0"/>
                <a:cs typeface="Arial" panose="020B0604020202020204" pitchFamily="34" charset="0"/>
              </a:rPr>
              <a:t>NE SAMO PROFIT</a:t>
            </a:r>
            <a:endParaRPr lang="en-US" sz="1600" b="1" dirty="0">
              <a:solidFill>
                <a:schemeClr val="tx2"/>
              </a:solidFill>
              <a:latin typeface="Arial" panose="020B0604020202020204" pitchFamily="34" charset="0"/>
              <a:ea typeface="League Spartan" charset="0"/>
              <a:cs typeface="Arial" panose="020B0604020202020204" pitchFamily="34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18723BE-A32B-8D4B-9D6F-8DDBBB0380BF}"/>
              </a:ext>
            </a:extLst>
          </p:cNvPr>
          <p:cNvSpPr txBox="1"/>
          <p:nvPr/>
        </p:nvSpPr>
        <p:spPr>
          <a:xfrm>
            <a:off x="8976270" y="1359728"/>
            <a:ext cx="1934303" cy="1015663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sr-Latn-RS" sz="2000" b="1" dirty="0">
                <a:solidFill>
                  <a:srgbClr val="FF0000"/>
                </a:solidFill>
                <a:latin typeface="Arial" panose="020B0604020202020204" pitchFamily="34" charset="0"/>
                <a:ea typeface="League Spartan" charset="0"/>
                <a:cs typeface="Arial" panose="020B0604020202020204" pitchFamily="34" charset="0"/>
              </a:rPr>
              <a:t>„Zaradi profit </a:t>
            </a:r>
            <a:r>
              <a:rPr lang="sr-Latn-RS" sz="2000" b="1">
                <a:solidFill>
                  <a:srgbClr val="FF0000"/>
                </a:solidFill>
                <a:latin typeface="Arial" panose="020B0604020202020204" pitchFamily="34" charset="0"/>
                <a:ea typeface="League Spartan" charset="0"/>
                <a:cs typeface="Arial" panose="020B0604020202020204" pitchFamily="34" charset="0"/>
              </a:rPr>
              <a:t>da bi činio </a:t>
            </a:r>
            <a:r>
              <a:rPr lang="sr-Latn-RS" sz="2000" b="1" dirty="0">
                <a:solidFill>
                  <a:srgbClr val="FF0000"/>
                </a:solidFill>
                <a:latin typeface="Arial" panose="020B0604020202020204" pitchFamily="34" charset="0"/>
                <a:ea typeface="League Spartan" charset="0"/>
                <a:cs typeface="Arial" panose="020B0604020202020204" pitchFamily="34" charset="0"/>
              </a:rPr>
              <a:t>dobro!!“</a:t>
            </a:r>
            <a:endParaRPr lang="en-US" sz="2000" b="1" dirty="0">
              <a:solidFill>
                <a:srgbClr val="FF0000"/>
              </a:solidFill>
              <a:latin typeface="Arial" panose="020B0604020202020204" pitchFamily="34" charset="0"/>
              <a:ea typeface="League Spartan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9504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C6F48C-95F0-43AF-BB67-C770A7B40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447869"/>
            <a:ext cx="8596668" cy="1231643"/>
          </a:xfrm>
        </p:spPr>
        <p:txBody>
          <a:bodyPr>
            <a:normAutofit/>
          </a:bodyPr>
          <a:lstStyle/>
          <a:p>
            <a:pPr algn="ctr"/>
            <a:r>
              <a:rPr lang="sr-Latn-RS" sz="3200" dirty="0">
                <a:latin typeface="Arial" panose="020B0604020202020204" pitchFamily="34" charset="0"/>
                <a:cs typeface="Arial" panose="020B0604020202020204" pitchFamily="34" charset="0"/>
              </a:rPr>
              <a:t>CILJNA FUNKCIJA OSIGURANJA – DA LI SMO SPREMNI ZA TRANZICIJU? (1)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08C7E4-74E4-49C8-B42E-D4B393A354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82147"/>
            <a:ext cx="8596668" cy="4259215"/>
          </a:xfrm>
        </p:spPr>
        <p:txBody>
          <a:bodyPr/>
          <a:lstStyle/>
          <a:p>
            <a:pPr marL="0" indent="0" algn="just">
              <a:buNone/>
            </a:pPr>
            <a:r>
              <a:rPr lang="sr-Latn-RS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KONZERVATIVNO/MATERIJALISTIČKO VERSUS MODERNO/ODRŽIVO SHVATANJE</a:t>
            </a:r>
          </a:p>
          <a:p>
            <a:pPr marL="0" indent="0" algn="just">
              <a:buNone/>
            </a:pPr>
            <a:r>
              <a:rPr lang="sr-Latn-RS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u="sng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4E1C4DC7-EB3A-43D6-9F19-A0FE7441BCF0}"/>
              </a:ext>
            </a:extLst>
          </p:cNvPr>
          <p:cNvSpPr/>
          <p:nvPr/>
        </p:nvSpPr>
        <p:spPr>
          <a:xfrm>
            <a:off x="1324948" y="2677886"/>
            <a:ext cx="3051110" cy="2827177"/>
          </a:xfrm>
          <a:prstGeom prst="downArrow">
            <a:avLst>
              <a:gd name="adj1" fmla="val 50000"/>
              <a:gd name="adj2" fmla="val 4964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dirty="0">
                <a:latin typeface="Arial" panose="020B0604020202020204" pitchFamily="34" charset="0"/>
                <a:cs typeface="Arial" panose="020B0604020202020204" pitchFamily="34" charset="0"/>
              </a:rPr>
              <a:t>ZAŠTITNA FUNKCIJA OSIGURANJA + MAKSIMIZACIJA PROFITA 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6531A433-9D1E-4B4C-BD29-AA64E5E3B46F}"/>
              </a:ext>
            </a:extLst>
          </p:cNvPr>
          <p:cNvSpPr/>
          <p:nvPr/>
        </p:nvSpPr>
        <p:spPr>
          <a:xfrm>
            <a:off x="6096000" y="2519265"/>
            <a:ext cx="3051110" cy="3023119"/>
          </a:xfrm>
          <a:prstGeom prst="downArrow">
            <a:avLst>
              <a:gd name="adj1" fmla="val 50000"/>
              <a:gd name="adj2" fmla="val 513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dirty="0">
                <a:latin typeface="Arial" panose="020B0604020202020204" pitchFamily="34" charset="0"/>
                <a:cs typeface="Arial" panose="020B0604020202020204" pitchFamily="34" charset="0"/>
              </a:rPr>
              <a:t>USMERENA ZAŠTITNA FUNKCIJA  I  DRUŠTVENA ODGOVORNOST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8673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6368" y="195936"/>
            <a:ext cx="8602824" cy="78742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CILJNA FUNK</a:t>
            </a:r>
            <a:r>
              <a:rPr lang="sr-Latn-RS" sz="32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IJA OSIGURANJA – DA LI SMO SPREMNI ZA TRANZICIJU? (</a:t>
            </a:r>
            <a:r>
              <a:rPr lang="sr-Latn-RS" sz="32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sr-Latn-R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0045560"/>
              </p:ext>
            </p:extLst>
          </p:nvPr>
        </p:nvGraphicFramePr>
        <p:xfrm>
          <a:off x="1039831" y="983364"/>
          <a:ext cx="8229600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70888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A4C41-38C5-41AA-B545-34E14AB86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929951"/>
          </a:xfrm>
        </p:spPr>
        <p:txBody>
          <a:bodyPr>
            <a:normAutofit fontScale="90000"/>
          </a:bodyPr>
          <a:lstStyle/>
          <a:p>
            <a:pPr algn="ctr"/>
            <a:r>
              <a:rPr lang="sr-Latn-RS" sz="3200" dirty="0">
                <a:latin typeface="Arial" panose="020B0604020202020204" pitchFamily="34" charset="0"/>
                <a:cs typeface="Arial" panose="020B0604020202020204" pitchFamily="34" charset="0"/>
              </a:rPr>
              <a:t>DRUŠTVENA ODGOVORNOST KOMPANIJA - CSR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CA311E-3D79-4F54-B3FC-FB433A842F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4025295" cy="3880773"/>
          </a:xfrm>
          <a:prstGeom prst="roundRect">
            <a:avLst>
              <a:gd name="adj" fmla="val 16670"/>
            </a:avLst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9000" r="-29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sr-Latn-R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Interes akcionara </a:t>
            </a:r>
          </a:p>
          <a:p>
            <a:r>
              <a:rPr lang="sr-Latn-R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Interes poverilaca </a:t>
            </a:r>
          </a:p>
          <a:p>
            <a:r>
              <a:rPr lang="sr-Latn-R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Interes zaposlenih </a:t>
            </a:r>
          </a:p>
          <a:p>
            <a:r>
              <a:rPr lang="sr-Latn-R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Interes korisnika usluga</a:t>
            </a:r>
          </a:p>
          <a:p>
            <a:r>
              <a:rPr lang="sr-Latn-R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Interes društvene zajednice 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96DA3B6-0C0E-4FC7-BC0E-BF59B0A702D6}"/>
              </a:ext>
            </a:extLst>
          </p:cNvPr>
          <p:cNvSpPr/>
          <p:nvPr/>
        </p:nvSpPr>
        <p:spPr>
          <a:xfrm>
            <a:off x="4774170" y="2413338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sr-Cyrl-RS" dirty="0"/>
              <a:t> </a:t>
            </a:r>
            <a:endParaRPr lang="sr-Latn-R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8EC624-57A3-4847-A56B-85433964A35E}"/>
              </a:ext>
            </a:extLst>
          </p:cNvPr>
          <p:cNvSpPr/>
          <p:nvPr/>
        </p:nvSpPr>
        <p:spPr>
          <a:xfrm>
            <a:off x="4970107" y="2797417"/>
            <a:ext cx="6151984" cy="15526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sr-Latn-RS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Prema OECD Principima korporativnog upravljanja, okvir korporativnog upravljanja treba da podstiče </a:t>
            </a:r>
            <a:r>
              <a:rPr lang="sr-Latn-RS" i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saradnju između kompanija i zainteresovanih strana</a:t>
            </a:r>
            <a:r>
              <a:rPr lang="sr-Latn-RS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u stvaranju bogatstva, radnih mesta i održivosti finansijski zdravih preduzeća.</a:t>
            </a:r>
            <a:endParaRPr lang="en-US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3030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>
            <a:extLst>
              <a:ext uri="{FF2B5EF4-FFF2-40B4-BE49-F238E27FC236}">
                <a16:creationId xmlns:a16="http://schemas.microsoft.com/office/drawing/2014/main" id="{8BA7838B-96AB-4E30-AAC7-3D46DFBB6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925" y="1412876"/>
            <a:ext cx="7682010" cy="415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>
            <a:extLst>
              <a:ext uri="{FF2B5EF4-FFF2-40B4-BE49-F238E27FC236}">
                <a16:creationId xmlns:a16="http://schemas.microsoft.com/office/drawing/2014/main" id="{FCFC387C-58E3-4C3A-BC28-D27926E890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038" y="1052513"/>
            <a:ext cx="8140051" cy="482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E523D24-FE42-4653-9EA1-F0327BA021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857" y="811765"/>
            <a:ext cx="6902324" cy="4670425"/>
          </a:xfrm>
        </p:spPr>
      </p:pic>
    </p:spTree>
    <p:extLst>
      <p:ext uri="{BB962C8B-B14F-4D97-AF65-F5344CB8AC3E}">
        <p14:creationId xmlns:p14="http://schemas.microsoft.com/office/powerpoint/2010/main" val="1493961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A7C45F-6D3C-4725-8729-FC8EB37B35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569166"/>
            <a:ext cx="9613861" cy="5719668"/>
          </a:xfrm>
        </p:spPr>
        <p:txBody>
          <a:bodyPr/>
          <a:lstStyle/>
          <a:p>
            <a:pPr marL="0" indent="0" algn="ctr">
              <a:buNone/>
            </a:pPr>
            <a:r>
              <a:rPr lang="sr-Latn-RS" sz="2400" dirty="0"/>
              <a:t>„NE POSTOJI LOŠA POLISA (OSIGURANJE), POSTOJI LOŠE/NEADEKVATNO SAVETOVANJE O NEKOM TIPU POKRIĆA.“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DEA07AE-6780-4E3A-8A21-A1EE6638DC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711" y="1567543"/>
            <a:ext cx="4848624" cy="472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4395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0328" y="267494"/>
            <a:ext cx="8784976" cy="1048122"/>
          </a:xfrm>
        </p:spPr>
        <p:txBody>
          <a:bodyPr>
            <a:normAutofit fontScale="90000"/>
          </a:bodyPr>
          <a:lstStyle/>
          <a:p>
            <a:pPr algn="ctr"/>
            <a:r>
              <a:rPr lang="sr-Latn-RS" dirty="0">
                <a:latin typeface="Arial" panose="020B0604020202020204" pitchFamily="34" charset="0"/>
                <a:cs typeface="Arial" panose="020B0604020202020204" pitchFamily="34" charset="0"/>
              </a:rPr>
              <a:t>RAZVOJNI PUT OD ODGOVORNOG DO ODRŽIVOG POSLOVANJA (1)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226610"/>
              </p:ext>
            </p:extLst>
          </p:nvPr>
        </p:nvGraphicFramePr>
        <p:xfrm>
          <a:off x="898850" y="1546906"/>
          <a:ext cx="8229600" cy="48538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69551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9956D-0582-430D-9D10-73260202C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1"/>
            <a:ext cx="8596668" cy="799322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PARIS AGREEMENT 2015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ED46AD-22C6-43FF-8E24-0AF8958271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30221"/>
            <a:ext cx="8596668" cy="4511142"/>
          </a:xfrm>
        </p:spPr>
        <p:txBody>
          <a:bodyPr>
            <a:normAutofit/>
          </a:bodyPr>
          <a:lstStyle/>
          <a:p>
            <a:pPr algn="just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UJEDINJENE NACIJE – GLOBALNI ODGOVOR NA OPASNOST OD KLIMATSKIH PROMENA</a:t>
            </a:r>
          </a:p>
          <a:p>
            <a:pPr algn="just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195 ZEMALJA</a:t>
            </a:r>
          </a:p>
          <a:p>
            <a:pPr algn="just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GLAVNI CILJ:</a:t>
            </a:r>
            <a:r>
              <a:rPr lang="sr-Latn-RS" sz="2000" dirty="0">
                <a:latin typeface="Arial" panose="020B0604020202020204" pitchFamily="34" charset="0"/>
                <a:cs typeface="Arial" panose="020B0604020202020204" pitchFamily="34" charset="0"/>
              </a:rPr>
              <a:t> KLIMATSKA NEUTRALNOST DO 2050. GODINE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DUGOROČNOST – </a:t>
            </a:r>
            <a:r>
              <a:rPr lang="sr-Latn-RS" sz="2000" dirty="0">
                <a:latin typeface="Arial" panose="020B0604020202020204" pitchFamily="34" charset="0"/>
                <a:cs typeface="Arial" panose="020B0604020202020204" pitchFamily="34" charset="0"/>
              </a:rPr>
              <a:t>OGRANIČAVANJE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PORAST</a:t>
            </a:r>
            <a:r>
              <a:rPr lang="sr-Latn-RS" sz="20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PROSEČNE SVETSKE TEMPERATURE </a:t>
            </a:r>
            <a:r>
              <a:rPr lang="sr-Latn-RS" sz="2000" dirty="0">
                <a:latin typeface="Arial" panose="020B0604020202020204" pitchFamily="34" charset="0"/>
                <a:cs typeface="Arial" panose="020B0604020202020204" pitchFamily="34" charset="0"/>
              </a:rPr>
              <a:t>NA NIVOU „ZNATNO ISPOD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2°C</a:t>
            </a:r>
            <a:r>
              <a:rPr lang="sr-Latn-RS" sz="2000" dirty="0">
                <a:latin typeface="Arial" panose="020B0604020202020204" pitchFamily="34" charset="0"/>
                <a:cs typeface="Arial" panose="020B0604020202020204" pitchFamily="34" charset="0"/>
              </a:rPr>
              <a:t>“, JAČANJE SPOSOBNOSTI ADAPTACIJE NA NEGATIVNE UTICAJE KLIMATSKIH PROMENA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NACIONALN</a:t>
            </a:r>
            <a:r>
              <a:rPr lang="sr-Latn-RS" sz="2000" dirty="0">
                <a:latin typeface="Arial" panose="020B0604020202020204" pitchFamily="34" charset="0"/>
                <a:cs typeface="Arial" panose="020B0604020202020204" pitchFamily="34" charset="0"/>
              </a:rPr>
              <a:t>O UTVRĐENI DOPRINOSI ZA BORBU PROTIV KLIMATSKIH PROMENA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TRANSPARENTNOST – IZVEŠTAVANJE JAVNOSTI O POSTIGNUTIM REZULTATIMA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21A54E-F9DB-442A-8C87-B744D7B409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2898" y="314324"/>
            <a:ext cx="2762250" cy="2522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7654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78006"/>
            <a:ext cx="8841533" cy="1044303"/>
          </a:xfrm>
        </p:spPr>
        <p:txBody>
          <a:bodyPr>
            <a:noAutofit/>
          </a:bodyPr>
          <a:lstStyle/>
          <a:p>
            <a:pPr algn="ctr"/>
            <a:r>
              <a:rPr lang="sr-Latn-RS" sz="32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RAZVOJNI PUT OD ODGOVORNOG DO ODRŽIVOG POSLOVANJA (2) </a:t>
            </a:r>
            <a:br>
              <a:rPr lang="sr-Latn-RS" sz="32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br>
              <a:rPr lang="sr-Latn-RS" sz="32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sr-Latn-RS" sz="32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SDG – CILJEVI ODRŽIVOG RAZVOJA</a:t>
            </a:r>
            <a:endParaRPr lang="en-US" sz="32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26" name="Picture 2" descr="Being inspired by the United Nation's 17 Objectives for Sustainabilit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97" y="1604866"/>
            <a:ext cx="8841533" cy="4507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54343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440" y="366404"/>
            <a:ext cx="10515600" cy="1005195"/>
          </a:xfrm>
        </p:spPr>
        <p:txBody>
          <a:bodyPr>
            <a:normAutofit/>
          </a:bodyPr>
          <a:lstStyle/>
          <a:p>
            <a:r>
              <a:rPr lang="sr-Latn-RS" sz="32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ESG vs SDG – </a:t>
            </a:r>
            <a:r>
              <a:rPr lang="sr-Latn-RS" sz="3200" b="1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Simili</a:t>
            </a:r>
            <a:r>
              <a:rPr lang="sr-Latn-RS" sz="32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sr-Latn-RS" sz="3200" b="1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similis</a:t>
            </a:r>
            <a:r>
              <a:rPr lang="sr-Latn-RS" sz="32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sr-Latn-RS" sz="3200" b="1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gaudet</a:t>
            </a:r>
            <a:r>
              <a:rPr lang="sr-Latn-RS" sz="32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…? Ili, ipak, ne? </a:t>
            </a:r>
            <a:endParaRPr lang="en-US" sz="32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32814" y="1800691"/>
            <a:ext cx="25285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3600" b="1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ESG</a:t>
            </a:r>
            <a:endParaRPr lang="en-US" sz="3600" b="1" dirty="0">
              <a:solidFill>
                <a:schemeClr val="accent6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75404" y="1775153"/>
            <a:ext cx="25285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3600" b="1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SDG</a:t>
            </a:r>
            <a:endParaRPr lang="en-US" sz="3600" b="1" dirty="0">
              <a:solidFill>
                <a:schemeClr val="accent6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49621" y="2508577"/>
            <a:ext cx="2967135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sr-Latn-RS" sz="24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Dugoročna strategija</a:t>
            </a:r>
            <a:endParaRPr lang="en-US" sz="24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sr-Latn-RS" sz="24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sr-Latn-RS" sz="24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Države potpisnice</a:t>
            </a:r>
            <a:endParaRPr lang="en-US" sz="24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r-Latn-RS" sz="24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sr-Latn-RS" sz="24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Odgovornost kompanija za odnos prema okruženju u kome posluju</a:t>
            </a:r>
          </a:p>
          <a:p>
            <a:endParaRPr lang="sr-Latn-RS" dirty="0">
              <a:solidFill>
                <a:schemeClr val="accent6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endParaRPr lang="sr-Latn-RS" dirty="0">
              <a:solidFill>
                <a:schemeClr val="accent6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endParaRPr lang="en-US" dirty="0">
              <a:solidFill>
                <a:schemeClr val="accent6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56135" y="2488147"/>
            <a:ext cx="2967135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sr-Latn-RS" sz="28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Jasno definisani rokovi</a:t>
            </a:r>
          </a:p>
          <a:p>
            <a:pPr algn="just"/>
            <a:endParaRPr lang="sr-Latn-RS" sz="28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sr-Latn-RS" sz="28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 ciljeva</a:t>
            </a:r>
          </a:p>
          <a:p>
            <a:pPr algn="just"/>
            <a:endParaRPr lang="sr-Latn-RS" sz="28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sr-Latn-RS" sz="28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Širok spektar delovanja</a:t>
            </a:r>
          </a:p>
          <a:p>
            <a:endParaRPr lang="sr-Latn-RS" dirty="0">
              <a:solidFill>
                <a:schemeClr val="accent6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endParaRPr lang="sr-Latn-RS" dirty="0">
              <a:solidFill>
                <a:schemeClr val="accent6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endParaRPr lang="sr-Latn-RS" dirty="0">
              <a:solidFill>
                <a:schemeClr val="accent6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endParaRPr lang="en-US" dirty="0">
              <a:solidFill>
                <a:schemeClr val="accent6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6310" y="1690688"/>
            <a:ext cx="4134547" cy="41345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/>
          <p:cNvSpPr/>
          <p:nvPr/>
        </p:nvSpPr>
        <p:spPr>
          <a:xfrm>
            <a:off x="9019309" y="3446661"/>
            <a:ext cx="2452255" cy="6681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1502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2ADE25-764C-45A9-96F7-CE986243C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D4C97-207A-4D90-A08B-4E4AA4B015A1}" type="slidenum">
              <a:rPr lang="en-US" smtClean="0"/>
              <a:t>14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B92D7C1-4C47-4759-A958-55810902D15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01772" y="594207"/>
            <a:ext cx="10615407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rgbClr val="4454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 REPUTACIONE </a:t>
            </a:r>
            <a:r>
              <a:rPr lang="sr-Latn-RS" sz="3200" b="1" dirty="0">
                <a:solidFill>
                  <a:srgbClr val="4454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ŠANSE DO ZAKONSKE OBAVEZE</a:t>
            </a:r>
          </a:p>
        </p:txBody>
      </p:sp>
      <p:sp>
        <p:nvSpPr>
          <p:cNvPr id="6" name="Shape 46482">
            <a:extLst>
              <a:ext uri="{FF2B5EF4-FFF2-40B4-BE49-F238E27FC236}">
                <a16:creationId xmlns:a16="http://schemas.microsoft.com/office/drawing/2014/main" id="{EE13229F-A2FA-4E92-A45A-A28D4B4330FC}"/>
              </a:ext>
            </a:extLst>
          </p:cNvPr>
          <p:cNvSpPr/>
          <p:nvPr/>
        </p:nvSpPr>
        <p:spPr>
          <a:xfrm>
            <a:off x="2459988" y="4419562"/>
            <a:ext cx="847984" cy="24384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9" h="21600" extrusionOk="0">
                <a:moveTo>
                  <a:pt x="4374" y="0"/>
                </a:moveTo>
                <a:cubicBezTo>
                  <a:pt x="3813" y="0"/>
                  <a:pt x="3308" y="81"/>
                  <a:pt x="2940" y="210"/>
                </a:cubicBezTo>
                <a:cubicBezTo>
                  <a:pt x="2573" y="338"/>
                  <a:pt x="2342" y="515"/>
                  <a:pt x="2342" y="712"/>
                </a:cubicBezTo>
                <a:lnTo>
                  <a:pt x="2342" y="4349"/>
                </a:lnTo>
                <a:lnTo>
                  <a:pt x="2342" y="4805"/>
                </a:lnTo>
                <a:lnTo>
                  <a:pt x="2342" y="6642"/>
                </a:lnTo>
                <a:cubicBezTo>
                  <a:pt x="2216" y="6639"/>
                  <a:pt x="2090" y="6640"/>
                  <a:pt x="1965" y="6645"/>
                </a:cubicBezTo>
                <a:cubicBezTo>
                  <a:pt x="1216" y="6673"/>
                  <a:pt x="548" y="6826"/>
                  <a:pt x="212" y="7061"/>
                </a:cubicBezTo>
                <a:cubicBezTo>
                  <a:pt x="-22" y="7225"/>
                  <a:pt x="-74" y="7421"/>
                  <a:pt x="114" y="7607"/>
                </a:cubicBezTo>
                <a:cubicBezTo>
                  <a:pt x="628" y="8461"/>
                  <a:pt x="1448" y="9291"/>
                  <a:pt x="2563" y="10072"/>
                </a:cubicBezTo>
                <a:cubicBezTo>
                  <a:pt x="3170" y="10498"/>
                  <a:pt x="3866" y="10907"/>
                  <a:pt x="4456" y="11335"/>
                </a:cubicBezTo>
                <a:cubicBezTo>
                  <a:pt x="4970" y="11709"/>
                  <a:pt x="5440" y="12112"/>
                  <a:pt x="5811" y="12517"/>
                </a:cubicBezTo>
                <a:lnTo>
                  <a:pt x="5136" y="21600"/>
                </a:lnTo>
                <a:lnTo>
                  <a:pt x="18342" y="21600"/>
                </a:lnTo>
                <a:lnTo>
                  <a:pt x="17644" y="12280"/>
                </a:lnTo>
                <a:cubicBezTo>
                  <a:pt x="17875" y="12024"/>
                  <a:pt x="18142" y="11774"/>
                  <a:pt x="18424" y="11525"/>
                </a:cubicBezTo>
                <a:cubicBezTo>
                  <a:pt x="19452" y="10614"/>
                  <a:pt x="20903" y="9745"/>
                  <a:pt x="21300" y="8772"/>
                </a:cubicBezTo>
                <a:cubicBezTo>
                  <a:pt x="21526" y="8217"/>
                  <a:pt x="21419" y="7653"/>
                  <a:pt x="21374" y="7093"/>
                </a:cubicBezTo>
                <a:cubicBezTo>
                  <a:pt x="21323" y="6473"/>
                  <a:pt x="21360" y="5853"/>
                  <a:pt x="21365" y="5233"/>
                </a:cubicBezTo>
                <a:cubicBezTo>
                  <a:pt x="21367" y="5036"/>
                  <a:pt x="21143" y="4859"/>
                  <a:pt x="20775" y="4730"/>
                </a:cubicBezTo>
                <a:cubicBezTo>
                  <a:pt x="20408" y="4602"/>
                  <a:pt x="19894" y="4521"/>
                  <a:pt x="19334" y="4521"/>
                </a:cubicBezTo>
                <a:lnTo>
                  <a:pt x="19112" y="4521"/>
                </a:lnTo>
                <a:cubicBezTo>
                  <a:pt x="18551" y="4521"/>
                  <a:pt x="18046" y="4602"/>
                  <a:pt x="17679" y="4730"/>
                </a:cubicBezTo>
                <a:cubicBezTo>
                  <a:pt x="17332" y="4852"/>
                  <a:pt x="17121" y="5018"/>
                  <a:pt x="17097" y="5201"/>
                </a:cubicBezTo>
                <a:lnTo>
                  <a:pt x="16458" y="5164"/>
                </a:lnTo>
                <a:lnTo>
                  <a:pt x="16458" y="4865"/>
                </a:lnTo>
                <a:cubicBezTo>
                  <a:pt x="16458" y="4669"/>
                  <a:pt x="16228" y="4489"/>
                  <a:pt x="15860" y="4360"/>
                </a:cubicBezTo>
                <a:cubicBezTo>
                  <a:pt x="15492" y="4231"/>
                  <a:pt x="14987" y="4154"/>
                  <a:pt x="14426" y="4154"/>
                </a:cubicBezTo>
                <a:lnTo>
                  <a:pt x="14197" y="4154"/>
                </a:lnTo>
                <a:cubicBezTo>
                  <a:pt x="13636" y="4154"/>
                  <a:pt x="13129" y="4231"/>
                  <a:pt x="12763" y="4360"/>
                </a:cubicBezTo>
                <a:cubicBezTo>
                  <a:pt x="12397" y="4489"/>
                  <a:pt x="12173" y="4669"/>
                  <a:pt x="12173" y="4865"/>
                </a:cubicBezTo>
                <a:lnTo>
                  <a:pt x="12173" y="4914"/>
                </a:lnTo>
                <a:lnTo>
                  <a:pt x="11542" y="4880"/>
                </a:lnTo>
                <a:lnTo>
                  <a:pt x="11542" y="4400"/>
                </a:lnTo>
                <a:cubicBezTo>
                  <a:pt x="11542" y="4204"/>
                  <a:pt x="11312" y="4024"/>
                  <a:pt x="10944" y="3895"/>
                </a:cubicBezTo>
                <a:cubicBezTo>
                  <a:pt x="10577" y="3766"/>
                  <a:pt x="10072" y="3689"/>
                  <a:pt x="9511" y="3689"/>
                </a:cubicBezTo>
                <a:lnTo>
                  <a:pt x="9289" y="3689"/>
                </a:lnTo>
                <a:cubicBezTo>
                  <a:pt x="8728" y="3689"/>
                  <a:pt x="8223" y="3766"/>
                  <a:pt x="7856" y="3895"/>
                </a:cubicBezTo>
                <a:cubicBezTo>
                  <a:pt x="7488" y="4024"/>
                  <a:pt x="7258" y="4204"/>
                  <a:pt x="7258" y="4400"/>
                </a:cubicBezTo>
                <a:lnTo>
                  <a:pt x="7258" y="4630"/>
                </a:lnTo>
                <a:lnTo>
                  <a:pt x="6627" y="4593"/>
                </a:lnTo>
                <a:lnTo>
                  <a:pt x="6627" y="712"/>
                </a:lnTo>
                <a:cubicBezTo>
                  <a:pt x="6627" y="515"/>
                  <a:pt x="6405" y="338"/>
                  <a:pt x="6037" y="210"/>
                </a:cubicBezTo>
                <a:cubicBezTo>
                  <a:pt x="5669" y="81"/>
                  <a:pt x="5156" y="0"/>
                  <a:pt x="4595" y="0"/>
                </a:cubicBezTo>
                <a:lnTo>
                  <a:pt x="4374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</p:spPr>
        <p:txBody>
          <a:bodyPr wrap="square" lIns="26789" tIns="26789" rIns="26789" bIns="26789" numCol="1" anchor="ctr">
            <a:noAutofit/>
          </a:bodyPr>
          <a:lstStyle/>
          <a:p>
            <a:endParaRPr sz="2532" dirty="0">
              <a:latin typeface="Lato Light" panose="020F0502020204030203" pitchFamily="34" charset="0"/>
            </a:endParaRPr>
          </a:p>
        </p:txBody>
      </p:sp>
      <p:sp>
        <p:nvSpPr>
          <p:cNvPr id="7" name="Shape 46483">
            <a:extLst>
              <a:ext uri="{FF2B5EF4-FFF2-40B4-BE49-F238E27FC236}">
                <a16:creationId xmlns:a16="http://schemas.microsoft.com/office/drawing/2014/main" id="{9E558E73-CD8A-44E5-A289-BC1792DA9933}"/>
              </a:ext>
            </a:extLst>
          </p:cNvPr>
          <p:cNvSpPr/>
          <p:nvPr/>
        </p:nvSpPr>
        <p:spPr>
          <a:xfrm>
            <a:off x="4525476" y="4419562"/>
            <a:ext cx="805529" cy="24384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3" h="21584" extrusionOk="0">
                <a:moveTo>
                  <a:pt x="10411" y="3"/>
                </a:moveTo>
                <a:cubicBezTo>
                  <a:pt x="9856" y="-16"/>
                  <a:pt x="9330" y="39"/>
                  <a:pt x="8926" y="147"/>
                </a:cubicBezTo>
                <a:cubicBezTo>
                  <a:pt x="8523" y="254"/>
                  <a:pt x="8242" y="414"/>
                  <a:pt x="8184" y="598"/>
                </a:cubicBezTo>
                <a:lnTo>
                  <a:pt x="7376" y="5631"/>
                </a:lnTo>
                <a:lnTo>
                  <a:pt x="6568" y="5599"/>
                </a:lnTo>
                <a:lnTo>
                  <a:pt x="4757" y="1849"/>
                </a:lnTo>
                <a:cubicBezTo>
                  <a:pt x="4699" y="1665"/>
                  <a:pt x="4425" y="1506"/>
                  <a:pt x="4023" y="1398"/>
                </a:cubicBezTo>
                <a:cubicBezTo>
                  <a:pt x="3621" y="1290"/>
                  <a:pt x="3094" y="1233"/>
                  <a:pt x="2538" y="1252"/>
                </a:cubicBezTo>
                <a:lnTo>
                  <a:pt x="2318" y="1260"/>
                </a:lnTo>
                <a:cubicBezTo>
                  <a:pt x="1762" y="1280"/>
                  <a:pt x="1281" y="1373"/>
                  <a:pt x="955" y="1506"/>
                </a:cubicBezTo>
                <a:cubicBezTo>
                  <a:pt x="629" y="1639"/>
                  <a:pt x="456" y="1811"/>
                  <a:pt x="515" y="1995"/>
                </a:cubicBezTo>
                <a:lnTo>
                  <a:pt x="2832" y="7412"/>
                </a:lnTo>
                <a:cubicBezTo>
                  <a:pt x="1722" y="7352"/>
                  <a:pt x="631" y="7551"/>
                  <a:pt x="188" y="7893"/>
                </a:cubicBezTo>
                <a:cubicBezTo>
                  <a:pt x="-17" y="8052"/>
                  <a:pt x="-61" y="8233"/>
                  <a:pt x="90" y="8407"/>
                </a:cubicBezTo>
                <a:cubicBezTo>
                  <a:pt x="754" y="9197"/>
                  <a:pt x="1577" y="9972"/>
                  <a:pt x="2538" y="10729"/>
                </a:cubicBezTo>
                <a:cubicBezTo>
                  <a:pt x="3071" y="11149"/>
                  <a:pt x="3655" y="11561"/>
                  <a:pt x="4252" y="11972"/>
                </a:cubicBezTo>
                <a:cubicBezTo>
                  <a:pt x="4762" y="12323"/>
                  <a:pt x="5338" y="12691"/>
                  <a:pt x="5912" y="13045"/>
                </a:cubicBezTo>
                <a:lnTo>
                  <a:pt x="5239" y="21584"/>
                </a:lnTo>
                <a:lnTo>
                  <a:pt x="18399" y="21584"/>
                </a:lnTo>
                <a:lnTo>
                  <a:pt x="17723" y="13048"/>
                </a:lnTo>
                <a:cubicBezTo>
                  <a:pt x="18349" y="12671"/>
                  <a:pt x="18949" y="12295"/>
                  <a:pt x="19539" y="11916"/>
                </a:cubicBezTo>
                <a:cubicBezTo>
                  <a:pt x="20041" y="11594"/>
                  <a:pt x="20543" y="11266"/>
                  <a:pt x="20871" y="10910"/>
                </a:cubicBezTo>
                <a:cubicBezTo>
                  <a:pt x="21286" y="10459"/>
                  <a:pt x="21353" y="9980"/>
                  <a:pt x="21401" y="9507"/>
                </a:cubicBezTo>
                <a:cubicBezTo>
                  <a:pt x="21510" y="8453"/>
                  <a:pt x="21539" y="7399"/>
                  <a:pt x="21516" y="6345"/>
                </a:cubicBezTo>
                <a:cubicBezTo>
                  <a:pt x="21512" y="6160"/>
                  <a:pt x="21294" y="5993"/>
                  <a:pt x="20928" y="5872"/>
                </a:cubicBezTo>
                <a:cubicBezTo>
                  <a:pt x="20562" y="5750"/>
                  <a:pt x="20051" y="5674"/>
                  <a:pt x="19492" y="5674"/>
                </a:cubicBezTo>
                <a:lnTo>
                  <a:pt x="19272" y="5674"/>
                </a:lnTo>
                <a:cubicBezTo>
                  <a:pt x="18712" y="5671"/>
                  <a:pt x="18203" y="5747"/>
                  <a:pt x="17844" y="5872"/>
                </a:cubicBezTo>
                <a:cubicBezTo>
                  <a:pt x="17633" y="5945"/>
                  <a:pt x="17486" y="6033"/>
                  <a:pt x="17395" y="6131"/>
                </a:cubicBezTo>
                <a:lnTo>
                  <a:pt x="16628" y="6085"/>
                </a:lnTo>
                <a:lnTo>
                  <a:pt x="16628" y="5826"/>
                </a:lnTo>
                <a:cubicBezTo>
                  <a:pt x="16628" y="5640"/>
                  <a:pt x="16399" y="5471"/>
                  <a:pt x="16033" y="5350"/>
                </a:cubicBezTo>
                <a:cubicBezTo>
                  <a:pt x="15667" y="5229"/>
                  <a:pt x="15164" y="5155"/>
                  <a:pt x="14605" y="5155"/>
                </a:cubicBezTo>
                <a:lnTo>
                  <a:pt x="14385" y="5155"/>
                </a:lnTo>
                <a:cubicBezTo>
                  <a:pt x="13826" y="5156"/>
                  <a:pt x="13324" y="5229"/>
                  <a:pt x="12957" y="5350"/>
                </a:cubicBezTo>
                <a:cubicBezTo>
                  <a:pt x="12542" y="5487"/>
                  <a:pt x="12306" y="5683"/>
                  <a:pt x="12361" y="5890"/>
                </a:cubicBezTo>
                <a:lnTo>
                  <a:pt x="11594" y="5858"/>
                </a:lnTo>
                <a:lnTo>
                  <a:pt x="12435" y="747"/>
                </a:lnTo>
                <a:cubicBezTo>
                  <a:pt x="12493" y="563"/>
                  <a:pt x="12321" y="388"/>
                  <a:pt x="11994" y="255"/>
                </a:cubicBezTo>
                <a:cubicBezTo>
                  <a:pt x="11668" y="121"/>
                  <a:pt x="11187" y="28"/>
                  <a:pt x="10632" y="9"/>
                </a:cubicBezTo>
                <a:lnTo>
                  <a:pt x="10411" y="3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</p:spPr>
        <p:txBody>
          <a:bodyPr wrap="square" lIns="26789" tIns="26789" rIns="26789" bIns="26789" numCol="1" anchor="ctr">
            <a:noAutofit/>
          </a:bodyPr>
          <a:lstStyle/>
          <a:p>
            <a:endParaRPr sz="2532" dirty="0">
              <a:latin typeface="Lato Light" panose="020F0502020204030203" pitchFamily="34" charset="0"/>
            </a:endParaRPr>
          </a:p>
        </p:txBody>
      </p:sp>
      <p:sp>
        <p:nvSpPr>
          <p:cNvPr id="8" name="Shape 46484">
            <a:extLst>
              <a:ext uri="{FF2B5EF4-FFF2-40B4-BE49-F238E27FC236}">
                <a16:creationId xmlns:a16="http://schemas.microsoft.com/office/drawing/2014/main" id="{D6F4E492-D9D9-4D1D-BDB6-982DBB26D41B}"/>
              </a:ext>
            </a:extLst>
          </p:cNvPr>
          <p:cNvSpPr/>
          <p:nvPr/>
        </p:nvSpPr>
        <p:spPr>
          <a:xfrm>
            <a:off x="9153639" y="4564729"/>
            <a:ext cx="825816" cy="24384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9" h="21585" extrusionOk="0">
                <a:moveTo>
                  <a:pt x="9556" y="3"/>
                </a:moveTo>
                <a:cubicBezTo>
                  <a:pt x="9046" y="-15"/>
                  <a:pt x="8562" y="37"/>
                  <a:pt x="8191" y="138"/>
                </a:cubicBezTo>
                <a:cubicBezTo>
                  <a:pt x="7821" y="240"/>
                  <a:pt x="7563" y="388"/>
                  <a:pt x="7509" y="562"/>
                </a:cubicBezTo>
                <a:lnTo>
                  <a:pt x="6766" y="5345"/>
                </a:lnTo>
                <a:lnTo>
                  <a:pt x="6023" y="5316"/>
                </a:lnTo>
                <a:lnTo>
                  <a:pt x="4365" y="1743"/>
                </a:lnTo>
                <a:cubicBezTo>
                  <a:pt x="4311" y="1569"/>
                  <a:pt x="4060" y="1418"/>
                  <a:pt x="3691" y="1317"/>
                </a:cubicBezTo>
                <a:cubicBezTo>
                  <a:pt x="3322" y="1215"/>
                  <a:pt x="2836" y="1160"/>
                  <a:pt x="2327" y="1179"/>
                </a:cubicBezTo>
                <a:lnTo>
                  <a:pt x="2128" y="1187"/>
                </a:lnTo>
                <a:cubicBezTo>
                  <a:pt x="1618" y="1206"/>
                  <a:pt x="1174" y="1294"/>
                  <a:pt x="875" y="1419"/>
                </a:cubicBezTo>
                <a:cubicBezTo>
                  <a:pt x="577" y="1545"/>
                  <a:pt x="416" y="1704"/>
                  <a:pt x="470" y="1878"/>
                </a:cubicBezTo>
                <a:lnTo>
                  <a:pt x="2594" y="6982"/>
                </a:lnTo>
                <a:cubicBezTo>
                  <a:pt x="1576" y="6925"/>
                  <a:pt x="582" y="7112"/>
                  <a:pt x="176" y="7434"/>
                </a:cubicBezTo>
                <a:cubicBezTo>
                  <a:pt x="-12" y="7583"/>
                  <a:pt x="-58" y="7755"/>
                  <a:pt x="81" y="7919"/>
                </a:cubicBezTo>
                <a:cubicBezTo>
                  <a:pt x="549" y="8678"/>
                  <a:pt x="1306" y="9415"/>
                  <a:pt x="2327" y="10108"/>
                </a:cubicBezTo>
                <a:cubicBezTo>
                  <a:pt x="2979" y="10551"/>
                  <a:pt x="3698" y="10988"/>
                  <a:pt x="4127" y="11463"/>
                </a:cubicBezTo>
                <a:cubicBezTo>
                  <a:pt x="4236" y="11583"/>
                  <a:pt x="4324" y="11705"/>
                  <a:pt x="4391" y="11828"/>
                </a:cubicBezTo>
                <a:cubicBezTo>
                  <a:pt x="4446" y="12001"/>
                  <a:pt x="4494" y="12173"/>
                  <a:pt x="4534" y="12345"/>
                </a:cubicBezTo>
                <a:cubicBezTo>
                  <a:pt x="4895" y="13874"/>
                  <a:pt x="4697" y="15410"/>
                  <a:pt x="4488" y="16942"/>
                </a:cubicBezTo>
                <a:cubicBezTo>
                  <a:pt x="4277" y="18490"/>
                  <a:pt x="4054" y="20037"/>
                  <a:pt x="3821" y="21585"/>
                </a:cubicBezTo>
                <a:lnTo>
                  <a:pt x="17745" y="21585"/>
                </a:lnTo>
                <a:cubicBezTo>
                  <a:pt x="17559" y="18474"/>
                  <a:pt x="17374" y="15363"/>
                  <a:pt x="17188" y="12252"/>
                </a:cubicBezTo>
                <a:cubicBezTo>
                  <a:pt x="17180" y="12109"/>
                  <a:pt x="17171" y="11966"/>
                  <a:pt x="17163" y="11824"/>
                </a:cubicBezTo>
                <a:cubicBezTo>
                  <a:pt x="17322" y="11658"/>
                  <a:pt x="17497" y="11493"/>
                  <a:pt x="17689" y="11331"/>
                </a:cubicBezTo>
                <a:cubicBezTo>
                  <a:pt x="18073" y="11007"/>
                  <a:pt x="18523" y="10692"/>
                  <a:pt x="18859" y="10355"/>
                </a:cubicBezTo>
                <a:cubicBezTo>
                  <a:pt x="19475" y="9738"/>
                  <a:pt x="19658" y="9079"/>
                  <a:pt x="19861" y="8427"/>
                </a:cubicBezTo>
                <a:cubicBezTo>
                  <a:pt x="20119" y="7599"/>
                  <a:pt x="20433" y="6772"/>
                  <a:pt x="20716" y="5944"/>
                </a:cubicBezTo>
                <a:cubicBezTo>
                  <a:pt x="20992" y="5135"/>
                  <a:pt x="21243" y="4325"/>
                  <a:pt x="21467" y="3514"/>
                </a:cubicBezTo>
                <a:cubicBezTo>
                  <a:pt x="21542" y="3343"/>
                  <a:pt x="21426" y="3176"/>
                  <a:pt x="21165" y="3041"/>
                </a:cubicBezTo>
                <a:cubicBezTo>
                  <a:pt x="20941" y="2926"/>
                  <a:pt x="20612" y="2834"/>
                  <a:pt x="20206" y="2783"/>
                </a:cubicBezTo>
                <a:lnTo>
                  <a:pt x="20241" y="2771"/>
                </a:lnTo>
                <a:cubicBezTo>
                  <a:pt x="19736" y="2741"/>
                  <a:pt x="19241" y="2781"/>
                  <a:pt x="18850" y="2874"/>
                </a:cubicBezTo>
                <a:cubicBezTo>
                  <a:pt x="18460" y="2967"/>
                  <a:pt x="18179" y="3111"/>
                  <a:pt x="18090" y="3282"/>
                </a:cubicBezTo>
                <a:lnTo>
                  <a:pt x="16060" y="5809"/>
                </a:lnTo>
                <a:lnTo>
                  <a:pt x="15430" y="5777"/>
                </a:lnTo>
                <a:lnTo>
                  <a:pt x="15438" y="5774"/>
                </a:lnTo>
                <a:lnTo>
                  <a:pt x="15274" y="5768"/>
                </a:lnTo>
                <a:lnTo>
                  <a:pt x="17373" y="1684"/>
                </a:lnTo>
                <a:cubicBezTo>
                  <a:pt x="17462" y="1512"/>
                  <a:pt x="17343" y="1343"/>
                  <a:pt x="17071" y="1211"/>
                </a:cubicBezTo>
                <a:cubicBezTo>
                  <a:pt x="16799" y="1079"/>
                  <a:pt x="16375" y="983"/>
                  <a:pt x="15870" y="952"/>
                </a:cubicBezTo>
                <a:lnTo>
                  <a:pt x="15672" y="941"/>
                </a:lnTo>
                <a:cubicBezTo>
                  <a:pt x="15167" y="910"/>
                  <a:pt x="14680" y="953"/>
                  <a:pt x="14290" y="1046"/>
                </a:cubicBezTo>
                <a:cubicBezTo>
                  <a:pt x="13899" y="1140"/>
                  <a:pt x="13610" y="1283"/>
                  <a:pt x="13521" y="1455"/>
                </a:cubicBezTo>
                <a:lnTo>
                  <a:pt x="11405" y="5571"/>
                </a:lnTo>
                <a:lnTo>
                  <a:pt x="10636" y="5539"/>
                </a:lnTo>
                <a:lnTo>
                  <a:pt x="11405" y="703"/>
                </a:lnTo>
                <a:cubicBezTo>
                  <a:pt x="11458" y="529"/>
                  <a:pt x="11307" y="364"/>
                  <a:pt x="11007" y="238"/>
                </a:cubicBezTo>
                <a:cubicBezTo>
                  <a:pt x="10708" y="112"/>
                  <a:pt x="10265" y="24"/>
                  <a:pt x="9755" y="6"/>
                </a:cubicBezTo>
                <a:lnTo>
                  <a:pt x="9556" y="3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</p:spPr>
        <p:txBody>
          <a:bodyPr wrap="square" lIns="26789" tIns="26789" rIns="26789" bIns="26789" numCol="1" anchor="ctr">
            <a:noAutofit/>
          </a:bodyPr>
          <a:lstStyle/>
          <a:p>
            <a:endParaRPr sz="2532" dirty="0">
              <a:latin typeface="Lato Light" panose="020F0502020204030203" pitchFamily="34" charset="0"/>
            </a:endParaRPr>
          </a:p>
        </p:txBody>
      </p:sp>
      <p:sp>
        <p:nvSpPr>
          <p:cNvPr id="9" name="Shape 46486">
            <a:extLst>
              <a:ext uri="{FF2B5EF4-FFF2-40B4-BE49-F238E27FC236}">
                <a16:creationId xmlns:a16="http://schemas.microsoft.com/office/drawing/2014/main" id="{38C0D400-5447-44E8-9D4C-454A06FAAB2B}"/>
              </a:ext>
            </a:extLst>
          </p:cNvPr>
          <p:cNvSpPr/>
          <p:nvPr/>
        </p:nvSpPr>
        <p:spPr>
          <a:xfrm>
            <a:off x="6742819" y="4615015"/>
            <a:ext cx="807239" cy="24384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2" h="21584" extrusionOk="0">
                <a:moveTo>
                  <a:pt x="10379" y="3"/>
                </a:moveTo>
                <a:cubicBezTo>
                  <a:pt x="9825" y="-16"/>
                  <a:pt x="9301" y="42"/>
                  <a:pt x="8899" y="149"/>
                </a:cubicBezTo>
                <a:cubicBezTo>
                  <a:pt x="8497" y="257"/>
                  <a:pt x="8217" y="414"/>
                  <a:pt x="8158" y="598"/>
                </a:cubicBezTo>
                <a:lnTo>
                  <a:pt x="7353" y="5674"/>
                </a:lnTo>
                <a:lnTo>
                  <a:pt x="6548" y="5642"/>
                </a:lnTo>
                <a:lnTo>
                  <a:pt x="4742" y="1849"/>
                </a:lnTo>
                <a:cubicBezTo>
                  <a:pt x="4684" y="1665"/>
                  <a:pt x="4411" y="1506"/>
                  <a:pt x="4010" y="1398"/>
                </a:cubicBezTo>
                <a:cubicBezTo>
                  <a:pt x="3609" y="1290"/>
                  <a:pt x="3084" y="1233"/>
                  <a:pt x="2530" y="1252"/>
                </a:cubicBezTo>
                <a:lnTo>
                  <a:pt x="2310" y="1260"/>
                </a:lnTo>
                <a:cubicBezTo>
                  <a:pt x="1756" y="1280"/>
                  <a:pt x="1277" y="1373"/>
                  <a:pt x="952" y="1506"/>
                </a:cubicBezTo>
                <a:cubicBezTo>
                  <a:pt x="627" y="1639"/>
                  <a:pt x="455" y="1811"/>
                  <a:pt x="513" y="1995"/>
                </a:cubicBezTo>
                <a:lnTo>
                  <a:pt x="2823" y="7412"/>
                </a:lnTo>
                <a:cubicBezTo>
                  <a:pt x="1716" y="7352"/>
                  <a:pt x="629" y="7551"/>
                  <a:pt x="187" y="7893"/>
                </a:cubicBezTo>
                <a:cubicBezTo>
                  <a:pt x="-17" y="8052"/>
                  <a:pt x="-61" y="8233"/>
                  <a:pt x="90" y="8407"/>
                </a:cubicBezTo>
                <a:cubicBezTo>
                  <a:pt x="749" y="9197"/>
                  <a:pt x="1568" y="9973"/>
                  <a:pt x="2530" y="10729"/>
                </a:cubicBezTo>
                <a:cubicBezTo>
                  <a:pt x="3056" y="11142"/>
                  <a:pt x="3627" y="11550"/>
                  <a:pt x="4401" y="11918"/>
                </a:cubicBezTo>
                <a:cubicBezTo>
                  <a:pt x="4783" y="12100"/>
                  <a:pt x="5214" y="12271"/>
                  <a:pt x="5533" y="12466"/>
                </a:cubicBezTo>
                <a:cubicBezTo>
                  <a:pt x="5966" y="12731"/>
                  <a:pt x="6178" y="13030"/>
                  <a:pt x="6147" y="13331"/>
                </a:cubicBezTo>
                <a:lnTo>
                  <a:pt x="5222" y="21584"/>
                </a:lnTo>
                <a:lnTo>
                  <a:pt x="18342" y="21584"/>
                </a:lnTo>
                <a:lnTo>
                  <a:pt x="17691" y="13333"/>
                </a:lnTo>
                <a:cubicBezTo>
                  <a:pt x="17751" y="13178"/>
                  <a:pt x="17865" y="13026"/>
                  <a:pt x="18033" y="12880"/>
                </a:cubicBezTo>
                <a:cubicBezTo>
                  <a:pt x="18165" y="12765"/>
                  <a:pt x="18329" y="12655"/>
                  <a:pt x="18496" y="12546"/>
                </a:cubicBezTo>
                <a:cubicBezTo>
                  <a:pt x="19413" y="11948"/>
                  <a:pt x="20442" y="11366"/>
                  <a:pt x="20945" y="10696"/>
                </a:cubicBezTo>
                <a:cubicBezTo>
                  <a:pt x="21238" y="10306"/>
                  <a:pt x="21322" y="9898"/>
                  <a:pt x="21376" y="9494"/>
                </a:cubicBezTo>
                <a:cubicBezTo>
                  <a:pt x="21514" y="8444"/>
                  <a:pt x="21539" y="7395"/>
                  <a:pt x="21449" y="6345"/>
                </a:cubicBezTo>
                <a:cubicBezTo>
                  <a:pt x="21449" y="6159"/>
                  <a:pt x="21228" y="5993"/>
                  <a:pt x="20863" y="5872"/>
                </a:cubicBezTo>
                <a:cubicBezTo>
                  <a:pt x="20498" y="5750"/>
                  <a:pt x="19989" y="5674"/>
                  <a:pt x="19432" y="5674"/>
                </a:cubicBezTo>
                <a:lnTo>
                  <a:pt x="19212" y="5674"/>
                </a:lnTo>
                <a:cubicBezTo>
                  <a:pt x="18933" y="5673"/>
                  <a:pt x="18665" y="5691"/>
                  <a:pt x="18423" y="5726"/>
                </a:cubicBezTo>
                <a:cubicBezTo>
                  <a:pt x="18184" y="5759"/>
                  <a:pt x="17968" y="5809"/>
                  <a:pt x="17789" y="5872"/>
                </a:cubicBezTo>
                <a:cubicBezTo>
                  <a:pt x="17563" y="5950"/>
                  <a:pt x="17404" y="6047"/>
                  <a:pt x="17325" y="6153"/>
                </a:cubicBezTo>
                <a:lnTo>
                  <a:pt x="16593" y="6123"/>
                </a:lnTo>
                <a:lnTo>
                  <a:pt x="18879" y="1787"/>
                </a:lnTo>
                <a:cubicBezTo>
                  <a:pt x="18975" y="1605"/>
                  <a:pt x="18841" y="1428"/>
                  <a:pt x="18545" y="1287"/>
                </a:cubicBezTo>
                <a:cubicBezTo>
                  <a:pt x="18250" y="1147"/>
                  <a:pt x="17792" y="1044"/>
                  <a:pt x="17244" y="1012"/>
                </a:cubicBezTo>
                <a:lnTo>
                  <a:pt x="17032" y="998"/>
                </a:lnTo>
                <a:cubicBezTo>
                  <a:pt x="16484" y="966"/>
                  <a:pt x="15944" y="1010"/>
                  <a:pt x="15520" y="1109"/>
                </a:cubicBezTo>
                <a:cubicBezTo>
                  <a:pt x="15095" y="1208"/>
                  <a:pt x="14787" y="1362"/>
                  <a:pt x="14690" y="1544"/>
                </a:cubicBezTo>
                <a:lnTo>
                  <a:pt x="12396" y="5915"/>
                </a:lnTo>
                <a:lnTo>
                  <a:pt x="11558" y="5880"/>
                </a:lnTo>
                <a:lnTo>
                  <a:pt x="12396" y="747"/>
                </a:lnTo>
                <a:cubicBezTo>
                  <a:pt x="12454" y="563"/>
                  <a:pt x="12282" y="388"/>
                  <a:pt x="11957" y="255"/>
                </a:cubicBezTo>
                <a:cubicBezTo>
                  <a:pt x="11631" y="121"/>
                  <a:pt x="11153" y="28"/>
                  <a:pt x="10599" y="9"/>
                </a:cubicBezTo>
                <a:lnTo>
                  <a:pt x="10379" y="3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</p:spPr>
        <p:txBody>
          <a:bodyPr wrap="square" lIns="26789" tIns="26789" rIns="26789" bIns="26789" numCol="1" anchor="ctr">
            <a:noAutofit/>
          </a:bodyPr>
          <a:lstStyle/>
          <a:p>
            <a:endParaRPr sz="2532" dirty="0">
              <a:latin typeface="Lato Light" panose="020F0502020204030203" pitchFamily="34" charset="0"/>
            </a:endParaRPr>
          </a:p>
        </p:txBody>
      </p:sp>
      <p:sp>
        <p:nvSpPr>
          <p:cNvPr id="10" name="Shape 46488">
            <a:extLst>
              <a:ext uri="{FF2B5EF4-FFF2-40B4-BE49-F238E27FC236}">
                <a16:creationId xmlns:a16="http://schemas.microsoft.com/office/drawing/2014/main" id="{C45BA2E1-743B-414C-AF19-42181FA931C1}"/>
              </a:ext>
            </a:extLst>
          </p:cNvPr>
          <p:cNvSpPr/>
          <p:nvPr/>
        </p:nvSpPr>
        <p:spPr>
          <a:xfrm rot="5400000" flipH="1">
            <a:off x="1951905" y="2401740"/>
            <a:ext cx="1705127" cy="18655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503" y="0"/>
                </a:moveTo>
                <a:cubicBezTo>
                  <a:pt x="3064" y="0"/>
                  <a:pt x="1896" y="1280"/>
                  <a:pt x="1896" y="2858"/>
                </a:cubicBezTo>
                <a:lnTo>
                  <a:pt x="1896" y="9446"/>
                </a:lnTo>
                <a:lnTo>
                  <a:pt x="0" y="10876"/>
                </a:lnTo>
                <a:lnTo>
                  <a:pt x="1896" y="12312"/>
                </a:lnTo>
                <a:lnTo>
                  <a:pt x="1896" y="18742"/>
                </a:lnTo>
                <a:cubicBezTo>
                  <a:pt x="1896" y="20320"/>
                  <a:pt x="3064" y="21600"/>
                  <a:pt x="4503" y="21600"/>
                </a:cubicBezTo>
                <a:lnTo>
                  <a:pt x="18993" y="21600"/>
                </a:lnTo>
                <a:cubicBezTo>
                  <a:pt x="20432" y="21600"/>
                  <a:pt x="21600" y="20320"/>
                  <a:pt x="21600" y="18742"/>
                </a:cubicBezTo>
                <a:lnTo>
                  <a:pt x="21600" y="2858"/>
                </a:lnTo>
                <a:cubicBezTo>
                  <a:pt x="21600" y="1280"/>
                  <a:pt x="20432" y="0"/>
                  <a:pt x="18993" y="0"/>
                </a:cubicBezTo>
                <a:lnTo>
                  <a:pt x="4503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sz="2532" dirty="0">
              <a:latin typeface="Lato Light" panose="020F0502020204030203" pitchFamily="34" charset="0"/>
            </a:endParaRPr>
          </a:p>
        </p:txBody>
      </p:sp>
      <p:sp>
        <p:nvSpPr>
          <p:cNvPr id="11" name="Shape 46493">
            <a:extLst>
              <a:ext uri="{FF2B5EF4-FFF2-40B4-BE49-F238E27FC236}">
                <a16:creationId xmlns:a16="http://schemas.microsoft.com/office/drawing/2014/main" id="{7C32B590-D376-4184-853A-74C810F2AB81}"/>
              </a:ext>
            </a:extLst>
          </p:cNvPr>
          <p:cNvSpPr/>
          <p:nvPr/>
        </p:nvSpPr>
        <p:spPr>
          <a:xfrm rot="5400000" flipH="1">
            <a:off x="4109986" y="2401740"/>
            <a:ext cx="1705127" cy="18655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503" y="0"/>
                </a:moveTo>
                <a:cubicBezTo>
                  <a:pt x="3064" y="0"/>
                  <a:pt x="1896" y="1280"/>
                  <a:pt x="1896" y="2858"/>
                </a:cubicBezTo>
                <a:lnTo>
                  <a:pt x="1896" y="9446"/>
                </a:lnTo>
                <a:lnTo>
                  <a:pt x="0" y="10876"/>
                </a:lnTo>
                <a:lnTo>
                  <a:pt x="1896" y="12312"/>
                </a:lnTo>
                <a:lnTo>
                  <a:pt x="1896" y="18742"/>
                </a:lnTo>
                <a:cubicBezTo>
                  <a:pt x="1896" y="20320"/>
                  <a:pt x="3064" y="21600"/>
                  <a:pt x="4503" y="21600"/>
                </a:cubicBezTo>
                <a:lnTo>
                  <a:pt x="18993" y="21600"/>
                </a:lnTo>
                <a:cubicBezTo>
                  <a:pt x="20432" y="21600"/>
                  <a:pt x="21600" y="20320"/>
                  <a:pt x="21600" y="18742"/>
                </a:cubicBezTo>
                <a:lnTo>
                  <a:pt x="21600" y="2858"/>
                </a:lnTo>
                <a:cubicBezTo>
                  <a:pt x="21600" y="1280"/>
                  <a:pt x="20432" y="0"/>
                  <a:pt x="18993" y="0"/>
                </a:cubicBezTo>
                <a:lnTo>
                  <a:pt x="4503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sz="2532" dirty="0">
              <a:latin typeface="Lato Light" panose="020F0502020204030203" pitchFamily="34" charset="0"/>
            </a:endParaRPr>
          </a:p>
        </p:txBody>
      </p:sp>
      <p:sp>
        <p:nvSpPr>
          <p:cNvPr id="12" name="Shape 46498">
            <a:extLst>
              <a:ext uri="{FF2B5EF4-FFF2-40B4-BE49-F238E27FC236}">
                <a16:creationId xmlns:a16="http://schemas.microsoft.com/office/drawing/2014/main" id="{8EA24D0A-063D-425D-89B6-1504B2E61888}"/>
              </a:ext>
            </a:extLst>
          </p:cNvPr>
          <p:cNvSpPr/>
          <p:nvPr/>
        </p:nvSpPr>
        <p:spPr>
          <a:xfrm rot="5400000" flipH="1">
            <a:off x="6224098" y="2401740"/>
            <a:ext cx="1705127" cy="18655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503" y="0"/>
                </a:moveTo>
                <a:cubicBezTo>
                  <a:pt x="3064" y="0"/>
                  <a:pt x="1896" y="1280"/>
                  <a:pt x="1896" y="2858"/>
                </a:cubicBezTo>
                <a:lnTo>
                  <a:pt x="1896" y="9446"/>
                </a:lnTo>
                <a:lnTo>
                  <a:pt x="0" y="10876"/>
                </a:lnTo>
                <a:lnTo>
                  <a:pt x="1896" y="12312"/>
                </a:lnTo>
                <a:lnTo>
                  <a:pt x="1896" y="18742"/>
                </a:lnTo>
                <a:cubicBezTo>
                  <a:pt x="1896" y="20320"/>
                  <a:pt x="3064" y="21600"/>
                  <a:pt x="4503" y="21600"/>
                </a:cubicBezTo>
                <a:lnTo>
                  <a:pt x="18993" y="21600"/>
                </a:lnTo>
                <a:cubicBezTo>
                  <a:pt x="20432" y="21600"/>
                  <a:pt x="21600" y="20320"/>
                  <a:pt x="21600" y="18742"/>
                </a:cubicBezTo>
                <a:lnTo>
                  <a:pt x="21600" y="2858"/>
                </a:lnTo>
                <a:cubicBezTo>
                  <a:pt x="21600" y="1280"/>
                  <a:pt x="20432" y="0"/>
                  <a:pt x="18993" y="0"/>
                </a:cubicBezTo>
                <a:lnTo>
                  <a:pt x="4503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sz="2532" dirty="0">
              <a:latin typeface="Lato Light" panose="020F0502020204030203" pitchFamily="34" charset="0"/>
            </a:endParaRPr>
          </a:p>
        </p:txBody>
      </p:sp>
      <p:sp>
        <p:nvSpPr>
          <p:cNvPr id="13" name="Shape 46503">
            <a:extLst>
              <a:ext uri="{FF2B5EF4-FFF2-40B4-BE49-F238E27FC236}">
                <a16:creationId xmlns:a16="http://schemas.microsoft.com/office/drawing/2014/main" id="{BDA3F9F1-64CF-4F87-AF3C-4A7E7D6243DF}"/>
              </a:ext>
            </a:extLst>
          </p:cNvPr>
          <p:cNvSpPr/>
          <p:nvPr/>
        </p:nvSpPr>
        <p:spPr>
          <a:xfrm rot="5400000" flipH="1">
            <a:off x="8542576" y="2241342"/>
            <a:ext cx="1705127" cy="21863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503" y="0"/>
                </a:moveTo>
                <a:cubicBezTo>
                  <a:pt x="3064" y="0"/>
                  <a:pt x="1896" y="1280"/>
                  <a:pt x="1896" y="2858"/>
                </a:cubicBezTo>
                <a:lnTo>
                  <a:pt x="1896" y="9446"/>
                </a:lnTo>
                <a:lnTo>
                  <a:pt x="0" y="10876"/>
                </a:lnTo>
                <a:lnTo>
                  <a:pt x="1896" y="12312"/>
                </a:lnTo>
                <a:lnTo>
                  <a:pt x="1896" y="18742"/>
                </a:lnTo>
                <a:cubicBezTo>
                  <a:pt x="1896" y="20320"/>
                  <a:pt x="3064" y="21600"/>
                  <a:pt x="4503" y="21600"/>
                </a:cubicBezTo>
                <a:lnTo>
                  <a:pt x="18993" y="21600"/>
                </a:lnTo>
                <a:cubicBezTo>
                  <a:pt x="20432" y="21600"/>
                  <a:pt x="21600" y="20320"/>
                  <a:pt x="21600" y="18742"/>
                </a:cubicBezTo>
                <a:lnTo>
                  <a:pt x="21600" y="2858"/>
                </a:lnTo>
                <a:cubicBezTo>
                  <a:pt x="21600" y="1280"/>
                  <a:pt x="20432" y="0"/>
                  <a:pt x="18993" y="0"/>
                </a:cubicBezTo>
                <a:lnTo>
                  <a:pt x="4503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sz="2532" dirty="0">
              <a:latin typeface="Lato Light" panose="020F0502020204030203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CE94AFF-6741-44F0-9687-8E9DD161FD54}"/>
              </a:ext>
            </a:extLst>
          </p:cNvPr>
          <p:cNvSpPr txBox="1"/>
          <p:nvPr/>
        </p:nvSpPr>
        <p:spPr>
          <a:xfrm>
            <a:off x="2556643" y="2628480"/>
            <a:ext cx="495650" cy="46166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0</a:t>
            </a:r>
            <a:r>
              <a:rPr lang="sr-Latn-RS" sz="24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1</a:t>
            </a:r>
            <a:endParaRPr lang="en-US" sz="2400" b="1" dirty="0">
              <a:solidFill>
                <a:schemeClr val="bg1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C86C5736-94C9-4DB3-9CD3-C0B8700726C2}"/>
              </a:ext>
            </a:extLst>
          </p:cNvPr>
          <p:cNvSpPr txBox="1">
            <a:spLocks/>
          </p:cNvSpPr>
          <p:nvPr/>
        </p:nvSpPr>
        <p:spPr>
          <a:xfrm>
            <a:off x="1871701" y="3156061"/>
            <a:ext cx="1837285" cy="1431867"/>
          </a:xfrm>
          <a:prstGeom prst="rect">
            <a:avLst/>
          </a:prstGeom>
        </p:spPr>
        <p:txBody>
          <a:bodyPr vert="horz" wrap="square" lIns="45720" tIns="22860" rIns="45720" bIns="2286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750"/>
              </a:lnSpc>
            </a:pPr>
            <a:r>
              <a:rPr lang="sr-Latn-RS" sz="2000" b="1" dirty="0">
                <a:solidFill>
                  <a:schemeClr val="tx1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VAŽNOST OBJAVLJIVANJA NEFINANSIJSKIH PODATAKA</a:t>
            </a:r>
            <a:endParaRPr lang="en-US" sz="2000" b="1" dirty="0">
              <a:solidFill>
                <a:schemeClr val="tx1"/>
              </a:solidFill>
              <a:latin typeface="Arial" panose="020B0604020202020204" pitchFamily="34" charset="0"/>
              <a:ea typeface="Lato Light" panose="020F0502020204030203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2EB0A96-0F04-4A3F-8973-C8644DDCE7A3}"/>
              </a:ext>
            </a:extLst>
          </p:cNvPr>
          <p:cNvSpPr txBox="1"/>
          <p:nvPr/>
        </p:nvSpPr>
        <p:spPr>
          <a:xfrm>
            <a:off x="4717069" y="2628480"/>
            <a:ext cx="613935" cy="46166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0</a:t>
            </a:r>
            <a:r>
              <a:rPr lang="sr-Latn-RS" sz="24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2</a:t>
            </a:r>
            <a:endParaRPr lang="en-US" sz="2400" b="1" dirty="0">
              <a:solidFill>
                <a:schemeClr val="bg1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EA26FFE1-EA0F-46BF-AAD5-83DFA4950754}"/>
              </a:ext>
            </a:extLst>
          </p:cNvPr>
          <p:cNvSpPr txBox="1">
            <a:spLocks/>
          </p:cNvSpPr>
          <p:nvPr/>
        </p:nvSpPr>
        <p:spPr>
          <a:xfrm>
            <a:off x="4184230" y="3016262"/>
            <a:ext cx="1573629" cy="1489575"/>
          </a:xfrm>
          <a:prstGeom prst="rect">
            <a:avLst/>
          </a:prstGeom>
        </p:spPr>
        <p:txBody>
          <a:bodyPr vert="horz" wrap="square" lIns="45720" tIns="22860" rIns="45720" bIns="2286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r-Latn-RS" sz="2000" b="1" dirty="0">
                <a:latin typeface="Arial" panose="020B0604020202020204" pitchFamily="34" charset="0"/>
                <a:cs typeface="Arial" panose="020B0604020202020204" pitchFamily="34" charset="0"/>
              </a:rPr>
              <a:t>CILJ: ZELENA TRANZICIJA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D5FBAD8-857C-42D1-B24D-820DFBCA321A}"/>
              </a:ext>
            </a:extLst>
          </p:cNvPr>
          <p:cNvSpPr txBox="1"/>
          <p:nvPr/>
        </p:nvSpPr>
        <p:spPr>
          <a:xfrm>
            <a:off x="6822686" y="2628480"/>
            <a:ext cx="699770" cy="46166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0</a:t>
            </a:r>
            <a:r>
              <a:rPr lang="sr-Latn-RS" sz="24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3</a:t>
            </a:r>
            <a:endParaRPr lang="en-US" sz="2400" b="1" dirty="0">
              <a:solidFill>
                <a:schemeClr val="bg1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F1E8F5EF-C3B2-4D97-831D-B2981643FCC7}"/>
              </a:ext>
            </a:extLst>
          </p:cNvPr>
          <p:cNvSpPr txBox="1">
            <a:spLocks/>
          </p:cNvSpPr>
          <p:nvPr/>
        </p:nvSpPr>
        <p:spPr>
          <a:xfrm>
            <a:off x="6289846" y="3067062"/>
            <a:ext cx="1573629" cy="1677639"/>
          </a:xfrm>
          <a:prstGeom prst="rect">
            <a:avLst/>
          </a:prstGeom>
        </p:spPr>
        <p:txBody>
          <a:bodyPr vert="horz" wrap="square" lIns="45720" tIns="22860" rIns="45720" bIns="2286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r-Latn-RS" sz="1800" b="1" dirty="0">
                <a:latin typeface="Arial" panose="020B0604020202020204" pitchFamily="34" charset="0"/>
                <a:cs typeface="Arial" panose="020B0604020202020204" pitchFamily="34" charset="0"/>
              </a:rPr>
              <a:t>TRANSPARENTNOST ESG USKLAĐENOSTI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B8FCCF8-EE16-4EC1-A362-D06AF4BF8604}"/>
              </a:ext>
            </a:extLst>
          </p:cNvPr>
          <p:cNvSpPr txBox="1"/>
          <p:nvPr/>
        </p:nvSpPr>
        <p:spPr>
          <a:xfrm>
            <a:off x="8974573" y="2628480"/>
            <a:ext cx="799613" cy="46166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0</a:t>
            </a:r>
            <a:r>
              <a:rPr lang="sr-Latn-RS" sz="24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4</a:t>
            </a:r>
            <a:endParaRPr lang="en-US" sz="2400" b="1" dirty="0">
              <a:solidFill>
                <a:schemeClr val="bg1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501C56D0-D88F-4541-A633-24CA7DC5D11B}"/>
              </a:ext>
            </a:extLst>
          </p:cNvPr>
          <p:cNvSpPr txBox="1">
            <a:spLocks/>
          </p:cNvSpPr>
          <p:nvPr/>
        </p:nvSpPr>
        <p:spPr>
          <a:xfrm>
            <a:off x="8301974" y="2987549"/>
            <a:ext cx="2186331" cy="1677639"/>
          </a:xfrm>
          <a:prstGeom prst="rect">
            <a:avLst/>
          </a:prstGeom>
        </p:spPr>
        <p:txBody>
          <a:bodyPr vert="horz" wrap="square" lIns="45720" tIns="22860" rIns="45720" bIns="2286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r-Latn-RS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RIZIK NEODRŽIVOSTI I POVEĆANJE KAPITALA POVERENJA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A3F2168-E8DA-4F0E-A286-B0F10348971A}"/>
              </a:ext>
            </a:extLst>
          </p:cNvPr>
          <p:cNvSpPr/>
          <p:nvPr/>
        </p:nvSpPr>
        <p:spPr>
          <a:xfrm>
            <a:off x="3029338" y="1407668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sr-Latn-RS" b="1" dirty="0">
                <a:solidFill>
                  <a:srgbClr val="4454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Direktiva 2014/95 o obavezi </a:t>
            </a:r>
            <a:r>
              <a:rPr lang="sr-Latn-RS" b="1" dirty="0" err="1">
                <a:solidFill>
                  <a:srgbClr val="4454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nefinansijskog</a:t>
            </a:r>
            <a:r>
              <a:rPr lang="sr-Latn-RS" b="1" dirty="0">
                <a:solidFill>
                  <a:srgbClr val="4454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izveštavanja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7564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441" y="267493"/>
            <a:ext cx="8784976" cy="1029461"/>
          </a:xfrm>
        </p:spPr>
        <p:txBody>
          <a:bodyPr>
            <a:normAutofit fontScale="90000"/>
          </a:bodyPr>
          <a:lstStyle/>
          <a:p>
            <a:pPr algn="ctr"/>
            <a:r>
              <a:rPr lang="sr-Latn-RS" dirty="0"/>
              <a:t>FAKTORI ODRŽIVOSTI DEFINISANI U DIREKTIVI 2014/95/EU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9621202"/>
              </p:ext>
            </p:extLst>
          </p:nvPr>
        </p:nvGraphicFramePr>
        <p:xfrm>
          <a:off x="898850" y="1630882"/>
          <a:ext cx="82296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81283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AsOne/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622" y="267493"/>
            <a:ext cx="8910735" cy="1458669"/>
          </a:xfrm>
        </p:spPr>
        <p:txBody>
          <a:bodyPr>
            <a:normAutofit/>
          </a:bodyPr>
          <a:lstStyle/>
          <a:p>
            <a:pPr algn="ctr"/>
            <a:r>
              <a:rPr lang="sr-Latn-RS" sz="2800" dirty="0">
                <a:latin typeface="Arial" panose="020B0604020202020204" pitchFamily="34" charset="0"/>
                <a:cs typeface="Arial" panose="020B0604020202020204" pitchFamily="34" charset="0"/>
              </a:rPr>
              <a:t>Uredba EU 2020/852 o uspostavljanju okvira za olakšanje održivih ulaganja i kojom se menja Uredba EU 2019/2088 - </a:t>
            </a:r>
            <a:r>
              <a:rPr lang="sr-Latn-RS" sz="2800" dirty="0" err="1">
                <a:latin typeface="Arial" panose="020B0604020202020204" pitchFamily="34" charset="0"/>
                <a:cs typeface="Arial" panose="020B0604020202020204" pitchFamily="34" charset="0"/>
              </a:rPr>
              <a:t>Taxonomy</a:t>
            </a:r>
            <a:r>
              <a:rPr lang="sr-Latn-R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r-Latn-RS" sz="2800" dirty="0" err="1">
                <a:latin typeface="Arial" panose="020B0604020202020204" pitchFamily="34" charset="0"/>
                <a:cs typeface="Arial" panose="020B0604020202020204" pitchFamily="34" charset="0"/>
              </a:rPr>
              <a:t>Regulation</a:t>
            </a:r>
            <a:r>
              <a:rPr lang="sr-Latn-R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2437477"/>
              </p:ext>
            </p:extLst>
          </p:nvPr>
        </p:nvGraphicFramePr>
        <p:xfrm>
          <a:off x="1001486" y="2080727"/>
          <a:ext cx="8229600" cy="47006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11647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A9341-D0B1-4F4B-BE71-78EB5E680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488272"/>
            <a:ext cx="8765246" cy="1442128"/>
          </a:xfrm>
        </p:spPr>
        <p:txBody>
          <a:bodyPr>
            <a:noAutofit/>
          </a:bodyPr>
          <a:lstStyle/>
          <a:p>
            <a:pPr algn="ctr"/>
            <a:r>
              <a:rPr lang="sr-Latn-RS" sz="2400" dirty="0">
                <a:latin typeface="Arial" panose="020B0604020202020204" pitchFamily="34" charset="0"/>
                <a:cs typeface="Arial" panose="020B0604020202020204" pitchFamily="34" charset="0"/>
              </a:rPr>
              <a:t>Direktiva 2022/2464 o izmeni Uredbe 537/2014, Direktive 2006/43/EZ i Direktive 2013/34/EU u pogledu korporativnog izveštavanja o održivosti-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r-Latn-RS" sz="2400" dirty="0" err="1">
                <a:latin typeface="Arial" panose="020B0604020202020204" pitchFamily="34" charset="0"/>
                <a:cs typeface="Arial" panose="020B0604020202020204" pitchFamily="34" charset="0"/>
              </a:rPr>
              <a:t>Corporate</a:t>
            </a:r>
            <a:r>
              <a:rPr lang="sr-Latn-R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r-Latn-RS" sz="2400" dirty="0" err="1">
                <a:latin typeface="Arial" panose="020B0604020202020204" pitchFamily="34" charset="0"/>
                <a:cs typeface="Arial" panose="020B0604020202020204" pitchFamily="34" charset="0"/>
              </a:rPr>
              <a:t>Sustainability</a:t>
            </a:r>
            <a:r>
              <a:rPr lang="sr-Latn-R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r-Latn-RS" sz="2400" dirty="0" err="1">
                <a:latin typeface="Arial" panose="020B0604020202020204" pitchFamily="34" charset="0"/>
                <a:cs typeface="Arial" panose="020B0604020202020204" pitchFamily="34" charset="0"/>
              </a:rPr>
              <a:t>Reporting</a:t>
            </a:r>
            <a:r>
              <a:rPr lang="sr-Latn-R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r-Latn-RS" sz="2400" dirty="0" err="1">
                <a:latin typeface="Arial" panose="020B0604020202020204" pitchFamily="34" charset="0"/>
                <a:cs typeface="Arial" panose="020B0604020202020204" pitchFamily="34" charset="0"/>
              </a:rPr>
              <a:t>Directive</a:t>
            </a:r>
            <a:r>
              <a:rPr lang="sr-Latn-RS" sz="2400" dirty="0">
                <a:latin typeface="Arial" panose="020B0604020202020204" pitchFamily="34" charset="0"/>
                <a:cs typeface="Arial" panose="020B0604020202020204" pitchFamily="34" charset="0"/>
              </a:rPr>
              <a:t>, CSRD  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2EDD50-4F75-427C-9679-DB46B57455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r-Latn-RS" dirty="0"/>
              <a:t> </a:t>
            </a:r>
            <a:endParaRPr lang="en-US" dirty="0"/>
          </a:p>
        </p:txBody>
      </p:sp>
      <p:sp>
        <p:nvSpPr>
          <p:cNvPr id="4" name="Oval 1">
            <a:extLst>
              <a:ext uri="{FF2B5EF4-FFF2-40B4-BE49-F238E27FC236}">
                <a16:creationId xmlns:a16="http://schemas.microsoft.com/office/drawing/2014/main" id="{55EDEB3B-CF39-4ED9-A9E4-8073F9C2D629}"/>
              </a:ext>
            </a:extLst>
          </p:cNvPr>
          <p:cNvSpPr/>
          <p:nvPr/>
        </p:nvSpPr>
        <p:spPr>
          <a:xfrm>
            <a:off x="658195" y="2143909"/>
            <a:ext cx="2044202" cy="2044202"/>
          </a:xfrm>
          <a:prstGeom prst="ellipse">
            <a:avLst/>
          </a:prstGeom>
          <a:solidFill>
            <a:schemeClr val="tx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80000" rIns="0" bIns="360000" rtlCol="0" anchor="ctr"/>
          <a:lstStyle/>
          <a:p>
            <a:pPr algn="ctr"/>
            <a:r>
              <a:rPr lang="sr-Latn-R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Potpuno novi regulatorni okvir, primenjiv na veći broj kompanija </a:t>
            </a:r>
            <a:endParaRPr lang="en-GB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val 25">
            <a:extLst>
              <a:ext uri="{FF2B5EF4-FFF2-40B4-BE49-F238E27FC236}">
                <a16:creationId xmlns:a16="http://schemas.microsoft.com/office/drawing/2014/main" id="{7FE6A289-BB8F-43EE-B6B3-12AAE58403AA}"/>
              </a:ext>
            </a:extLst>
          </p:cNvPr>
          <p:cNvSpPr/>
          <p:nvPr/>
        </p:nvSpPr>
        <p:spPr>
          <a:xfrm>
            <a:off x="2541059" y="3937521"/>
            <a:ext cx="2044202" cy="2207301"/>
          </a:xfrm>
          <a:prstGeom prst="ellipse">
            <a:avLst/>
          </a:prstGeom>
          <a:solidFill>
            <a:schemeClr val="tx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80000" rIns="0" bIns="360000" rtlCol="0" anchor="ctr"/>
          <a:lstStyle/>
          <a:p>
            <a:pPr algn="ctr"/>
            <a:r>
              <a:rPr lang="sr-Latn-RS" sz="16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de-DE" sz="1600" dirty="0" err="1">
                <a:latin typeface="Arial" panose="020B0604020202020204" pitchFamily="34" charset="0"/>
                <a:cs typeface="Arial" panose="020B0604020202020204" pitchFamily="34" charset="0"/>
              </a:rPr>
              <a:t>baveza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>
                <a:latin typeface="Arial" panose="020B0604020202020204" pitchFamily="34" charset="0"/>
                <a:cs typeface="Arial" panose="020B0604020202020204" pitchFamily="34" charset="0"/>
              </a:rPr>
              <a:t>objavljivanja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>
                <a:latin typeface="Arial" panose="020B0604020202020204" pitchFamily="34" charset="0"/>
                <a:cs typeface="Arial" panose="020B0604020202020204" pitchFamily="34" charset="0"/>
              </a:rPr>
              <a:t>integrisanog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>
                <a:latin typeface="Arial" panose="020B0604020202020204" pitchFamily="34" charset="0"/>
                <a:cs typeface="Arial" panose="020B0604020202020204" pitchFamily="34" charset="0"/>
              </a:rPr>
              <a:t>izveštaja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600" dirty="0" err="1">
                <a:latin typeface="Arial" panose="020B0604020202020204" pitchFamily="34" charset="0"/>
                <a:cs typeface="Arial" panose="020B0604020202020204" pitchFamily="34" charset="0"/>
              </a:rPr>
              <a:t>koji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>
                <a:latin typeface="Arial" panose="020B0604020202020204" pitchFamily="34" charset="0"/>
                <a:cs typeface="Arial" panose="020B0604020202020204" pitchFamily="34" charset="0"/>
              </a:rPr>
              <a:t>obuhvata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>
                <a:latin typeface="Arial" panose="020B0604020202020204" pitchFamily="34" charset="0"/>
                <a:cs typeface="Arial" panose="020B0604020202020204" pitchFamily="34" charset="0"/>
              </a:rPr>
              <a:t>finansijski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de-DE" sz="1600" dirty="0" err="1">
                <a:latin typeface="Arial" panose="020B0604020202020204" pitchFamily="34" charset="0"/>
                <a:cs typeface="Arial" panose="020B0604020202020204" pitchFamily="34" charset="0"/>
              </a:rPr>
              <a:t>izveštaj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de-DE" sz="1600" dirty="0" err="1">
                <a:latin typeface="Arial" panose="020B0604020202020204" pitchFamily="34" charset="0"/>
                <a:cs typeface="Arial" panose="020B0604020202020204" pitchFamily="34" charset="0"/>
              </a:rPr>
              <a:t>održivosti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Oval 25">
            <a:extLst>
              <a:ext uri="{FF2B5EF4-FFF2-40B4-BE49-F238E27FC236}">
                <a16:creationId xmlns:a16="http://schemas.microsoft.com/office/drawing/2014/main" id="{08AD52F8-B39A-4E24-A35D-38E98D8625DD}"/>
              </a:ext>
            </a:extLst>
          </p:cNvPr>
          <p:cNvSpPr/>
          <p:nvPr/>
        </p:nvSpPr>
        <p:spPr>
          <a:xfrm>
            <a:off x="4494151" y="2268191"/>
            <a:ext cx="2044202" cy="2044202"/>
          </a:xfrm>
          <a:prstGeom prst="ellipse">
            <a:avLst/>
          </a:prstGeom>
          <a:solidFill>
            <a:schemeClr val="tx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80000" rIns="0" bIns="360000" rtlCol="0" anchor="ctr"/>
          <a:lstStyle/>
          <a:p>
            <a:pPr algn="ctr"/>
            <a:r>
              <a:rPr lang="sr-Latn-RS" sz="1600" dirty="0">
                <a:latin typeface="Arial" panose="020B0604020202020204" pitchFamily="34" charset="0"/>
                <a:cs typeface="Arial" panose="020B0604020202020204" pitchFamily="34" charset="0"/>
              </a:rPr>
              <a:t>Prva godina primene finansijska 2024./2025.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val 37">
            <a:extLst>
              <a:ext uri="{FF2B5EF4-FFF2-40B4-BE49-F238E27FC236}">
                <a16:creationId xmlns:a16="http://schemas.microsoft.com/office/drawing/2014/main" id="{0E0D50D1-9BA0-4A9F-A79B-B6458450875E}"/>
              </a:ext>
            </a:extLst>
          </p:cNvPr>
          <p:cNvSpPr/>
          <p:nvPr/>
        </p:nvSpPr>
        <p:spPr>
          <a:xfrm>
            <a:off x="6379927" y="4021500"/>
            <a:ext cx="2044202" cy="2207300"/>
          </a:xfrm>
          <a:prstGeom prst="ellipse">
            <a:avLst/>
          </a:prstGeom>
          <a:solidFill>
            <a:schemeClr val="tx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80000" rIns="0" bIns="360000"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r-Latn-RS" sz="1600" dirty="0">
                <a:latin typeface="Arial" panose="020B0604020202020204" pitchFamily="34" charset="0"/>
                <a:cs typeface="Arial" panose="020B0604020202020204" pitchFamily="34" charset="0"/>
              </a:rPr>
              <a:t>Izveštaj o održivosti podleže eksternoj proveri ovlašćenih revizora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2" name="Oval 33">
            <a:extLst>
              <a:ext uri="{FF2B5EF4-FFF2-40B4-BE49-F238E27FC236}">
                <a16:creationId xmlns:a16="http://schemas.microsoft.com/office/drawing/2014/main" id="{E81A9D68-9EBD-4090-A182-A8F27C089E35}"/>
              </a:ext>
            </a:extLst>
          </p:cNvPr>
          <p:cNvSpPr/>
          <p:nvPr/>
        </p:nvSpPr>
        <p:spPr>
          <a:xfrm>
            <a:off x="8546710" y="2268191"/>
            <a:ext cx="2044202" cy="2044202"/>
          </a:xfrm>
          <a:prstGeom prst="ellipse">
            <a:avLst/>
          </a:prstGeom>
          <a:solidFill>
            <a:schemeClr val="tx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80000" rIns="0" bIns="360000" rtlCol="0" anchor="ctr"/>
          <a:lstStyle/>
          <a:p>
            <a:pPr algn="ctr"/>
            <a:r>
              <a:rPr lang="sr-Latn-RS" sz="1600" dirty="0">
                <a:latin typeface="Arial" panose="020B0604020202020204" pitchFamily="34" charset="0"/>
                <a:cs typeface="Arial" panose="020B0604020202020204" pitchFamily="34" charset="0"/>
              </a:rPr>
              <a:t>Izveštavanje prema </a:t>
            </a:r>
            <a:r>
              <a:rPr lang="sr-Latn-RS" sz="1600" dirty="0" err="1">
                <a:latin typeface="Arial" panose="020B0604020202020204" pitchFamily="34" charset="0"/>
                <a:cs typeface="Arial" panose="020B0604020202020204" pitchFamily="34" charset="0"/>
              </a:rPr>
              <a:t>European</a:t>
            </a:r>
            <a:r>
              <a:rPr lang="sr-Latn-R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r-Latn-RS" sz="1600" dirty="0" err="1">
                <a:latin typeface="Arial" panose="020B0604020202020204" pitchFamily="34" charset="0"/>
                <a:cs typeface="Arial" panose="020B0604020202020204" pitchFamily="34" charset="0"/>
              </a:rPr>
              <a:t>Sustainability</a:t>
            </a:r>
            <a:r>
              <a:rPr lang="sr-Latn-R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r-Latn-RS" sz="1600" dirty="0" err="1">
                <a:latin typeface="Arial" panose="020B0604020202020204" pitchFamily="34" charset="0"/>
                <a:cs typeface="Arial" panose="020B0604020202020204" pitchFamily="34" charset="0"/>
              </a:rPr>
              <a:t>Reporting</a:t>
            </a:r>
            <a:r>
              <a:rPr lang="sr-Latn-R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r-Latn-RS" sz="1600" dirty="0" err="1">
                <a:latin typeface="Arial" panose="020B0604020202020204" pitchFamily="34" charset="0"/>
                <a:cs typeface="Arial" panose="020B0604020202020204" pitchFamily="34" charset="0"/>
              </a:rPr>
              <a:t>Standards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3997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Content Placeholder 16">
            <a:extLst>
              <a:ext uri="{FF2B5EF4-FFF2-40B4-BE49-F238E27FC236}">
                <a16:creationId xmlns:a16="http://schemas.microsoft.com/office/drawing/2014/main" id="{455535E8-056F-4405-8943-290D4F2514C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9840147"/>
              </p:ext>
            </p:extLst>
          </p:nvPr>
        </p:nvGraphicFramePr>
        <p:xfrm>
          <a:off x="1306286" y="925415"/>
          <a:ext cx="7371183" cy="524211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56535">
                  <a:extLst>
                    <a:ext uri="{9D8B030D-6E8A-4147-A177-3AD203B41FA5}">
                      <a16:colId xmlns:a16="http://schemas.microsoft.com/office/drawing/2014/main" val="850238358"/>
                    </a:ext>
                  </a:extLst>
                </a:gridCol>
                <a:gridCol w="2457324">
                  <a:extLst>
                    <a:ext uri="{9D8B030D-6E8A-4147-A177-3AD203B41FA5}">
                      <a16:colId xmlns:a16="http://schemas.microsoft.com/office/drawing/2014/main" val="4249508343"/>
                    </a:ext>
                  </a:extLst>
                </a:gridCol>
                <a:gridCol w="2457324">
                  <a:extLst>
                    <a:ext uri="{9D8B030D-6E8A-4147-A177-3AD203B41FA5}">
                      <a16:colId xmlns:a16="http://schemas.microsoft.com/office/drawing/2014/main" val="1049729943"/>
                    </a:ext>
                  </a:extLst>
                </a:gridCol>
              </a:tblGrid>
              <a:tr h="131053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200">
                          <a:effectLst/>
                        </a:rPr>
                        <a:t>POGLED NA NFRD I CSRD DIREKTIVU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200" dirty="0">
                          <a:effectLst/>
                        </a:rPr>
                        <a:t>DIREKTIVA O NEFINANSIJSKOM IZVEŠTAVANJU (NFRD)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200" dirty="0">
                          <a:effectLst/>
                        </a:rPr>
                        <a:t>Prestaje da važi od 2025. godine (za finansijsku 2024. godinu)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200">
                          <a:effectLst/>
                        </a:rPr>
                        <a:t>DIREKTIVA O KORPORATIVNOM IZVEŠTAVANJU (CSRD)</a:t>
                      </a:r>
                      <a:endParaRPr lang="en-US" sz="1100">
                        <a:effectLst/>
                      </a:endParaRPr>
                    </a:p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200">
                          <a:effectLst/>
                        </a:rPr>
                        <a:t>Počinje da važi od 2025. godine (za finansijsku 2024. godinu)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52765274"/>
                  </a:ext>
                </a:extLst>
              </a:tr>
              <a:tr h="219155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200">
                          <a:effectLst/>
                        </a:rPr>
                        <a:t>Na koga se primenjuje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200">
                          <a:effectLst/>
                        </a:rPr>
                        <a:t>Velika društva od javnog interesa sa više od 500 zaposlenih: </a:t>
                      </a:r>
                      <a:endParaRPr lang="en-US" sz="1100">
                        <a:effectLst/>
                      </a:endParaRPr>
                    </a:p>
                    <a:p>
                      <a:pPr marL="342900" marR="0" lvl="0" indent="-34290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sr-Latn-RS" sz="1200">
                          <a:effectLst/>
                        </a:rPr>
                        <a:t>Kompanije na berzi</a:t>
                      </a:r>
                      <a:endParaRPr lang="en-US" sz="1100">
                        <a:effectLst/>
                      </a:endParaRPr>
                    </a:p>
                    <a:p>
                      <a:pPr marL="342900" marR="0" lvl="0" indent="-34290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sr-Latn-RS" sz="1200">
                          <a:effectLst/>
                        </a:rPr>
                        <a:t>Banke i osiguravajuća društva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200" dirty="0">
                          <a:effectLst/>
                        </a:rPr>
                        <a:t>Sve velike kompanije koje ispunjava 2 od 3 kriterijuma: </a:t>
                      </a:r>
                      <a:endParaRPr lang="en-US" sz="1100" dirty="0">
                        <a:effectLst/>
                      </a:endParaRPr>
                    </a:p>
                    <a:p>
                      <a:pPr marL="342900" marR="0" lvl="0" indent="-34290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sr-Latn-RS" sz="1200" dirty="0">
                          <a:effectLst/>
                        </a:rPr>
                        <a:t>Prosečan broj zaposlenih tokom godine 250</a:t>
                      </a:r>
                      <a:endParaRPr lang="en-US" sz="1100" dirty="0">
                        <a:effectLst/>
                      </a:endParaRPr>
                    </a:p>
                    <a:p>
                      <a:pPr marL="342900" marR="0" lvl="0" indent="-34290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sr-Latn-RS" sz="1200" dirty="0">
                          <a:effectLst/>
                        </a:rPr>
                        <a:t>Više od 40 miliona eura neto prihoda</a:t>
                      </a:r>
                      <a:endParaRPr lang="en-US" sz="1100" dirty="0">
                        <a:effectLst/>
                      </a:endParaRPr>
                    </a:p>
                    <a:p>
                      <a:pPr marL="342900" marR="0" lvl="0" indent="-34290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sr-Latn-RS" sz="1200" dirty="0">
                          <a:effectLst/>
                        </a:rPr>
                        <a:t>Više od 20 miliona eura bilansa</a:t>
                      </a:r>
                      <a:endParaRPr lang="en-US" sz="1100" dirty="0">
                        <a:effectLst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07773619"/>
                  </a:ext>
                </a:extLst>
              </a:tr>
              <a:tr h="87001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200">
                          <a:effectLst/>
                        </a:rPr>
                        <a:t>Format izveštavanja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200">
                          <a:effectLst/>
                        </a:rPr>
                        <a:t>On line na web stranici kompanije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200" dirty="0">
                          <a:effectLst/>
                        </a:rPr>
                        <a:t>U digitalnom </a:t>
                      </a:r>
                      <a:r>
                        <a:rPr lang="sr-Latn-RS" sz="1200" dirty="0" err="1">
                          <a:effectLst/>
                        </a:rPr>
                        <a:t>xHTML</a:t>
                      </a:r>
                      <a:r>
                        <a:rPr lang="sr-Latn-RS" sz="1200" dirty="0">
                          <a:effectLst/>
                        </a:rPr>
                        <a:t> formatu (prema novoj EFES regulativi)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200" dirty="0">
                          <a:effectLst/>
                        </a:rPr>
                        <a:t>Javno dostupno na web stranicama kompanija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24575733"/>
                  </a:ext>
                </a:extLst>
              </a:tr>
              <a:tr h="87001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200">
                          <a:effectLst/>
                        </a:rPr>
                        <a:t>Okvir za izveštavanje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200">
                          <a:effectLst/>
                        </a:rPr>
                        <a:t>Kompanije proizvoljno biraju okvir prema kome će izveštavati (TCFD, GRI, CDP, CDSB, SASB, …)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200" dirty="0">
                          <a:effectLst/>
                        </a:rPr>
                        <a:t>Kompanije su u obavezi da izveštavaju prema ESRS standardima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41671036"/>
                  </a:ext>
                </a:extLst>
              </a:tr>
            </a:tbl>
          </a:graphicData>
        </a:graphic>
      </p:graphicFrame>
      <p:sp>
        <p:nvSpPr>
          <p:cNvPr id="18" name="Rectangle 6">
            <a:extLst>
              <a:ext uri="{FF2B5EF4-FFF2-40B4-BE49-F238E27FC236}">
                <a16:creationId xmlns:a16="http://schemas.microsoft.com/office/drawing/2014/main" id="{EF592DE9-3D16-4AC1-83AF-5EDB168043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439708" y="0"/>
            <a:ext cx="1363170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8440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41965-0F7A-473B-BF90-20B6C1410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534952"/>
            <a:ext cx="8596668" cy="1275185"/>
          </a:xfrm>
        </p:spPr>
        <p:txBody>
          <a:bodyPr>
            <a:normAutofit fontScale="90000"/>
          </a:bodyPr>
          <a:lstStyle/>
          <a:p>
            <a:pPr algn="ctr"/>
            <a:r>
              <a:rPr lang="sr-Latn-RS" sz="3200" dirty="0">
                <a:latin typeface="Arial" panose="020B0604020202020204" pitchFamily="34" charset="0"/>
                <a:cs typeface="Arial" panose="020B0604020202020204" pitchFamily="34" charset="0"/>
              </a:rPr>
              <a:t>NOVA REALNOST EU KOJA UTIČE NA SVE NACIONALNE EKONOMIJE ILI SAMO DOBAR MARKETING?!</a:t>
            </a:r>
            <a:br>
              <a:rPr lang="sr-Latn-R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EFCF52-C8E5-415A-9AF6-E25B4BBBDA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64816"/>
            <a:ext cx="8596668" cy="4576547"/>
          </a:xfrm>
        </p:spPr>
        <p:txBody>
          <a:bodyPr/>
          <a:lstStyle/>
          <a:p>
            <a:endParaRPr lang="sr-Latn-RS" dirty="0"/>
          </a:p>
          <a:p>
            <a:pPr marL="0" indent="0">
              <a:buNone/>
            </a:pPr>
            <a:r>
              <a:rPr lang="sr-Latn-RS" dirty="0">
                <a:latin typeface="Arial" panose="020B0604020202020204" pitchFamily="34" charset="0"/>
                <a:cs typeface="Arial" panose="020B0604020202020204" pitchFamily="34" charset="0"/>
              </a:rPr>
              <a:t>Poslovna šansa ili pretnja? </a:t>
            </a:r>
          </a:p>
          <a:p>
            <a:pPr marL="0" indent="0">
              <a:buNone/>
            </a:pPr>
            <a:endParaRPr lang="sr-Latn-RS" dirty="0"/>
          </a:p>
          <a:p>
            <a:pPr marL="0" indent="0">
              <a:buNone/>
            </a:pPr>
            <a:r>
              <a:rPr lang="sr-Latn-RS" dirty="0">
                <a:latin typeface="Arial" panose="020B0604020202020204" pitchFamily="34" charset="0"/>
                <a:cs typeface="Arial" panose="020B0604020202020204" pitchFamily="34" charset="0"/>
              </a:rPr>
              <a:t>Etika ili biznis? </a:t>
            </a:r>
          </a:p>
          <a:p>
            <a:pPr marL="0" indent="0">
              <a:buNone/>
            </a:pPr>
            <a:endParaRPr lang="sr-Latn-RS" dirty="0"/>
          </a:p>
          <a:p>
            <a:pPr marL="0" indent="0">
              <a:buNone/>
            </a:pPr>
            <a:r>
              <a:rPr lang="sr-Latn-RS" dirty="0">
                <a:latin typeface="Arial" panose="020B0604020202020204" pitchFamily="34" charset="0"/>
                <a:cs typeface="Arial" panose="020B0604020202020204" pitchFamily="34" charset="0"/>
              </a:rPr>
              <a:t>Rizik ili profit? </a:t>
            </a:r>
          </a:p>
          <a:p>
            <a:pPr marL="0" indent="0">
              <a:buNone/>
            </a:pPr>
            <a:endParaRPr lang="sr-Latn-RS" dirty="0"/>
          </a:p>
          <a:p>
            <a:pPr marL="0" indent="0">
              <a:buNone/>
            </a:pPr>
            <a:r>
              <a:rPr lang="sr-Latn-RS" dirty="0">
                <a:latin typeface="Arial" panose="020B0604020202020204" pitchFamily="34" charset="0"/>
                <a:cs typeface="Arial" panose="020B0604020202020204" pitchFamily="34" charset="0"/>
              </a:rPr>
              <a:t>Novi poslovni model za industriju osiguranja?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 picture containing toy, doll, vector graphics&#10;&#10;Description automatically generated">
            <a:extLst>
              <a:ext uri="{FF2B5EF4-FFF2-40B4-BE49-F238E27FC236}">
                <a16:creationId xmlns:a16="http://schemas.microsoft.com/office/drawing/2014/main" id="{6D4B136A-43D2-4C37-ABEF-F2154F499D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3600" y="2168596"/>
            <a:ext cx="2844800" cy="375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8943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229600" cy="678024"/>
          </a:xfrm>
        </p:spPr>
        <p:txBody>
          <a:bodyPr>
            <a:normAutofit fontScale="90000"/>
          </a:bodyPr>
          <a:lstStyle/>
          <a:p>
            <a:pPr algn="ctr"/>
            <a:r>
              <a:rPr lang="sr-Latn-RS" sz="3200" dirty="0">
                <a:latin typeface="Arial" panose="020B0604020202020204" pitchFamily="34" charset="0"/>
                <a:cs typeface="Arial" panose="020B0604020202020204" pitchFamily="34" charset="0"/>
              </a:rPr>
              <a:t>RIZIK ODRŽIVOSTI – POGLED U BUDUĆNOST ILI …? 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5862495"/>
              </p:ext>
            </p:extLst>
          </p:nvPr>
        </p:nvGraphicFramePr>
        <p:xfrm>
          <a:off x="677334" y="1688841"/>
          <a:ext cx="8229600" cy="39841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7745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6" grpId="0">
        <p:bldAsOne/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683" y="267493"/>
            <a:ext cx="8229600" cy="1624953"/>
          </a:xfrm>
        </p:spPr>
        <p:txBody>
          <a:bodyPr>
            <a:normAutofit fontScale="90000"/>
          </a:bodyPr>
          <a:lstStyle/>
          <a:p>
            <a:pPr algn="ctr"/>
            <a:r>
              <a:rPr lang="sr-Latn-RS" dirty="0">
                <a:latin typeface="Arial" panose="020B0604020202020204" pitchFamily="34" charset="0"/>
                <a:cs typeface="Arial" panose="020B0604020202020204" pitchFamily="34" charset="0"/>
              </a:rPr>
              <a:t>NE MORAM BITI ODGOVORAN, </a:t>
            </a:r>
            <a:br>
              <a:rPr lang="sr-Latn-R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r-Latn-RS" dirty="0">
                <a:latin typeface="Arial" panose="020B0604020202020204" pitchFamily="34" charset="0"/>
                <a:cs typeface="Arial" panose="020B0604020202020204" pitchFamily="34" charset="0"/>
              </a:rPr>
              <a:t>VEĆ BIRAM BITI ODGOVORAN, </a:t>
            </a:r>
            <a:br>
              <a:rPr lang="sr-Latn-R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r-Latn-RS" dirty="0">
                <a:latin typeface="Arial" panose="020B0604020202020204" pitchFamily="34" charset="0"/>
                <a:cs typeface="Arial" panose="020B0604020202020204" pitchFamily="34" charset="0"/>
              </a:rPr>
              <a:t>JER TO ZNAČI ODRŽIV USPEH!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05208022"/>
              </p:ext>
            </p:extLst>
          </p:nvPr>
        </p:nvGraphicFramePr>
        <p:xfrm>
          <a:off x="1181600" y="1892446"/>
          <a:ext cx="8229600" cy="40103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075" name="Picture 3" descr="C:\Users\IVA\AppData\Local\Microsoft\Windows\INetCache\IE\SYSNLF4K\AAEAAQAAAAAAAAkIAAAAJGJlNjVkYWM3LTYwNjktNDQwOC05MGQ4LWU5ZjNmZWIzOGQyMw[1]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136" y="63932"/>
            <a:ext cx="2901702" cy="1624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2219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AsOne/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8E4A0-5007-494F-92FE-FB969F2E9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247192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ŠTA NAS ČEKA KAO INDUSTRIJU? </a:t>
            </a: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 ŠTA KAO GRAĐANE? </a:t>
            </a:r>
            <a:r>
              <a:rPr lang="sr-Latn-RS" sz="3200" dirty="0">
                <a:latin typeface="Arial" panose="020B0604020202020204" pitchFamily="34" charset="0"/>
                <a:cs typeface="Arial" panose="020B0604020202020204" pitchFamily="34" charset="0"/>
              </a:rPr>
              <a:t>(1)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528E92-CC70-486C-AA76-EBC7F5E258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sr-Latn-RS" sz="2200" dirty="0">
                <a:latin typeface="Arial" panose="020B0604020202020204" pitchFamily="34" charset="0"/>
                <a:cs typeface="Arial" panose="020B0604020202020204" pitchFamily="34" charset="0"/>
              </a:rPr>
              <a:t>Industrija osiguranja od ZO iz 2014. godine funkcioniše kao </a:t>
            </a:r>
            <a:r>
              <a:rPr lang="sr-Latn-RS" sz="2200" dirty="0" err="1">
                <a:latin typeface="Arial" panose="020B0604020202020204" pitchFamily="34" charset="0"/>
                <a:cs typeface="Arial" panose="020B0604020202020204" pitchFamily="34" charset="0"/>
              </a:rPr>
              <a:t>visokoregulisana</a:t>
            </a:r>
            <a:r>
              <a:rPr lang="sr-Latn-RS" sz="2200" dirty="0">
                <a:latin typeface="Arial" panose="020B0604020202020204" pitchFamily="34" charset="0"/>
                <a:cs typeface="Arial" panose="020B0604020202020204" pitchFamily="34" charset="0"/>
              </a:rPr>
              <a:t>, usmerena ka ostvarenju ciljeva koji prevazilaze čisto profitnu funkciju i pod budnim je okom supervizora.</a:t>
            </a:r>
            <a:r>
              <a:rPr lang="sr-Cyrl-R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r-Latn-RS" sz="2200" dirty="0">
                <a:latin typeface="Arial" panose="020B0604020202020204" pitchFamily="34" charset="0"/>
                <a:cs typeface="Arial" panose="020B0604020202020204" pitchFamily="34" charset="0"/>
              </a:rPr>
              <a:t>DOMAĆINSKI PRISTUP</a:t>
            </a:r>
          </a:p>
          <a:p>
            <a:pPr algn="just"/>
            <a:r>
              <a:rPr lang="sr-Latn-RS" sz="2200" dirty="0" err="1">
                <a:latin typeface="Arial" panose="020B0604020202020204" pitchFamily="34" charset="0"/>
                <a:cs typeface="Arial" panose="020B0604020202020204" pitchFamily="34" charset="0"/>
              </a:rPr>
              <a:t>Mindset</a:t>
            </a:r>
            <a:r>
              <a:rPr lang="sr-Latn-RS" sz="2200" dirty="0">
                <a:latin typeface="Arial" panose="020B0604020202020204" pitchFamily="34" charset="0"/>
                <a:cs typeface="Arial" panose="020B0604020202020204" pitchFamily="34" charset="0"/>
              </a:rPr>
              <a:t> u industriji osiguranja je doživeo metamorfozu: </a:t>
            </a:r>
            <a:r>
              <a:rPr lang="sr-Latn-RS" sz="2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DOBROVOLJNO ZALAGANJE</a:t>
            </a:r>
            <a:r>
              <a:rPr lang="sr-Latn-RS" sz="2200" dirty="0">
                <a:latin typeface="Arial" panose="020B0604020202020204" pitchFamily="34" charset="0"/>
                <a:cs typeface="Arial" panose="020B0604020202020204" pitchFamily="34" charset="0"/>
              </a:rPr>
              <a:t> ZA NEGU KLIJENATA I DRUŠTVENO ODGOVORNE PROJEKTE u fokusu industrije I UOS.</a:t>
            </a:r>
          </a:p>
          <a:p>
            <a:pPr algn="just"/>
            <a:r>
              <a:rPr lang="sr-Latn-RS" sz="2200" dirty="0">
                <a:latin typeface="Arial" panose="020B0604020202020204" pitchFamily="34" charset="0"/>
                <a:cs typeface="Arial" panose="020B0604020202020204" pitchFamily="34" charset="0"/>
              </a:rPr>
              <a:t>ODRŽIVOSTI NIJE JEDNAKO SAMO ZAŠTITA ŽIVOTNE SREDINE!!! </a:t>
            </a:r>
          </a:p>
          <a:p>
            <a:pPr algn="just"/>
            <a:r>
              <a:rPr lang="sr-Latn-RS" sz="2200" dirty="0">
                <a:latin typeface="Arial" panose="020B0604020202020204" pitchFamily="34" charset="0"/>
                <a:cs typeface="Arial" panose="020B0604020202020204" pitchFamily="34" charset="0"/>
              </a:rPr>
              <a:t>„S“ I „G“ IMAJU ZA CILJ HUMANIZACIJU BIZNISA – ne samo u smislu nezamenljivog ljudskog faktora, već  i u tradicionalnoj usmerenosti ka potrebama korisnika usluga. </a:t>
            </a:r>
          </a:p>
          <a:p>
            <a:endParaRPr lang="sr-Latn-R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6877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>
            <a:extLst>
              <a:ext uri="{FF2B5EF4-FFF2-40B4-BE49-F238E27FC236}">
                <a16:creationId xmlns:a16="http://schemas.microsoft.com/office/drawing/2014/main" id="{AD45BDE4-57D3-4BB1-A67C-097FCB2380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9828" y="73025"/>
            <a:ext cx="6877050" cy="6691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9008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9478C85-9AA3-4460-8CF7-A91A63EDAF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6669" y="970384"/>
            <a:ext cx="5327780" cy="5071641"/>
          </a:xfrm>
        </p:spPr>
      </p:pic>
    </p:spTree>
    <p:extLst>
      <p:ext uri="{BB962C8B-B14F-4D97-AF65-F5344CB8AC3E}">
        <p14:creationId xmlns:p14="http://schemas.microsoft.com/office/powerpoint/2010/main" val="39765184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5C9FA-9217-4A8E-AB30-0AD29022C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060580"/>
          </a:xfrm>
        </p:spPr>
        <p:txBody>
          <a:bodyPr>
            <a:normAutofit fontScale="90000"/>
          </a:bodyPr>
          <a:lstStyle/>
          <a:p>
            <a:pPr algn="ctr"/>
            <a:r>
              <a:rPr lang="sr-Latn-RS" dirty="0">
                <a:latin typeface="Arial" panose="020B0604020202020204" pitchFamily="34" charset="0"/>
                <a:cs typeface="Arial" panose="020B0604020202020204" pitchFamily="34" charset="0"/>
              </a:rPr>
              <a:t>ŠTA NAS ČEKA KAO INDUSTRIJU? </a:t>
            </a:r>
            <a:br>
              <a:rPr lang="sr-Latn-R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r-Latn-RS" dirty="0">
                <a:latin typeface="Arial" panose="020B0604020202020204" pitchFamily="34" charset="0"/>
                <a:cs typeface="Arial" panose="020B0604020202020204" pitchFamily="34" charset="0"/>
              </a:rPr>
              <a:t>A ŠTA KAO GRAĐANE? (2)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1A682B-9410-4AD9-9AF8-6631601F38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052735"/>
            <a:ext cx="8596668" cy="3988627"/>
          </a:xfrm>
        </p:spPr>
        <p:txBody>
          <a:bodyPr/>
          <a:lstStyle/>
          <a:p>
            <a:pPr algn="just"/>
            <a:r>
              <a:rPr lang="sr-Latn-RS" dirty="0">
                <a:latin typeface="Arial" panose="020B0604020202020204" pitchFamily="34" charset="0"/>
                <a:cs typeface="Arial" panose="020B0604020202020204" pitchFamily="34" charset="0"/>
              </a:rPr>
              <a:t>AKO NE MI, KO? AKO NE SAD, KAD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endParaRPr lang="sr-Latn-R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133156-E3B7-424C-8BD2-2F8F3E7D3D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845" y="2733870"/>
            <a:ext cx="4553338" cy="330749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F377D58-43E4-433B-9566-8F280E54DC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5756" y="1856793"/>
            <a:ext cx="5505063" cy="4613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1308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653ABAE-78D4-4FC1-8329-08088D175D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6571" y="609600"/>
            <a:ext cx="4926855" cy="54324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40359DC-05E0-4AF6-9879-94F8E40AD3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8367" y="609600"/>
            <a:ext cx="5540829" cy="5511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289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7FDE75-A472-4B53-B73C-971B3C26F8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84413"/>
            <a:ext cx="8596668" cy="4256950"/>
          </a:xfrm>
        </p:spPr>
        <p:txBody>
          <a:bodyPr/>
          <a:lstStyle/>
          <a:p>
            <a:pPr algn="just"/>
            <a:r>
              <a:rPr lang="en-US" sz="2800" dirty="0"/>
              <a:t>“</a:t>
            </a:r>
            <a:r>
              <a:rPr lang="sr-Latn-RS" sz="2800" dirty="0"/>
              <a:t>SURELY WE HAVE A RESPONSIBILITY TO LEAVE FOR FUTURE GENERATIONS A PLANET THAT IS HEALTHY AND HABITABLE BY ALL SPECIES“. </a:t>
            </a:r>
            <a:endParaRPr lang="en-US" sz="2800" dirty="0"/>
          </a:p>
          <a:p>
            <a:pPr algn="just"/>
            <a:endParaRPr lang="en-US" dirty="0"/>
          </a:p>
          <a:p>
            <a:pPr algn="ctr"/>
            <a:r>
              <a:rPr lang="sr-Latn-RS" sz="2800" dirty="0"/>
              <a:t>HVALA NA PAŽNJI! </a:t>
            </a:r>
          </a:p>
          <a:p>
            <a:pPr marL="0" indent="0" algn="ctr">
              <a:buNone/>
            </a:pPr>
            <a:endParaRPr lang="sr-Latn-RS" sz="2800" dirty="0"/>
          </a:p>
          <a:p>
            <a:pPr algn="ctr"/>
            <a:r>
              <a:rPr lang="sr-Latn-RS" sz="2800" dirty="0">
                <a:hlinkClick r:id="rId2"/>
              </a:rPr>
              <a:t>NATALY</a:t>
            </a:r>
            <a:r>
              <a:rPr lang="en-US" sz="2800" dirty="0">
                <a:hlinkClick r:id="rId2"/>
              </a:rPr>
              <a:t>@IUS.BG.AC.RS</a:t>
            </a:r>
            <a:r>
              <a:rPr 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9664237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1043</TotalTime>
  <Words>1241</Words>
  <Application>Microsoft Office PowerPoint</Application>
  <PresentationFormat>Widescreen</PresentationFormat>
  <Paragraphs>143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41" baseType="lpstr">
      <vt:lpstr>Arial</vt:lpstr>
      <vt:lpstr>Calibri</vt:lpstr>
      <vt:lpstr>Century Gothic</vt:lpstr>
      <vt:lpstr>DM Sans</vt:lpstr>
      <vt:lpstr>Lato Light</vt:lpstr>
      <vt:lpstr>League Spartan</vt:lpstr>
      <vt:lpstr>Poppins</vt:lpstr>
      <vt:lpstr>Symbol</vt:lpstr>
      <vt:lpstr>Times New Roman</vt:lpstr>
      <vt:lpstr>Trebuchet MS</vt:lpstr>
      <vt:lpstr>Wingdings</vt:lpstr>
      <vt:lpstr>Wingdings 2</vt:lpstr>
      <vt:lpstr>Wingdings 3</vt:lpstr>
      <vt:lpstr>Facet</vt:lpstr>
      <vt:lpstr>OD DRUŠTVENO ODGOVORNOG DO ODRŽIVOG KORPORATIVNOG UPRAVLJANJA U SEKTORU OSIGURANJA – PUT KA HUMANIZACIJI BIZNISA </vt:lpstr>
      <vt:lpstr>PowerPoint Presentation</vt:lpstr>
      <vt:lpstr>CILJNA FUNKCIJA OSIGURANJA – DA LI SMO SPREMNI ZA TRANZICIJU? (1)</vt:lpstr>
      <vt:lpstr>CILJNA FUNKCIJA OSIGURANJA – DA LI SMO SPREMNI ZA TRANZICIJU? (2)</vt:lpstr>
      <vt:lpstr>DRUŠTVENA ODGOVORNOST KOMPANIJA - CSR</vt:lpstr>
      <vt:lpstr>PowerPoint Presentation</vt:lpstr>
      <vt:lpstr>PowerPoint Presentation</vt:lpstr>
      <vt:lpstr>PowerPoint Presentation</vt:lpstr>
      <vt:lpstr>PowerPoint Presentation</vt:lpstr>
      <vt:lpstr>RAZVOJNI PUT OD ODGOVORNOG DO ODRŽIVOG POSLOVANJA (1)</vt:lpstr>
      <vt:lpstr>PARIS AGREEMENT 2015</vt:lpstr>
      <vt:lpstr>RAZVOJNI PUT OD ODGOVORNOG DO ODRŽIVOG POSLOVANJA (2)   SDG – CILJEVI ODRŽIVOG RAZVOJA</vt:lpstr>
      <vt:lpstr>ESG vs SDG – Simili similis gaudet…? Ili, ipak, ne? </vt:lpstr>
      <vt:lpstr>OD REPUTACIONE ŠANSE DO ZAKONSKE OBAVEZE</vt:lpstr>
      <vt:lpstr>FAKTORI ODRŽIVOSTI DEFINISANI U DIREKTIVI 2014/95/EU</vt:lpstr>
      <vt:lpstr>Uredba EU 2020/852 o uspostavljanju okvira za olakšanje održivih ulaganja i kojom se menja Uredba EU 2019/2088 - Taxonomy Regulation </vt:lpstr>
      <vt:lpstr>Direktiva 2022/2464 o izmeni Uredbe 537/2014, Direktive 2006/43/EZ i Direktive 2013/34/EU u pogledu korporativnog izveštavanja o održivosti- Corporate Sustainability Reporting Directive, CSRD  </vt:lpstr>
      <vt:lpstr>PowerPoint Presentation</vt:lpstr>
      <vt:lpstr>NOVA REALNOST EU KOJA UTIČE NA SVE NACIONALNE EKONOMIJE ILI SAMO DOBAR MARKETING?! </vt:lpstr>
      <vt:lpstr>RIZIK ODRŽIVOSTI – POGLED U BUDUĆNOST ILI …? </vt:lpstr>
      <vt:lpstr>NE MORAM BITI ODGOVORAN,  VEĆ BIRAM BITI ODGOVORAN,  JER TO ZNAČI ODRŽIV USPEH!</vt:lpstr>
      <vt:lpstr>ŠTA NAS ČEKA KAO INDUSTRIJU?  A ŠTA KAO GRAĐANE? (1)</vt:lpstr>
      <vt:lpstr>PowerPoint Presentation</vt:lpstr>
      <vt:lpstr>PowerPoint Presentation</vt:lpstr>
      <vt:lpstr>ŠTA NAS ČEKA KAO INDUSTRIJU?  A ŠTA KAO GRAĐANE? (2)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OD DRUŠTVENO ODGOVORNOG PREKO ODRŽIVOG KORPORATIVNOG UPRAVLJANJA U SEKTORU OSIGURANJA – PUT KA HUMANIZACIJI BIZNISA </dc:title>
  <dc:creator>User</dc:creator>
  <cp:lastModifiedBy>User</cp:lastModifiedBy>
  <cp:revision>326</cp:revision>
  <dcterms:created xsi:type="dcterms:W3CDTF">2023-10-29T07:56:23Z</dcterms:created>
  <dcterms:modified xsi:type="dcterms:W3CDTF">2023-11-23T09:40:29Z</dcterms:modified>
</cp:coreProperties>
</file>