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6.xml" ContentType="application/vnd.openxmlformats-officedocument.presentationml.tags+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tags/tag7.xml" ContentType="application/vnd.openxmlformats-officedocument.presentationml.tags+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9.xml" ContentType="application/vnd.openxmlformats-officedocument.presentationml.tags+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1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4.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ppt/tags/tag12.xml" ContentType="application/vnd.openxmlformats-officedocument.presentationml.tags+xml"/>
  <Override PartName="/ppt/notesSlides/notesSlide1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13.xml" ContentType="application/vnd.openxmlformats-officedocument.presentationml.tags+xml"/>
  <Override PartName="/ppt/notesSlides/notesSlide1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0" r:id="rId4"/>
  </p:sldMasterIdLst>
  <p:notesMasterIdLst>
    <p:notesMasterId r:id="rId26"/>
  </p:notesMasterIdLst>
  <p:handoutMasterIdLst>
    <p:handoutMasterId r:id="rId27"/>
  </p:handoutMasterIdLst>
  <p:sldIdLst>
    <p:sldId id="507" r:id="rId5"/>
    <p:sldId id="399" r:id="rId6"/>
    <p:sldId id="430" r:id="rId7"/>
    <p:sldId id="1867" r:id="rId8"/>
    <p:sldId id="432" r:id="rId9"/>
    <p:sldId id="1869" r:id="rId10"/>
    <p:sldId id="506" r:id="rId11"/>
    <p:sldId id="1865" r:id="rId12"/>
    <p:sldId id="1866" r:id="rId13"/>
    <p:sldId id="1864" r:id="rId14"/>
    <p:sldId id="437" r:id="rId15"/>
    <p:sldId id="1871" r:id="rId16"/>
    <p:sldId id="1874" r:id="rId17"/>
    <p:sldId id="439" r:id="rId18"/>
    <p:sldId id="1868" r:id="rId19"/>
    <p:sldId id="1872" r:id="rId20"/>
    <p:sldId id="445" r:id="rId21"/>
    <p:sldId id="1873" r:id="rId22"/>
    <p:sldId id="1870" r:id="rId23"/>
    <p:sldId id="392" r:id="rId24"/>
    <p:sldId id="489" r:id="rId25"/>
  </p:sldIdLst>
  <p:sldSz cx="9144000" cy="6858000" type="screen4x3"/>
  <p:notesSz cx="6808788" cy="9940925"/>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45">
          <p15:clr>
            <a:srgbClr val="A4A3A4"/>
          </p15:clr>
        </p15:guide>
        <p15:guide id="2" pos="2880">
          <p15:clr>
            <a:srgbClr val="A4A3A4"/>
          </p15:clr>
        </p15:guide>
        <p15:guide id="3"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D58919-47A8-8111-D77F-BD72119BA84E}" name="Gombos, Eva" initials="GE" userId="S::egombos@deloittece.com::b4b6f0d9-ef3f-4931-867e-a615c2162572" providerId="AD"/>
  <p188:author id="{8149C97D-0E75-AC89-97A2-1F319F3C415A}" name="Pamer, Balazs" initials="PB" userId="S::bpamer@deloittece.com::e9542a49-097d-4aa3-8f79-e9d31620538f" providerId="AD"/>
  <p188:author id="{A17114DB-D3BB-4BAC-BD7E-8D43B83C217C}" name="Teare, Samuel-Patrick" initials="TSP" userId="S::steare@deloittece.com::1568540b-1794-47bf-889b-8f835ab1c17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Daniel Molnar" initials="DM" lastIdx="1" clrIdx="0"/>
  <p:cmAuthor id="1" name="Author" initials="AN" lastIdx="5" clrIdx="1"/>
  <p:cmAuthor id="2" name="Marton, Albert (HU - Budapest)" initials="MA(-B" lastIdx="10" clrIdx="2"/>
  <p:cmAuthor id="3" name="Csomor, Csaba (HU - Budapest)" initials="CC(-B" lastIdx="5" clrIdx="3"/>
  <p:cmAuthor id="4" name="Balazs Biro" initials="BB" lastIdx="10" clrIdx="4">
    <p:extLst>
      <p:ext uri="{19B8F6BF-5375-455C-9EA6-DF929625EA0E}">
        <p15:presenceInfo xmlns:p15="http://schemas.microsoft.com/office/powerpoint/2012/main" userId="Balazs Biro" providerId="None"/>
      </p:ext>
    </p:extLst>
  </p:cmAuthor>
  <p:cmAuthor id="5" name="Attila Nebl" initials="AN" lastIdx="8" clrIdx="5">
    <p:extLst>
      <p:ext uri="{19B8F6BF-5375-455C-9EA6-DF929625EA0E}">
        <p15:presenceInfo xmlns:p15="http://schemas.microsoft.com/office/powerpoint/2012/main" userId="Attila Nebl" providerId="None"/>
      </p:ext>
    </p:extLst>
  </p:cmAuthor>
  <p:cmAuthor id="6" name="Sothy, Szabina (HU - Budapest)" initials="SS(-B" lastIdx="7" clrIdx="6">
    <p:extLst>
      <p:ext uri="{19B8F6BF-5375-455C-9EA6-DF929625EA0E}">
        <p15:presenceInfo xmlns:p15="http://schemas.microsoft.com/office/powerpoint/2012/main" userId="S-1-5-21-2094927150-201071529-617630493-930218" providerId="AD"/>
      </p:ext>
    </p:extLst>
  </p:cmAuthor>
  <p:cmAuthor id="7" name="Jenei, Gabriella" initials="JG" lastIdx="1" clrIdx="7">
    <p:extLst>
      <p:ext uri="{19B8F6BF-5375-455C-9EA6-DF929625EA0E}">
        <p15:presenceInfo xmlns:p15="http://schemas.microsoft.com/office/powerpoint/2012/main" userId="S-1-5-21-2094927150-201071529-617630493-224878" providerId="AD"/>
      </p:ext>
    </p:extLst>
  </p:cmAuthor>
  <p:cmAuthor id="8" name="Csoma, Attila" initials="CA" lastIdx="28" clrIdx="8">
    <p:extLst>
      <p:ext uri="{19B8F6BF-5375-455C-9EA6-DF929625EA0E}">
        <p15:presenceInfo xmlns:p15="http://schemas.microsoft.com/office/powerpoint/2012/main" userId="S-1-5-21-2094927150-201071529-617630493-1248421" providerId="AD"/>
      </p:ext>
    </p:extLst>
  </p:cmAuthor>
  <p:cmAuthor id="9" name="Amann, Robert-ext" initials="AR" lastIdx="11" clrIdx="9">
    <p:extLst>
      <p:ext uri="{19B8F6BF-5375-455C-9EA6-DF929625EA0E}">
        <p15:presenceInfo xmlns:p15="http://schemas.microsoft.com/office/powerpoint/2012/main" userId="S-1-5-21-2094927150-201071529-617630493-1257743" providerId="AD"/>
      </p:ext>
    </p:extLst>
  </p:cmAuthor>
  <p:cmAuthor id="10" name="Csomor, Csaba" initials="CC" lastIdx="80" clrIdx="10">
    <p:extLst>
      <p:ext uri="{19B8F6BF-5375-455C-9EA6-DF929625EA0E}">
        <p15:presenceInfo xmlns:p15="http://schemas.microsoft.com/office/powerpoint/2012/main" userId="S-1-5-21-2094927150-201071529-617630493-543880" providerId="AD"/>
      </p:ext>
    </p:extLst>
  </p:cmAuthor>
  <p:cmAuthor id="11" name="Biro, Balazs" initials="BB" lastIdx="10" clrIdx="11">
    <p:extLst>
      <p:ext uri="{19B8F6BF-5375-455C-9EA6-DF929625EA0E}">
        <p15:presenceInfo xmlns:p15="http://schemas.microsoft.com/office/powerpoint/2012/main" userId="S-1-5-21-2094927150-201071529-617630493-86145" providerId="AD"/>
      </p:ext>
    </p:extLst>
  </p:cmAuthor>
  <p:cmAuthor id="12" name="Morvai, Tiziano" initials="MT" lastIdx="3" clrIdx="12">
    <p:extLst>
      <p:ext uri="{19B8F6BF-5375-455C-9EA6-DF929625EA0E}">
        <p15:presenceInfo xmlns:p15="http://schemas.microsoft.com/office/powerpoint/2012/main" userId="S-1-5-21-2094927150-201071529-617630493-1229975" providerId="AD"/>
      </p:ext>
    </p:extLst>
  </p:cmAuthor>
  <p:cmAuthor id="13" name="Zsako, Andras" initials="ZA" lastIdx="6" clrIdx="13">
    <p:extLst>
      <p:ext uri="{19B8F6BF-5375-455C-9EA6-DF929625EA0E}">
        <p15:presenceInfo xmlns:p15="http://schemas.microsoft.com/office/powerpoint/2012/main" userId="S-1-5-21-2094927150-201071529-617630493-1448495" providerId="AD"/>
      </p:ext>
    </p:extLst>
  </p:cmAuthor>
  <p:cmAuthor id="14" name="Palfi, Lorant" initials="PL" lastIdx="36" clrIdx="14">
    <p:extLst>
      <p:ext uri="{19B8F6BF-5375-455C-9EA6-DF929625EA0E}">
        <p15:presenceInfo xmlns:p15="http://schemas.microsoft.com/office/powerpoint/2012/main" userId="S-1-5-21-2094927150-201071529-617630493-1316363" providerId="AD"/>
      </p:ext>
    </p:extLst>
  </p:cmAuthor>
  <p:cmAuthor id="15" name="Balogh, Daniel" initials="BD" lastIdx="4" clrIdx="15">
    <p:extLst>
      <p:ext uri="{19B8F6BF-5375-455C-9EA6-DF929625EA0E}">
        <p15:presenceInfo xmlns:p15="http://schemas.microsoft.com/office/powerpoint/2012/main" userId="S::dbalogh@deloittece.com::78e83c40-9ec8-4cf0-ab90-f68c6caa8f95" providerId="AD"/>
      </p:ext>
    </p:extLst>
  </p:cmAuthor>
  <p:cmAuthor id="16" name="Vajda, Mark" initials="VM" lastIdx="63" clrIdx="16">
    <p:extLst>
      <p:ext uri="{19B8F6BF-5375-455C-9EA6-DF929625EA0E}">
        <p15:presenceInfo xmlns:p15="http://schemas.microsoft.com/office/powerpoint/2012/main" userId="S::mvajda@deloittece.com::77676d33-b6da-4103-ae7e-81a930bae5e1" providerId="AD"/>
      </p:ext>
    </p:extLst>
  </p:cmAuthor>
  <p:cmAuthor id="17" name="Amann, Robert" initials="AR" lastIdx="1" clrIdx="17">
    <p:extLst>
      <p:ext uri="{19B8F6BF-5375-455C-9EA6-DF929625EA0E}">
        <p15:presenceInfo xmlns:p15="http://schemas.microsoft.com/office/powerpoint/2012/main" userId="S::roamann@deloittece.com::6e507d81-d5c8-4321-a3f0-8b3580752aac" providerId="AD"/>
      </p:ext>
    </p:extLst>
  </p:cmAuthor>
  <p:cmAuthor id="18" name="Kollar, Nora" initials="KN" lastIdx="21" clrIdx="18">
    <p:extLst>
      <p:ext uri="{19B8F6BF-5375-455C-9EA6-DF929625EA0E}">
        <p15:presenceInfo xmlns:p15="http://schemas.microsoft.com/office/powerpoint/2012/main" userId="S-1-5-21-2094927150-201071529-617630493-11232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7618C"/>
    <a:srgbClr val="0097A9"/>
    <a:srgbClr val="00B0F0"/>
    <a:srgbClr val="012169"/>
    <a:srgbClr val="62B5E5"/>
    <a:srgbClr val="2392D2"/>
    <a:srgbClr val="86BC25"/>
    <a:srgbClr val="FFFFFF"/>
    <a:srgbClr val="057B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CAA013-B75E-48BC-9B50-4821FCFBF565}" v="20" dt="2023-11-23T16:43:28.3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93788" autoAdjust="0"/>
  </p:normalViewPr>
  <p:slideViewPr>
    <p:cSldViewPr snapToGrid="0">
      <p:cViewPr varScale="1">
        <p:scale>
          <a:sx n="99" d="100"/>
          <a:sy n="99" d="100"/>
        </p:scale>
        <p:origin x="1794" y="108"/>
      </p:cViewPr>
      <p:guideLst>
        <p:guide orient="horz" pos="1145"/>
        <p:guide pos="2880"/>
        <p:guide orient="horz" pos="2160"/>
      </p:guideLst>
    </p:cSldViewPr>
  </p:slideViewPr>
  <p:outlineViewPr>
    <p:cViewPr>
      <p:scale>
        <a:sx n="33" d="100"/>
        <a:sy n="33" d="100"/>
      </p:scale>
      <p:origin x="0" y="-4536"/>
    </p:cViewPr>
  </p:outlineViewPr>
  <p:notesTextViewPr>
    <p:cViewPr>
      <p:scale>
        <a:sx n="100" d="100"/>
        <a:sy n="10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https://resources.deloitte.com/sites/InsuranceMAStudy2023/Shared%20Documents/General/Insurance%20M&amp;A%20Study%202023/InsuranceM&amp;A_all%20country_master_v3.xlsb"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myresources.deloitte.com/personal/steare_deloittece_com/Documents/Desktop/Banking%20study_master_20230123.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4.bin"/></Relationships>
</file>

<file path=ppt/charts/_rels/chart4.xml.rels><?xml version="1.0" encoding="UTF-8" standalone="yes"?>
<Relationships xmlns="http://schemas.openxmlformats.org/package/2006/relationships"><Relationship Id="rId3" Type="http://schemas.openxmlformats.org/officeDocument/2006/relationships/oleObject" Target="https://resources.deloitte.com/sites/InsuranceMAStudy2023/Shared%20Documents/General/Insurance%20M&amp;A%20Study%202023/InsuranceM&amp;A_all%20country_master_v3.xlsb"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resources.deloitte.com/sites/InsuranceMAStudy2023/Shared%20Documents/General/Insurance%20M&amp;A%20Study%202023/InsuranceM&amp;A_all%20country_master_v3.xlsb"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https://resources.deloitte.com/sites/InsuranceMAStudy2023/Shared%20Documents/General/Insurance%20M&amp;A%20Study%202023/InsuranceM&amp;A_all%20country_master_v3.xlsb"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resources.deloitte.com/sites/InsuranceMAStudy2023/Shared%20Documents/General/Insurance%20M&amp;A%20Study%202023/InsuranceM&amp;A_all%20country_master_v3.xlsb"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resources.deloitte.com/sites/InsuranceMAStudy2023/Shared%20Documents/General/Insurance%20M&amp;A%20Study%202023/InsuranceM&amp;A_all%20country_master_v3.xlsb"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steare\AppData\Local\Microsoft\Windows\INetCache\Content.Outlook\J54IGW7E\VIG_Peers.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steare\AppData\Local\Microsoft\Windows\INetCache\Content.Outlook\J54IGW7E\VIG_Peers.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https://resources.deloitte.com/sites/InsuranceMAStudy2023/Shared%20Documents/General/Insurance%20M&amp;A%20Study%202023/InsuranceM&amp;A_all%20country_master_v3.xlsb"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resources.deloitte.com/sites/InsuranceMAStudy2023/Shared%20Documents/General/Insurance%20M&amp;A%20Study%202023/InsuranceM&amp;A_all%20country_master_v3_Serbia.xlsb"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https://resources.deloitte.com/sites/InsuranceMAStudy2023/Shared%20Documents/General/Insurance%20M&amp;A%20Study%202023/InsuranceM&amp;A_all%20country_master_v3_Serbia.xlsb"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resources.deloitte.com/sites/InsuranceMAStudy2023/Shared%20Documents/General/Insurance%20M&amp;A%20Study%202023/InsuranceM&amp;A_all%20country_master_v3_Serbia.xlsb"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732384853802327E-2"/>
          <c:y val="2.1111569562752817E-2"/>
          <c:w val="0.896280378761661"/>
          <c:h val="0.80874237288571316"/>
        </c:manualLayout>
      </c:layout>
      <c:barChart>
        <c:barDir val="col"/>
        <c:grouping val="clustered"/>
        <c:varyColors val="0"/>
        <c:ser>
          <c:idx val="0"/>
          <c:order val="0"/>
          <c:tx>
            <c:strRef>
              <c:f>'[InsuranceM&amp;A_all country_master_v3.xlsb]Macro_01'!$B$5</c:f>
              <c:strCache>
                <c:ptCount val="1"/>
                <c:pt idx="0">
                  <c:v>2021</c:v>
                </c:pt>
              </c:strCache>
            </c:strRef>
          </c:tx>
          <c:spPr>
            <a:solidFill>
              <a:schemeClr val="accent1"/>
            </a:solidFill>
            <a:ln w="12700">
              <a:solidFill>
                <a:srgbClr val="FFFFFF"/>
              </a:solidFill>
              <a:prstDash val="solid"/>
            </a:ln>
            <a:effectLst/>
          </c:spPr>
          <c:invertIfNegative val="0"/>
          <c:cat>
            <c:strRef>
              <c:f>'[InsuranceM&amp;A_all country_master_v3.xlsb]Macro_01'!$C$4:$Q$4</c:f>
              <c:strCache>
                <c:ptCount val="15"/>
                <c:pt idx="0">
                  <c:v>PL</c:v>
                </c:pt>
                <c:pt idx="1">
                  <c:v>CZ</c:v>
                </c:pt>
                <c:pt idx="2">
                  <c:v>SK</c:v>
                </c:pt>
                <c:pt idx="3">
                  <c:v>HU</c:v>
                </c:pt>
                <c:pt idx="4">
                  <c:v>RO</c:v>
                </c:pt>
                <c:pt idx="5">
                  <c:v>SI</c:v>
                </c:pt>
                <c:pt idx="6">
                  <c:v>HR</c:v>
                </c:pt>
                <c:pt idx="7">
                  <c:v>BG</c:v>
                </c:pt>
                <c:pt idx="8">
                  <c:v>RS</c:v>
                </c:pt>
                <c:pt idx="9">
                  <c:v>EE</c:v>
                </c:pt>
                <c:pt idx="10">
                  <c:v>LV</c:v>
                </c:pt>
                <c:pt idx="11">
                  <c:v>LT</c:v>
                </c:pt>
                <c:pt idx="12">
                  <c:v>BA</c:v>
                </c:pt>
                <c:pt idx="13">
                  <c:v>MK</c:v>
                </c:pt>
                <c:pt idx="14">
                  <c:v>AL</c:v>
                </c:pt>
              </c:strCache>
            </c:strRef>
          </c:cat>
          <c:val>
            <c:numRef>
              <c:f>'[InsuranceM&amp;A_all country_master_v3.xlsb]Macro_01'!$C$5:$Q$5</c:f>
              <c:numCache>
                <c:formatCode>0.0%</c:formatCode>
                <c:ptCount val="15"/>
                <c:pt idx="0">
                  <c:v>6.9349999999999995E-2</c:v>
                </c:pt>
                <c:pt idx="1">
                  <c:v>3.4959999999999998E-2</c:v>
                </c:pt>
                <c:pt idx="2">
                  <c:v>4.8630000000000007E-2</c:v>
                </c:pt>
                <c:pt idx="3">
                  <c:v>7.1580000000000005E-2</c:v>
                </c:pt>
                <c:pt idx="4">
                  <c:v>5.8529999999999999E-2</c:v>
                </c:pt>
                <c:pt idx="5">
                  <c:v>8.2790000000000002E-2</c:v>
                </c:pt>
                <c:pt idx="6">
                  <c:v>0.13070000000000001</c:v>
                </c:pt>
                <c:pt idx="7">
                  <c:v>7.1050000000000002E-2</c:v>
                </c:pt>
                <c:pt idx="8">
                  <c:v>7.5499999999999998E-2</c:v>
                </c:pt>
                <c:pt idx="9">
                  <c:v>8.0479999999999996E-2</c:v>
                </c:pt>
                <c:pt idx="10">
                  <c:v>0.04</c:v>
                </c:pt>
                <c:pt idx="11">
                  <c:v>5.9810000000000002E-2</c:v>
                </c:pt>
                <c:pt idx="12">
                  <c:v>6.9379999999999997E-2</c:v>
                </c:pt>
                <c:pt idx="13">
                  <c:v>3.9309999999999998E-2</c:v>
                </c:pt>
                <c:pt idx="14">
                  <c:v>8.9090000000000003E-2</c:v>
                </c:pt>
              </c:numCache>
            </c:numRef>
          </c:val>
          <c:extLst>
            <c:ext xmlns:c16="http://schemas.microsoft.com/office/drawing/2014/chart" uri="{C3380CC4-5D6E-409C-BE32-E72D297353CC}">
              <c16:uniqueId val="{00000000-9895-4F4A-AC79-D613D39045DA}"/>
            </c:ext>
          </c:extLst>
        </c:ser>
        <c:ser>
          <c:idx val="1"/>
          <c:order val="1"/>
          <c:tx>
            <c:strRef>
              <c:f>'[InsuranceM&amp;A_all country_master_v3.xlsb]Macro_01'!$B$6</c:f>
              <c:strCache>
                <c:ptCount val="1"/>
                <c:pt idx="0">
                  <c:v>2022</c:v>
                </c:pt>
              </c:strCache>
            </c:strRef>
          </c:tx>
          <c:spPr>
            <a:solidFill>
              <a:schemeClr val="accent2"/>
            </a:solidFill>
            <a:ln w="12700">
              <a:solidFill>
                <a:srgbClr val="FFFFFF"/>
              </a:solidFill>
              <a:prstDash val="solid"/>
            </a:ln>
            <a:effectLst/>
          </c:spPr>
          <c:invertIfNegative val="0"/>
          <c:cat>
            <c:strRef>
              <c:f>'[InsuranceM&amp;A_all country_master_v3.xlsb]Macro_01'!$C$4:$Q$4</c:f>
              <c:strCache>
                <c:ptCount val="15"/>
                <c:pt idx="0">
                  <c:v>PL</c:v>
                </c:pt>
                <c:pt idx="1">
                  <c:v>CZ</c:v>
                </c:pt>
                <c:pt idx="2">
                  <c:v>SK</c:v>
                </c:pt>
                <c:pt idx="3">
                  <c:v>HU</c:v>
                </c:pt>
                <c:pt idx="4">
                  <c:v>RO</c:v>
                </c:pt>
                <c:pt idx="5">
                  <c:v>SI</c:v>
                </c:pt>
                <c:pt idx="6">
                  <c:v>HR</c:v>
                </c:pt>
                <c:pt idx="7">
                  <c:v>BG</c:v>
                </c:pt>
                <c:pt idx="8">
                  <c:v>RS</c:v>
                </c:pt>
                <c:pt idx="9">
                  <c:v>EE</c:v>
                </c:pt>
                <c:pt idx="10">
                  <c:v>LV</c:v>
                </c:pt>
                <c:pt idx="11">
                  <c:v>LT</c:v>
                </c:pt>
                <c:pt idx="12">
                  <c:v>BA</c:v>
                </c:pt>
                <c:pt idx="13">
                  <c:v>MK</c:v>
                </c:pt>
                <c:pt idx="14">
                  <c:v>AL</c:v>
                </c:pt>
              </c:strCache>
            </c:strRef>
          </c:cat>
          <c:val>
            <c:numRef>
              <c:f>'[InsuranceM&amp;A_all country_master_v3.xlsb]Macro_01'!$C$6:$Q$6</c:f>
              <c:numCache>
                <c:formatCode>0.0%</c:formatCode>
                <c:ptCount val="15"/>
                <c:pt idx="0">
                  <c:v>5.1340000000000004E-2</c:v>
                </c:pt>
                <c:pt idx="1">
                  <c:v>2.46E-2</c:v>
                </c:pt>
                <c:pt idx="2">
                  <c:v>1.669E-2</c:v>
                </c:pt>
                <c:pt idx="3">
                  <c:v>4.5909999999999999E-2</c:v>
                </c:pt>
                <c:pt idx="4">
                  <c:v>4.7409999999999994E-2</c:v>
                </c:pt>
                <c:pt idx="5">
                  <c:v>5.7030000000000004E-2</c:v>
                </c:pt>
                <c:pt idx="6">
                  <c:v>6.3E-2</c:v>
                </c:pt>
                <c:pt idx="7">
                  <c:v>3.789E-2</c:v>
                </c:pt>
                <c:pt idx="8">
                  <c:v>2.2509999999999999E-2</c:v>
                </c:pt>
                <c:pt idx="9">
                  <c:v>-1.0200000000000001E-2</c:v>
                </c:pt>
                <c:pt idx="10">
                  <c:v>2.819E-2</c:v>
                </c:pt>
                <c:pt idx="11">
                  <c:v>1.8879999999999997E-2</c:v>
                </c:pt>
                <c:pt idx="12">
                  <c:v>3.9890000000000002E-2</c:v>
                </c:pt>
                <c:pt idx="13">
                  <c:v>2.147E-2</c:v>
                </c:pt>
                <c:pt idx="14">
                  <c:v>4.8440000000000004E-2</c:v>
                </c:pt>
              </c:numCache>
            </c:numRef>
          </c:val>
          <c:extLst>
            <c:ext xmlns:c16="http://schemas.microsoft.com/office/drawing/2014/chart" uri="{C3380CC4-5D6E-409C-BE32-E72D297353CC}">
              <c16:uniqueId val="{00000001-9895-4F4A-AC79-D613D39045DA}"/>
            </c:ext>
          </c:extLst>
        </c:ser>
        <c:ser>
          <c:idx val="2"/>
          <c:order val="2"/>
          <c:tx>
            <c:strRef>
              <c:f>'[InsuranceM&amp;A_all country_master_v3.xlsb]Macro_01'!$B$7</c:f>
              <c:strCache>
                <c:ptCount val="1"/>
                <c:pt idx="0">
                  <c:v>2023E</c:v>
                </c:pt>
              </c:strCache>
            </c:strRef>
          </c:tx>
          <c:spPr>
            <a:solidFill>
              <a:schemeClr val="accent3"/>
            </a:solidFill>
            <a:ln>
              <a:noFill/>
            </a:ln>
            <a:effectLst/>
          </c:spPr>
          <c:invertIfNegative val="0"/>
          <c:cat>
            <c:strRef>
              <c:f>'[InsuranceM&amp;A_all country_master_v3.xlsb]Macro_01'!$C$4:$Q$4</c:f>
              <c:strCache>
                <c:ptCount val="15"/>
                <c:pt idx="0">
                  <c:v>PL</c:v>
                </c:pt>
                <c:pt idx="1">
                  <c:v>CZ</c:v>
                </c:pt>
                <c:pt idx="2">
                  <c:v>SK</c:v>
                </c:pt>
                <c:pt idx="3">
                  <c:v>HU</c:v>
                </c:pt>
                <c:pt idx="4">
                  <c:v>RO</c:v>
                </c:pt>
                <c:pt idx="5">
                  <c:v>SI</c:v>
                </c:pt>
                <c:pt idx="6">
                  <c:v>HR</c:v>
                </c:pt>
                <c:pt idx="7">
                  <c:v>BG</c:v>
                </c:pt>
                <c:pt idx="8">
                  <c:v>RS</c:v>
                </c:pt>
                <c:pt idx="9">
                  <c:v>EE</c:v>
                </c:pt>
                <c:pt idx="10">
                  <c:v>LV</c:v>
                </c:pt>
                <c:pt idx="11">
                  <c:v>LT</c:v>
                </c:pt>
                <c:pt idx="12">
                  <c:v>BA</c:v>
                </c:pt>
                <c:pt idx="13">
                  <c:v>MK</c:v>
                </c:pt>
                <c:pt idx="14">
                  <c:v>AL</c:v>
                </c:pt>
              </c:strCache>
            </c:strRef>
          </c:cat>
          <c:val>
            <c:numRef>
              <c:f>'[InsuranceM&amp;A_all country_master_v3.xlsb]Macro_01'!$C$7:$Q$7</c:f>
              <c:numCache>
                <c:formatCode>0.0%</c:formatCode>
                <c:ptCount val="15"/>
                <c:pt idx="0">
                  <c:v>1.3000000000000001E-2</c:v>
                </c:pt>
                <c:pt idx="1">
                  <c:v>6.0000000000000001E-3</c:v>
                </c:pt>
                <c:pt idx="2">
                  <c:v>8.0000000000000002E-3</c:v>
                </c:pt>
                <c:pt idx="3">
                  <c:v>1E-3</c:v>
                </c:pt>
                <c:pt idx="4">
                  <c:v>2.6000000000000002E-2</c:v>
                </c:pt>
                <c:pt idx="5">
                  <c:v>1.3000000000000001E-2</c:v>
                </c:pt>
                <c:pt idx="6">
                  <c:v>1.3999999999999999E-2</c:v>
                </c:pt>
                <c:pt idx="7">
                  <c:v>1.6E-2</c:v>
                </c:pt>
                <c:pt idx="8">
                  <c:v>1.4999999999999999E-2</c:v>
                </c:pt>
                <c:pt idx="9">
                  <c:v>-1E-3</c:v>
                </c:pt>
                <c:pt idx="10">
                  <c:v>9.0000000000000011E-3</c:v>
                </c:pt>
                <c:pt idx="11">
                  <c:v>3.0000000000000001E-3</c:v>
                </c:pt>
                <c:pt idx="12">
                  <c:v>1.8000000000000002E-2</c:v>
                </c:pt>
                <c:pt idx="13">
                  <c:v>1.8000000000000002E-2</c:v>
                </c:pt>
                <c:pt idx="14">
                  <c:v>0.03</c:v>
                </c:pt>
              </c:numCache>
            </c:numRef>
          </c:val>
          <c:extLst>
            <c:ext xmlns:c16="http://schemas.microsoft.com/office/drawing/2014/chart" uri="{C3380CC4-5D6E-409C-BE32-E72D297353CC}">
              <c16:uniqueId val="{00000002-9895-4F4A-AC79-D613D39045DA}"/>
            </c:ext>
          </c:extLst>
        </c:ser>
        <c:dLbls>
          <c:showLegendKey val="0"/>
          <c:showVal val="0"/>
          <c:showCatName val="0"/>
          <c:showSerName val="0"/>
          <c:showPercent val="0"/>
          <c:showBubbleSize val="0"/>
        </c:dLbls>
        <c:gapWidth val="219"/>
        <c:axId val="2097241264"/>
        <c:axId val="2097240016"/>
      </c:barChart>
      <c:lineChart>
        <c:grouping val="standard"/>
        <c:varyColors val="0"/>
        <c:ser>
          <c:idx val="4"/>
          <c:order val="3"/>
          <c:tx>
            <c:strRef>
              <c:f>'[InsuranceM&amp;A_all country_master_v3.xlsb]Macro_01'!$B$9</c:f>
              <c:strCache>
                <c:ptCount val="1"/>
                <c:pt idx="0">
                  <c:v>Average - 2022</c:v>
                </c:pt>
              </c:strCache>
            </c:strRef>
          </c:tx>
          <c:spPr>
            <a:ln w="19050" cap="rnd">
              <a:solidFill>
                <a:schemeClr val="accent2"/>
              </a:solidFill>
              <a:round/>
            </a:ln>
            <a:effectLst/>
          </c:spPr>
          <c:marker>
            <c:symbol val="none"/>
          </c:marker>
          <c:dLbls>
            <c:dLbl>
              <c:idx val="14"/>
              <c:layout>
                <c:manualLayout>
                  <c:x val="0"/>
                  <c:y val="0"/>
                </c:manualLayout>
              </c:layout>
              <c:spPr>
                <a:noFill/>
                <a:ln>
                  <a:noFill/>
                </a:ln>
                <a:effectLst/>
              </c:spPr>
              <c:txPr>
                <a:bodyPr rot="0" spcFirstLastPara="1" vertOverflow="ellipsis" vert="horz" wrap="square" anchor="ctr" anchorCtr="1"/>
                <a:lstStyle/>
                <a:p>
                  <a:pPr>
                    <a:defRPr sz="1000" b="1"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895-4F4A-AC79-D613D39045DA}"/>
                </c:ext>
              </c:extLst>
            </c:dLbl>
            <c:spPr>
              <a:noFill/>
              <a:ln>
                <a:noFill/>
              </a:ln>
              <a:effectLst/>
            </c:spPr>
            <c:txPr>
              <a:bodyPr rot="0" spcFirstLastPara="1" vertOverflow="ellipsis" vert="horz" wrap="square" anchor="ctr" anchorCtr="1"/>
              <a:lstStyle/>
              <a:p>
                <a:pPr>
                  <a:defRPr sz="10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'[InsuranceM&amp;A_all country_master_v3.xlsb]Macro_01'!$C$9:$Q$9</c:f>
              <c:numCache>
                <c:formatCode>0.0%</c:formatCode>
                <c:ptCount val="15"/>
                <c:pt idx="0">
                  <c:v>3.4203333333333336E-2</c:v>
                </c:pt>
                <c:pt idx="1">
                  <c:v>3.4203333333333336E-2</c:v>
                </c:pt>
                <c:pt idx="2">
                  <c:v>3.4203333333333336E-2</c:v>
                </c:pt>
                <c:pt idx="3">
                  <c:v>3.4203333333333336E-2</c:v>
                </c:pt>
                <c:pt idx="4">
                  <c:v>3.4203333333333336E-2</c:v>
                </c:pt>
                <c:pt idx="5">
                  <c:v>3.4203333333333336E-2</c:v>
                </c:pt>
                <c:pt idx="6">
                  <c:v>3.4203333333333336E-2</c:v>
                </c:pt>
                <c:pt idx="7">
                  <c:v>3.4203333333333336E-2</c:v>
                </c:pt>
                <c:pt idx="8">
                  <c:v>3.4203333333333336E-2</c:v>
                </c:pt>
                <c:pt idx="9">
                  <c:v>3.4203333333333336E-2</c:v>
                </c:pt>
                <c:pt idx="10">
                  <c:v>3.4203333333333336E-2</c:v>
                </c:pt>
                <c:pt idx="11">
                  <c:v>3.4203333333333336E-2</c:v>
                </c:pt>
                <c:pt idx="12">
                  <c:v>3.4203333333333336E-2</c:v>
                </c:pt>
                <c:pt idx="13">
                  <c:v>3.4203333333333336E-2</c:v>
                </c:pt>
                <c:pt idx="14">
                  <c:v>3.4203333333333336E-2</c:v>
                </c:pt>
              </c:numCache>
            </c:numRef>
          </c:val>
          <c:smooth val="0"/>
          <c:extLst>
            <c:ext xmlns:c16="http://schemas.microsoft.com/office/drawing/2014/chart" uri="{C3380CC4-5D6E-409C-BE32-E72D297353CC}">
              <c16:uniqueId val="{00000006-9895-4F4A-AC79-D613D39045DA}"/>
            </c:ext>
          </c:extLst>
        </c:ser>
        <c:ser>
          <c:idx val="5"/>
          <c:order val="4"/>
          <c:tx>
            <c:strRef>
              <c:f>'[InsuranceM&amp;A_all country_master_v3.xlsb]Macro_01'!$B$10</c:f>
              <c:strCache>
                <c:ptCount val="1"/>
                <c:pt idx="0">
                  <c:v>Average - 2023E*</c:v>
                </c:pt>
              </c:strCache>
            </c:strRef>
          </c:tx>
          <c:spPr>
            <a:ln w="19050" cap="rnd">
              <a:solidFill>
                <a:schemeClr val="accent3"/>
              </a:solidFill>
              <a:round/>
            </a:ln>
            <a:effectLst/>
          </c:spPr>
          <c:marker>
            <c:symbol val="none"/>
          </c:marker>
          <c:dLbls>
            <c:dLbl>
              <c:idx val="14"/>
              <c:layout>
                <c:manualLayout>
                  <c:x val="9.056749090610763E-3"/>
                  <c:y val="-3.2648612241174182E-3"/>
                </c:manualLayout>
              </c:layout>
              <c:spPr>
                <a:noFill/>
                <a:ln>
                  <a:noFill/>
                </a:ln>
                <a:effectLst/>
              </c:spPr>
              <c:txPr>
                <a:bodyPr rot="0" spcFirstLastPara="1" vertOverflow="ellipsis" vert="horz" wrap="square" anchor="ctr" anchorCtr="1"/>
                <a:lstStyle/>
                <a:p>
                  <a:pPr>
                    <a:defRPr sz="1000" b="1"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895-4F4A-AC79-D613D39045DA}"/>
                </c:ext>
              </c:extLst>
            </c:dLbl>
            <c:spPr>
              <a:noFill/>
              <a:ln>
                <a:noFill/>
              </a:ln>
              <a:effectLst/>
            </c:spPr>
            <c:txPr>
              <a:bodyPr rot="0" spcFirstLastPara="1" vertOverflow="ellipsis" vert="horz" wrap="square" anchor="ctr" anchorCtr="1"/>
              <a:lstStyle/>
              <a:p>
                <a:pPr>
                  <a:defRPr sz="10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'[InsuranceM&amp;A_all country_master_v3.xlsb]Macro_01'!$C$10:$Q$10</c:f>
              <c:numCache>
                <c:formatCode>0.0%</c:formatCode>
                <c:ptCount val="15"/>
                <c:pt idx="0">
                  <c:v>1.2600000000000002E-2</c:v>
                </c:pt>
                <c:pt idx="1">
                  <c:v>1.2600000000000002E-2</c:v>
                </c:pt>
                <c:pt idx="2">
                  <c:v>1.2600000000000002E-2</c:v>
                </c:pt>
                <c:pt idx="3">
                  <c:v>1.2600000000000002E-2</c:v>
                </c:pt>
                <c:pt idx="4">
                  <c:v>1.2600000000000002E-2</c:v>
                </c:pt>
                <c:pt idx="5">
                  <c:v>1.2600000000000002E-2</c:v>
                </c:pt>
                <c:pt idx="6">
                  <c:v>1.2600000000000002E-2</c:v>
                </c:pt>
                <c:pt idx="7">
                  <c:v>1.2600000000000002E-2</c:v>
                </c:pt>
                <c:pt idx="8">
                  <c:v>1.2600000000000002E-2</c:v>
                </c:pt>
                <c:pt idx="9">
                  <c:v>1.2600000000000002E-2</c:v>
                </c:pt>
                <c:pt idx="10">
                  <c:v>1.2600000000000002E-2</c:v>
                </c:pt>
                <c:pt idx="11">
                  <c:v>1.2600000000000002E-2</c:v>
                </c:pt>
                <c:pt idx="12">
                  <c:v>1.2600000000000002E-2</c:v>
                </c:pt>
                <c:pt idx="13">
                  <c:v>1.2600000000000002E-2</c:v>
                </c:pt>
                <c:pt idx="14">
                  <c:v>1.2600000000000002E-2</c:v>
                </c:pt>
              </c:numCache>
            </c:numRef>
          </c:val>
          <c:smooth val="0"/>
          <c:extLst>
            <c:ext xmlns:c16="http://schemas.microsoft.com/office/drawing/2014/chart" uri="{C3380CC4-5D6E-409C-BE32-E72D297353CC}">
              <c16:uniqueId val="{00000008-9895-4F4A-AC79-D613D39045DA}"/>
            </c:ext>
          </c:extLst>
        </c:ser>
        <c:dLbls>
          <c:showLegendKey val="0"/>
          <c:showVal val="0"/>
          <c:showCatName val="0"/>
          <c:showSerName val="0"/>
          <c:showPercent val="0"/>
          <c:showBubbleSize val="0"/>
        </c:dLbls>
        <c:marker val="1"/>
        <c:smooth val="0"/>
        <c:axId val="2097241264"/>
        <c:axId val="2097240016"/>
      </c:lineChart>
      <c:catAx>
        <c:axId val="2097241264"/>
        <c:scaling>
          <c:orientation val="minMax"/>
        </c:scaling>
        <c:delete val="0"/>
        <c:axPos val="b"/>
        <c:numFmt formatCode="General" sourceLinked="1"/>
        <c:majorTickMark val="cross"/>
        <c:minorTickMark val="none"/>
        <c:tickLblPos val="low"/>
        <c:spPr>
          <a:noFill/>
          <a:ln w="3175" cap="flat" cmpd="sng" algn="ctr">
            <a:solidFill>
              <a:srgbClr val="75787B"/>
            </a:solidFill>
            <a:prstDash val="solid"/>
            <a:round/>
          </a:ln>
          <a:effectLst/>
        </c:spPr>
        <c:txPr>
          <a:bodyPr rot="0" spcFirstLastPara="1" vertOverflow="ellipsis" wrap="square" anchor="ctr" anchorCtr="1"/>
          <a:lstStyle/>
          <a:p>
            <a:pPr>
              <a:defRPr sz="10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crossAx val="2097240016"/>
        <c:crosses val="autoZero"/>
        <c:auto val="1"/>
        <c:lblAlgn val="ctr"/>
        <c:lblOffset val="0"/>
        <c:noMultiLvlLbl val="0"/>
      </c:catAx>
      <c:valAx>
        <c:axId val="2097240016"/>
        <c:scaling>
          <c:orientation val="minMax"/>
          <c:max val="0.14000000000000001"/>
          <c:min val="-2.0000000000000004E-2"/>
        </c:scaling>
        <c:delete val="0"/>
        <c:axPos val="l"/>
        <c:numFmt formatCode="0%" sourceLinked="0"/>
        <c:majorTickMark val="cross"/>
        <c:minorTickMark val="none"/>
        <c:tickLblPos val="nextTo"/>
        <c:spPr>
          <a:noFill/>
          <a:ln w="25400">
            <a:noFill/>
          </a:ln>
          <a:effectLst/>
        </c:spPr>
        <c:txPr>
          <a:bodyPr rot="-60000000" spcFirstLastPara="1" vertOverflow="ellipsis" vert="horz" wrap="square" anchor="ctr" anchorCtr="1"/>
          <a:lstStyle/>
          <a:p>
            <a:pPr>
              <a:defRPr sz="10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crossAx val="2097241264"/>
        <c:crosses val="autoZero"/>
        <c:crossBetween val="between"/>
        <c:majorUnit val="2.0000000000000004E-2"/>
      </c:valAx>
      <c:spPr>
        <a:solidFill>
          <a:srgbClr val="FFFFFF"/>
        </a:solidFill>
        <a:ln>
          <a:solidFill>
            <a:srgbClr val="FFFFFF"/>
          </a:solidFill>
          <a:prstDash val="solid"/>
        </a:ln>
        <a:effectLst/>
      </c:spPr>
    </c:plotArea>
    <c:legend>
      <c:legendPos val="b"/>
      <c:legendEntry>
        <c:idx val="3"/>
        <c:delete val="1"/>
      </c:legendEntry>
      <c:layout>
        <c:manualLayout>
          <c:xMode val="edge"/>
          <c:yMode val="edge"/>
          <c:x val="0.15767087036903876"/>
          <c:y val="0.92564471368838042"/>
          <c:w val="0.68139147824907431"/>
          <c:h val="4.691441316705016E-2"/>
        </c:manualLayout>
      </c:layout>
      <c:overlay val="0"/>
      <c:spPr>
        <a:noFill/>
        <a:ln w="25400">
          <a:noFill/>
        </a:ln>
        <a:effectLst/>
      </c:spPr>
      <c:txPr>
        <a:bodyPr rot="0" spcFirstLastPara="1" vertOverflow="ellipsis" vert="horz" wrap="square" anchor="ctr" anchorCtr="1"/>
        <a:lstStyle/>
        <a:p>
          <a:pPr>
            <a:defRPr sz="10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3175" cap="flat" cmpd="sng" algn="ctr">
      <a:solidFill>
        <a:srgbClr val="FFFFFF"/>
      </a:solidFill>
      <a:prstDash val="solid"/>
      <a:round/>
    </a:ln>
    <a:effectLst/>
  </c:spPr>
  <c:txPr>
    <a:bodyPr/>
    <a:lstStyle/>
    <a:p>
      <a:pPr>
        <a:defRPr sz="1000" u="none">
          <a:solidFill>
            <a:srgbClr val="000000"/>
          </a:solidFill>
          <a:latin typeface="Calibri Light" panose="020F0302020204030204" pitchFamily="34" charset="0"/>
          <a:ea typeface="Calibri"/>
          <a:cs typeface="Calibri Light" panose="020F03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938424187023471E-2"/>
          <c:y val="0.16456484182920197"/>
          <c:w val="0.90486528656648202"/>
          <c:h val="0.62339911492727818"/>
        </c:manualLayout>
      </c:layout>
      <c:barChart>
        <c:barDir val="col"/>
        <c:grouping val="clustered"/>
        <c:varyColors val="0"/>
        <c:ser>
          <c:idx val="4"/>
          <c:order val="0"/>
          <c:tx>
            <c:strRef>
              <c:f>'[Banking study_master_20230123.xlsx]Summary charts'!$I$39</c:f>
              <c:strCache>
                <c:ptCount val="1"/>
                <c:pt idx="0">
                  <c:v>2020</c:v>
                </c:pt>
              </c:strCache>
            </c:strRef>
          </c:tx>
          <c:spPr>
            <a:solidFill>
              <a:schemeClr val="accent1"/>
            </a:solidFill>
            <a:ln>
              <a:noFill/>
            </a:ln>
            <a:effectLst/>
          </c:spPr>
          <c:invertIfNegative val="0"/>
          <c:cat>
            <c:strRef>
              <c:f>'[Banking study_master_20230123.xlsx]Summary charts'!$C$5:$C$18</c:f>
              <c:strCache>
                <c:ptCount val="14"/>
                <c:pt idx="0">
                  <c:v>AL</c:v>
                </c:pt>
                <c:pt idx="1">
                  <c:v>BH</c:v>
                </c:pt>
                <c:pt idx="2">
                  <c:v>BG</c:v>
                </c:pt>
                <c:pt idx="3">
                  <c:v>HR</c:v>
                </c:pt>
                <c:pt idx="4">
                  <c:v>CZ</c:v>
                </c:pt>
                <c:pt idx="5">
                  <c:v>EE</c:v>
                </c:pt>
                <c:pt idx="6">
                  <c:v>HU</c:v>
                </c:pt>
                <c:pt idx="7">
                  <c:v>LV</c:v>
                </c:pt>
                <c:pt idx="8">
                  <c:v>LT</c:v>
                </c:pt>
                <c:pt idx="9">
                  <c:v>PL</c:v>
                </c:pt>
                <c:pt idx="10">
                  <c:v>RO</c:v>
                </c:pt>
                <c:pt idx="11">
                  <c:v>RS</c:v>
                </c:pt>
                <c:pt idx="12">
                  <c:v>SK</c:v>
                </c:pt>
                <c:pt idx="13">
                  <c:v>SI</c:v>
                </c:pt>
              </c:strCache>
            </c:strRef>
          </c:cat>
          <c:val>
            <c:numRef>
              <c:f>'[Banking study_master_20230123.xlsx]Summary charts'!$I$40:$I$53</c:f>
              <c:numCache>
                <c:formatCode>_(* #,##0.0%_);_(* \(#,##0.0%\);_(* " - "_);_(* @_)</c:formatCode>
                <c:ptCount val="14"/>
                <c:pt idx="0">
                  <c:v>1.6029999999999999E-2</c:v>
                </c:pt>
                <c:pt idx="1">
                  <c:v>-1.0540000000000001E-2</c:v>
                </c:pt>
                <c:pt idx="2">
                  <c:v>1.6730000000000002E-2</c:v>
                </c:pt>
                <c:pt idx="3">
                  <c:v>1.5499999999999999E-3</c:v>
                </c:pt>
                <c:pt idx="4">
                  <c:v>3.1609999999999999E-2</c:v>
                </c:pt>
                <c:pt idx="5">
                  <c:v>-6.3299999999999997E-3</c:v>
                </c:pt>
                <c:pt idx="6">
                  <c:v>3.3270000000000001E-2</c:v>
                </c:pt>
                <c:pt idx="7">
                  <c:v>8.1000000000000006E-4</c:v>
                </c:pt>
                <c:pt idx="8">
                  <c:v>1.0620000000000001E-2</c:v>
                </c:pt>
                <c:pt idx="9">
                  <c:v>3.3709999999999997E-2</c:v>
                </c:pt>
                <c:pt idx="10">
                  <c:v>2.6459999999999997E-2</c:v>
                </c:pt>
                <c:pt idx="11">
                  <c:v>1.5529999999999999E-2</c:v>
                </c:pt>
                <c:pt idx="12">
                  <c:v>2.0070000000000001E-2</c:v>
                </c:pt>
                <c:pt idx="13">
                  <c:v>-2.7100000000000002E-3</c:v>
                </c:pt>
              </c:numCache>
            </c:numRef>
          </c:val>
          <c:extLst>
            <c:ext xmlns:c16="http://schemas.microsoft.com/office/drawing/2014/chart" uri="{C3380CC4-5D6E-409C-BE32-E72D297353CC}">
              <c16:uniqueId val="{00000000-5102-46ED-9FFF-75C50688D164}"/>
            </c:ext>
          </c:extLst>
        </c:ser>
        <c:ser>
          <c:idx val="5"/>
          <c:order val="1"/>
          <c:tx>
            <c:strRef>
              <c:f>'[Banking study_master_20230123.xlsx]Summary charts'!$J$39</c:f>
              <c:strCache>
                <c:ptCount val="1"/>
                <c:pt idx="0">
                  <c:v>2021</c:v>
                </c:pt>
              </c:strCache>
            </c:strRef>
          </c:tx>
          <c:spPr>
            <a:solidFill>
              <a:schemeClr val="accent4"/>
            </a:solidFill>
            <a:ln>
              <a:noFill/>
            </a:ln>
            <a:effectLst/>
          </c:spPr>
          <c:invertIfNegative val="0"/>
          <c:cat>
            <c:strRef>
              <c:f>'[Banking study_master_20230123.xlsx]Summary charts'!$C$5:$C$18</c:f>
              <c:strCache>
                <c:ptCount val="14"/>
                <c:pt idx="0">
                  <c:v>AL</c:v>
                </c:pt>
                <c:pt idx="1">
                  <c:v>BH</c:v>
                </c:pt>
                <c:pt idx="2">
                  <c:v>BG</c:v>
                </c:pt>
                <c:pt idx="3">
                  <c:v>HR</c:v>
                </c:pt>
                <c:pt idx="4">
                  <c:v>CZ</c:v>
                </c:pt>
                <c:pt idx="5">
                  <c:v>EE</c:v>
                </c:pt>
                <c:pt idx="6">
                  <c:v>HU</c:v>
                </c:pt>
                <c:pt idx="7">
                  <c:v>LV</c:v>
                </c:pt>
                <c:pt idx="8">
                  <c:v>LT</c:v>
                </c:pt>
                <c:pt idx="9">
                  <c:v>PL</c:v>
                </c:pt>
                <c:pt idx="10">
                  <c:v>RO</c:v>
                </c:pt>
                <c:pt idx="11">
                  <c:v>RS</c:v>
                </c:pt>
                <c:pt idx="12">
                  <c:v>SK</c:v>
                </c:pt>
                <c:pt idx="13">
                  <c:v>SI</c:v>
                </c:pt>
              </c:strCache>
            </c:strRef>
          </c:cat>
          <c:val>
            <c:numRef>
              <c:f>'[Banking study_master_20230123.xlsx]Summary charts'!$J$40:$J$53</c:f>
              <c:numCache>
                <c:formatCode>_(* #,##0.0%_);_(* \(#,##0.0%\);_(* " - "_);_(* @_)</c:formatCode>
                <c:ptCount val="14"/>
                <c:pt idx="0">
                  <c:v>2.051E-2</c:v>
                </c:pt>
                <c:pt idx="1">
                  <c:v>1.9980000000000001E-2</c:v>
                </c:pt>
                <c:pt idx="2">
                  <c:v>3.338E-2</c:v>
                </c:pt>
                <c:pt idx="3">
                  <c:v>2.5550000000000003E-2</c:v>
                </c:pt>
                <c:pt idx="4">
                  <c:v>3.8469999999999997E-2</c:v>
                </c:pt>
                <c:pt idx="5">
                  <c:v>4.4850000000000001E-2</c:v>
                </c:pt>
                <c:pt idx="6">
                  <c:v>5.1040000000000002E-2</c:v>
                </c:pt>
                <c:pt idx="7">
                  <c:v>3.2390000000000002E-2</c:v>
                </c:pt>
                <c:pt idx="8">
                  <c:v>4.6249999999999999E-2</c:v>
                </c:pt>
                <c:pt idx="9">
                  <c:v>5.1189999999999999E-2</c:v>
                </c:pt>
                <c:pt idx="10">
                  <c:v>5.0460000000000005E-2</c:v>
                </c:pt>
                <c:pt idx="11">
                  <c:v>4.0289999999999999E-2</c:v>
                </c:pt>
                <c:pt idx="12">
                  <c:v>2.8220000000000002E-2</c:v>
                </c:pt>
                <c:pt idx="13">
                  <c:v>2.044E-2</c:v>
                </c:pt>
              </c:numCache>
            </c:numRef>
          </c:val>
          <c:extLst>
            <c:ext xmlns:c16="http://schemas.microsoft.com/office/drawing/2014/chart" uri="{C3380CC4-5D6E-409C-BE32-E72D297353CC}">
              <c16:uniqueId val="{00000001-5102-46ED-9FFF-75C50688D164}"/>
            </c:ext>
          </c:extLst>
        </c:ser>
        <c:ser>
          <c:idx val="6"/>
          <c:order val="2"/>
          <c:tx>
            <c:strRef>
              <c:f>'[Banking study_master_20230123.xlsx]Summary charts'!$K$39</c:f>
              <c:strCache>
                <c:ptCount val="1"/>
                <c:pt idx="0">
                  <c:v>2022</c:v>
                </c:pt>
              </c:strCache>
            </c:strRef>
          </c:tx>
          <c:spPr>
            <a:solidFill>
              <a:srgbClr val="62B5E5"/>
            </a:solidFill>
            <a:ln>
              <a:noFill/>
            </a:ln>
            <a:effectLst/>
          </c:spPr>
          <c:invertIfNegative val="0"/>
          <c:cat>
            <c:strRef>
              <c:f>'[Banking study_master_20230123.xlsx]Summary charts'!$C$5:$C$18</c:f>
              <c:strCache>
                <c:ptCount val="14"/>
                <c:pt idx="0">
                  <c:v>AL</c:v>
                </c:pt>
                <c:pt idx="1">
                  <c:v>BH</c:v>
                </c:pt>
                <c:pt idx="2">
                  <c:v>BG</c:v>
                </c:pt>
                <c:pt idx="3">
                  <c:v>HR</c:v>
                </c:pt>
                <c:pt idx="4">
                  <c:v>CZ</c:v>
                </c:pt>
                <c:pt idx="5">
                  <c:v>EE</c:v>
                </c:pt>
                <c:pt idx="6">
                  <c:v>HU</c:v>
                </c:pt>
                <c:pt idx="7">
                  <c:v>LV</c:v>
                </c:pt>
                <c:pt idx="8">
                  <c:v>LT</c:v>
                </c:pt>
                <c:pt idx="9">
                  <c:v>PL</c:v>
                </c:pt>
                <c:pt idx="10">
                  <c:v>RO</c:v>
                </c:pt>
                <c:pt idx="11">
                  <c:v>RS</c:v>
                </c:pt>
                <c:pt idx="12">
                  <c:v>SK</c:v>
                </c:pt>
                <c:pt idx="13">
                  <c:v>SI</c:v>
                </c:pt>
              </c:strCache>
            </c:strRef>
          </c:cat>
          <c:val>
            <c:numRef>
              <c:f>'[Banking study_master_20230123.xlsx]Summary charts'!$K$40:$K$53</c:f>
              <c:numCache>
                <c:formatCode>_(* #,##0.0%_);_(* \(#,##0.0%\);_(* " - "_);_(* @_)</c:formatCode>
                <c:ptCount val="14"/>
                <c:pt idx="0">
                  <c:v>6.7279999999999993E-2</c:v>
                </c:pt>
                <c:pt idx="1">
                  <c:v>0.14011999999999999</c:v>
                </c:pt>
                <c:pt idx="2">
                  <c:v>0.15287000000000001</c:v>
                </c:pt>
                <c:pt idx="3">
                  <c:v>0.10800000000000001</c:v>
                </c:pt>
                <c:pt idx="4">
                  <c:v>0.15090000000000001</c:v>
                </c:pt>
                <c:pt idx="5">
                  <c:v>0.19450000000000001</c:v>
                </c:pt>
                <c:pt idx="6">
                  <c:v>0.14617000000000002</c:v>
                </c:pt>
                <c:pt idx="7">
                  <c:v>0.17245000000000002</c:v>
                </c:pt>
                <c:pt idx="8">
                  <c:v>0.18858</c:v>
                </c:pt>
                <c:pt idx="9">
                  <c:v>0.14357</c:v>
                </c:pt>
                <c:pt idx="10">
                  <c:v>0.13800000000000001</c:v>
                </c:pt>
                <c:pt idx="11">
                  <c:v>0.11827</c:v>
                </c:pt>
                <c:pt idx="12">
                  <c:v>0.12128</c:v>
                </c:pt>
                <c:pt idx="13">
                  <c:v>9.3149999999999997E-2</c:v>
                </c:pt>
              </c:numCache>
            </c:numRef>
          </c:val>
          <c:extLst>
            <c:ext xmlns:c16="http://schemas.microsoft.com/office/drawing/2014/chart" uri="{C3380CC4-5D6E-409C-BE32-E72D297353CC}">
              <c16:uniqueId val="{00000002-5102-46ED-9FFF-75C50688D164}"/>
            </c:ext>
          </c:extLst>
        </c:ser>
        <c:ser>
          <c:idx val="7"/>
          <c:order val="3"/>
          <c:tx>
            <c:strRef>
              <c:f>'[Banking study_master_20230123.xlsx]Summary charts'!$L$39</c:f>
              <c:strCache>
                <c:ptCount val="1"/>
                <c:pt idx="0">
                  <c:v>2023E</c:v>
                </c:pt>
              </c:strCache>
            </c:strRef>
          </c:tx>
          <c:spPr>
            <a:solidFill>
              <a:schemeClr val="accent3"/>
            </a:solidFill>
            <a:ln>
              <a:noFill/>
            </a:ln>
            <a:effectLst/>
          </c:spPr>
          <c:invertIfNegative val="0"/>
          <c:cat>
            <c:strRef>
              <c:f>'[Banking study_master_20230123.xlsx]Summary charts'!$C$5:$C$18</c:f>
              <c:strCache>
                <c:ptCount val="14"/>
                <c:pt idx="0">
                  <c:v>AL</c:v>
                </c:pt>
                <c:pt idx="1">
                  <c:v>BH</c:v>
                </c:pt>
                <c:pt idx="2">
                  <c:v>BG</c:v>
                </c:pt>
                <c:pt idx="3">
                  <c:v>HR</c:v>
                </c:pt>
                <c:pt idx="4">
                  <c:v>CZ</c:v>
                </c:pt>
                <c:pt idx="5">
                  <c:v>EE</c:v>
                </c:pt>
                <c:pt idx="6">
                  <c:v>HU</c:v>
                </c:pt>
                <c:pt idx="7">
                  <c:v>LV</c:v>
                </c:pt>
                <c:pt idx="8">
                  <c:v>LT</c:v>
                </c:pt>
                <c:pt idx="9">
                  <c:v>PL</c:v>
                </c:pt>
                <c:pt idx="10">
                  <c:v>RO</c:v>
                </c:pt>
                <c:pt idx="11">
                  <c:v>RS</c:v>
                </c:pt>
                <c:pt idx="12">
                  <c:v>SK</c:v>
                </c:pt>
                <c:pt idx="13">
                  <c:v>SI</c:v>
                </c:pt>
              </c:strCache>
            </c:strRef>
          </c:cat>
          <c:val>
            <c:numRef>
              <c:f>'[Banking study_master_20230123.xlsx]Summary charts'!$L$40:$L$53</c:f>
              <c:numCache>
                <c:formatCode>_(* #,##0.0%_);_(* \(#,##0.0%\);_(* " - "_);_(* @_)</c:formatCode>
                <c:ptCount val="14"/>
                <c:pt idx="0">
                  <c:v>4.7E-2</c:v>
                </c:pt>
                <c:pt idx="1">
                  <c:v>8.1000000000000003E-2</c:v>
                </c:pt>
                <c:pt idx="2">
                  <c:v>9.6000000000000002E-2</c:v>
                </c:pt>
                <c:pt idx="3">
                  <c:v>6.5000000000000002E-2</c:v>
                </c:pt>
                <c:pt idx="4">
                  <c:v>0.10300000000000001</c:v>
                </c:pt>
                <c:pt idx="5">
                  <c:v>0.10199999999999999</c:v>
                </c:pt>
                <c:pt idx="6">
                  <c:v>0.16800000000000001</c:v>
                </c:pt>
                <c:pt idx="7">
                  <c:v>0.105</c:v>
                </c:pt>
                <c:pt idx="8">
                  <c:v>0.10199999999999999</c:v>
                </c:pt>
                <c:pt idx="9">
                  <c:v>0.12300000000000001</c:v>
                </c:pt>
                <c:pt idx="10">
                  <c:v>0.10199999999999999</c:v>
                </c:pt>
                <c:pt idx="11">
                  <c:v>0.122</c:v>
                </c:pt>
                <c:pt idx="12">
                  <c:v>0.105</c:v>
                </c:pt>
                <c:pt idx="13">
                  <c:v>6.9000000000000006E-2</c:v>
                </c:pt>
              </c:numCache>
            </c:numRef>
          </c:val>
          <c:extLst>
            <c:ext xmlns:c16="http://schemas.microsoft.com/office/drawing/2014/chart" uri="{C3380CC4-5D6E-409C-BE32-E72D297353CC}">
              <c16:uniqueId val="{00000003-5102-46ED-9FFF-75C50688D164}"/>
            </c:ext>
          </c:extLst>
        </c:ser>
        <c:dLbls>
          <c:showLegendKey val="0"/>
          <c:showVal val="0"/>
          <c:showCatName val="0"/>
          <c:showSerName val="0"/>
          <c:showPercent val="0"/>
          <c:showBubbleSize val="0"/>
        </c:dLbls>
        <c:gapWidth val="219"/>
        <c:axId val="1056376688"/>
        <c:axId val="1056365872"/>
        <c:extLst/>
      </c:barChart>
      <c:lineChart>
        <c:grouping val="standard"/>
        <c:varyColors val="0"/>
        <c:ser>
          <c:idx val="13"/>
          <c:order val="4"/>
          <c:tx>
            <c:strRef>
              <c:f>'[Banking study_master_20230123.xlsx]Summary charts'!$S$39</c:f>
              <c:strCache>
                <c:ptCount val="1"/>
                <c:pt idx="0">
                  <c:v>Average - 2022</c:v>
                </c:pt>
              </c:strCache>
            </c:strRef>
          </c:tx>
          <c:spPr>
            <a:ln w="19050" cap="rnd">
              <a:solidFill>
                <a:sysClr val="windowText" lastClr="000000"/>
              </a:solidFill>
              <a:prstDash val="dash"/>
              <a:round/>
            </a:ln>
            <a:effectLst/>
          </c:spPr>
          <c:marker>
            <c:symbol val="none"/>
          </c:marker>
          <c:dLbls>
            <c:dLbl>
              <c:idx val="13"/>
              <c:layout>
                <c:manualLayout>
                  <c:x val="-3.4059298411263358E-2"/>
                  <c:y val="-4.4493955388210632E-2"/>
                </c:manualLayout>
              </c:layout>
              <c:spPr>
                <a:noFill/>
                <a:ln>
                  <a:noFill/>
                </a:ln>
                <a:effectLst/>
              </c:spPr>
              <c:txPr>
                <a:bodyPr rot="0" spcFirstLastPara="1" vertOverflow="ellipsis" vert="horz" wrap="square" anchor="ctr" anchorCtr="1"/>
                <a:lstStyle/>
                <a:p>
                  <a:pPr>
                    <a:defRPr sz="900" b="1"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102-46ED-9FFF-75C50688D164}"/>
                </c:ext>
              </c:extLst>
            </c:dLbl>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'[Banking study_master_20230123.xlsx]Summary charts'!$C$40:$C$53</c:f>
              <c:strCache>
                <c:ptCount val="14"/>
                <c:pt idx="0">
                  <c:v>AL</c:v>
                </c:pt>
                <c:pt idx="1">
                  <c:v>BH</c:v>
                </c:pt>
                <c:pt idx="2">
                  <c:v>BG</c:v>
                </c:pt>
                <c:pt idx="3">
                  <c:v>HR</c:v>
                </c:pt>
                <c:pt idx="4">
                  <c:v>CZ</c:v>
                </c:pt>
                <c:pt idx="5">
                  <c:v>EE</c:v>
                </c:pt>
                <c:pt idx="6">
                  <c:v>HU</c:v>
                </c:pt>
                <c:pt idx="7">
                  <c:v>LV</c:v>
                </c:pt>
                <c:pt idx="8">
                  <c:v>LT</c:v>
                </c:pt>
                <c:pt idx="9">
                  <c:v>PL</c:v>
                </c:pt>
                <c:pt idx="10">
                  <c:v>RO</c:v>
                </c:pt>
                <c:pt idx="11">
                  <c:v>RS</c:v>
                </c:pt>
                <c:pt idx="12">
                  <c:v>SK</c:v>
                </c:pt>
                <c:pt idx="13">
                  <c:v>SI</c:v>
                </c:pt>
              </c:strCache>
            </c:strRef>
          </c:cat>
          <c:val>
            <c:numRef>
              <c:f>'[Banking study_master_20230123.xlsx]Summary charts'!$S$40:$S$53</c:f>
              <c:numCache>
                <c:formatCode>_(* #,##0.0%_);_(* \(#,##0.0%\);_(* " - "_);_(* @_)</c:formatCode>
                <c:ptCount val="14"/>
                <c:pt idx="0">
                  <c:v>0.13822428571428574</c:v>
                </c:pt>
                <c:pt idx="1">
                  <c:v>0.13822428571428574</c:v>
                </c:pt>
                <c:pt idx="2">
                  <c:v>0.13822428571428574</c:v>
                </c:pt>
                <c:pt idx="3">
                  <c:v>0.13822428571428574</c:v>
                </c:pt>
                <c:pt idx="4">
                  <c:v>0.13822428571428574</c:v>
                </c:pt>
                <c:pt idx="5">
                  <c:v>0.13822428571428574</c:v>
                </c:pt>
                <c:pt idx="6">
                  <c:v>0.13822428571428574</c:v>
                </c:pt>
                <c:pt idx="7">
                  <c:v>0.13822428571428574</c:v>
                </c:pt>
                <c:pt idx="8">
                  <c:v>0.13822428571428574</c:v>
                </c:pt>
                <c:pt idx="9">
                  <c:v>0.13822428571428574</c:v>
                </c:pt>
                <c:pt idx="10">
                  <c:v>0.13822428571428574</c:v>
                </c:pt>
                <c:pt idx="11">
                  <c:v>0.13822428571428574</c:v>
                </c:pt>
                <c:pt idx="12">
                  <c:v>0.13822428571428574</c:v>
                </c:pt>
                <c:pt idx="13">
                  <c:v>0.13822428571428574</c:v>
                </c:pt>
              </c:numCache>
            </c:numRef>
          </c:val>
          <c:smooth val="0"/>
          <c:extLst>
            <c:ext xmlns:c16="http://schemas.microsoft.com/office/drawing/2014/chart" uri="{C3380CC4-5D6E-409C-BE32-E72D297353CC}">
              <c16:uniqueId val="{00000005-5102-46ED-9FFF-75C50688D164}"/>
            </c:ext>
          </c:extLst>
        </c:ser>
        <c:ser>
          <c:idx val="14"/>
          <c:order val="5"/>
          <c:tx>
            <c:strRef>
              <c:f>'[Banking study_master_20230123.xlsx]Summary charts'!$T$39</c:f>
              <c:strCache>
                <c:ptCount val="1"/>
                <c:pt idx="0">
                  <c:v>Average - 2023E</c:v>
                </c:pt>
              </c:strCache>
            </c:strRef>
          </c:tx>
          <c:spPr>
            <a:ln w="28575" cap="rnd">
              <a:solidFill>
                <a:sysClr val="windowText" lastClr="000000"/>
              </a:solidFill>
              <a:round/>
            </a:ln>
            <a:effectLst/>
          </c:spPr>
          <c:marker>
            <c:symbol val="none"/>
          </c:marker>
          <c:dLbls>
            <c:dLbl>
              <c:idx val="13"/>
              <c:layout>
                <c:manualLayout>
                  <c:x val="-3.7184188714145611E-2"/>
                  <c:y val="-4.1805867744537484E-2"/>
                </c:manualLayout>
              </c:layout>
              <c:spPr>
                <a:noFill/>
                <a:ln>
                  <a:noFill/>
                </a:ln>
                <a:effectLst/>
              </c:spPr>
              <c:txPr>
                <a:bodyPr rot="0" spcFirstLastPara="1" vertOverflow="ellipsis" vert="horz" wrap="square" anchor="ctr" anchorCtr="1"/>
                <a:lstStyle/>
                <a:p>
                  <a:pPr>
                    <a:defRPr sz="900" b="1"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102-46ED-9FFF-75C50688D164}"/>
                </c:ext>
              </c:extLst>
            </c:dLbl>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'[Banking study_master_20230123.xlsx]Summary charts'!$C$40:$C$53</c:f>
              <c:strCache>
                <c:ptCount val="14"/>
                <c:pt idx="0">
                  <c:v>AL</c:v>
                </c:pt>
                <c:pt idx="1">
                  <c:v>BH</c:v>
                </c:pt>
                <c:pt idx="2">
                  <c:v>BG</c:v>
                </c:pt>
                <c:pt idx="3">
                  <c:v>HR</c:v>
                </c:pt>
                <c:pt idx="4">
                  <c:v>CZ</c:v>
                </c:pt>
                <c:pt idx="5">
                  <c:v>EE</c:v>
                </c:pt>
                <c:pt idx="6">
                  <c:v>HU</c:v>
                </c:pt>
                <c:pt idx="7">
                  <c:v>LV</c:v>
                </c:pt>
                <c:pt idx="8">
                  <c:v>LT</c:v>
                </c:pt>
                <c:pt idx="9">
                  <c:v>PL</c:v>
                </c:pt>
                <c:pt idx="10">
                  <c:v>RO</c:v>
                </c:pt>
                <c:pt idx="11">
                  <c:v>RS</c:v>
                </c:pt>
                <c:pt idx="12">
                  <c:v>SK</c:v>
                </c:pt>
                <c:pt idx="13">
                  <c:v>SI</c:v>
                </c:pt>
              </c:strCache>
            </c:strRef>
          </c:cat>
          <c:val>
            <c:numRef>
              <c:f>'[Banking study_master_20230123.xlsx]Summary charts'!$T$40:$T$53</c:f>
              <c:numCache>
                <c:formatCode>_(* #,##0.0%_);_(* \(#,##0.0%\);_(* " - "_);_(* @_)</c:formatCode>
                <c:ptCount val="14"/>
                <c:pt idx="0">
                  <c:v>9.9285714285714297E-2</c:v>
                </c:pt>
                <c:pt idx="1">
                  <c:v>9.9285714285714297E-2</c:v>
                </c:pt>
                <c:pt idx="2">
                  <c:v>9.9285714285714297E-2</c:v>
                </c:pt>
                <c:pt idx="3">
                  <c:v>9.9285714285714297E-2</c:v>
                </c:pt>
                <c:pt idx="4">
                  <c:v>9.9285714285714297E-2</c:v>
                </c:pt>
                <c:pt idx="5">
                  <c:v>9.9285714285714297E-2</c:v>
                </c:pt>
                <c:pt idx="6">
                  <c:v>9.9285714285714297E-2</c:v>
                </c:pt>
                <c:pt idx="7">
                  <c:v>9.9285714285714297E-2</c:v>
                </c:pt>
                <c:pt idx="8">
                  <c:v>9.9285714285714297E-2</c:v>
                </c:pt>
                <c:pt idx="9">
                  <c:v>9.9285714285714297E-2</c:v>
                </c:pt>
                <c:pt idx="10">
                  <c:v>9.9285714285714297E-2</c:v>
                </c:pt>
                <c:pt idx="11">
                  <c:v>9.9285714285714297E-2</c:v>
                </c:pt>
                <c:pt idx="12">
                  <c:v>9.9285714285714297E-2</c:v>
                </c:pt>
                <c:pt idx="13">
                  <c:v>9.9285714285714297E-2</c:v>
                </c:pt>
              </c:numCache>
            </c:numRef>
          </c:val>
          <c:smooth val="0"/>
          <c:extLst>
            <c:ext xmlns:c16="http://schemas.microsoft.com/office/drawing/2014/chart" uri="{C3380CC4-5D6E-409C-BE32-E72D297353CC}">
              <c16:uniqueId val="{00000006-5102-46ED-9FFF-75C50688D164}"/>
            </c:ext>
          </c:extLst>
        </c:ser>
        <c:dLbls>
          <c:showLegendKey val="0"/>
          <c:showVal val="0"/>
          <c:showCatName val="0"/>
          <c:showSerName val="0"/>
          <c:showPercent val="0"/>
          <c:showBubbleSize val="0"/>
        </c:dLbls>
        <c:marker val="1"/>
        <c:smooth val="0"/>
        <c:axId val="1056376688"/>
        <c:axId val="1056365872"/>
      </c:lineChart>
      <c:catAx>
        <c:axId val="1056376688"/>
        <c:scaling>
          <c:orientation val="minMax"/>
        </c:scaling>
        <c:delete val="0"/>
        <c:axPos val="b"/>
        <c:numFmt formatCode="General" sourceLinked="1"/>
        <c:majorTickMark val="cross"/>
        <c:minorTickMark val="none"/>
        <c:tickLblPos val="low"/>
        <c:spPr>
          <a:noFill/>
          <a:ln w="3175" cap="flat" cmpd="sng" algn="ctr">
            <a:solidFill>
              <a:srgbClr val="75787B"/>
            </a:solidFill>
            <a:prstDash val="solid"/>
            <a:round/>
          </a:ln>
          <a:effectLst/>
        </c:spPr>
        <c:txPr>
          <a:bodyPr rot="0" spcFirstLastPara="1" vertOverflow="ellipsis"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crossAx val="1056365872"/>
        <c:crosses val="autoZero"/>
        <c:auto val="1"/>
        <c:lblAlgn val="ctr"/>
        <c:lblOffset val="0"/>
        <c:noMultiLvlLbl val="0"/>
      </c:catAx>
      <c:valAx>
        <c:axId val="1056365872"/>
        <c:scaling>
          <c:orientation val="minMax"/>
          <c:max val="0.20100000000000001"/>
          <c:min val="0"/>
        </c:scaling>
        <c:delete val="0"/>
        <c:axPos val="l"/>
        <c:majorGridlines>
          <c:spPr>
            <a:ln w="9525" cap="flat" cmpd="sng" algn="ctr">
              <a:solidFill>
                <a:sysClr val="windowText" lastClr="000000">
                  <a:lumMod val="15000"/>
                  <a:lumOff val="85000"/>
                </a:sysClr>
              </a:solidFill>
              <a:round/>
            </a:ln>
            <a:effectLst/>
          </c:spPr>
        </c:majorGridlines>
        <c:numFmt formatCode="#,##0.0%" sourceLinked="0"/>
        <c:majorTickMark val="cross"/>
        <c:minorTickMark val="none"/>
        <c:tickLblPos val="nextTo"/>
        <c:spPr>
          <a:noFill/>
          <a:ln w="25400">
            <a:noFill/>
          </a:ln>
          <a:effectLst/>
        </c:spPr>
        <c:txPr>
          <a:bodyPr rot="-60000000" spcFirstLastPara="1" vertOverflow="ellipsis" vert="horz"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crossAx val="1056376688"/>
        <c:crosses val="autoZero"/>
        <c:crossBetween val="between"/>
      </c:valAx>
      <c:spPr>
        <a:solidFill>
          <a:srgbClr val="FFFFFF"/>
        </a:solidFill>
        <a:ln>
          <a:solidFill>
            <a:srgbClr val="FFFFFF"/>
          </a:solidFill>
          <a:prstDash val="solid"/>
        </a:ln>
        <a:effectLst/>
      </c:spPr>
    </c:plotArea>
    <c:legend>
      <c:legendPos val="b"/>
      <c:layout>
        <c:manualLayout>
          <c:xMode val="edge"/>
          <c:yMode val="edge"/>
          <c:x val="2.5741659974396244E-2"/>
          <c:y val="0.90811430361087486"/>
          <c:w val="0.95306557326549601"/>
          <c:h val="7.7117687849262428E-2"/>
        </c:manualLayout>
      </c:layout>
      <c:overlay val="0"/>
      <c:spPr>
        <a:noFill/>
        <a:ln w="25400">
          <a:noFill/>
        </a:ln>
        <a:effectLst/>
      </c:spPr>
      <c:txPr>
        <a:bodyPr rot="0" spcFirstLastPara="1" vertOverflow="ellipsis" vert="horz"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legend>
    <c:plotVisOnly val="1"/>
    <c:dispBlanksAs val="gap"/>
    <c:showDLblsOverMax val="0"/>
  </c:chart>
  <c:spPr>
    <a:solidFill>
      <a:srgbClr val="FFFFFF"/>
    </a:solidFill>
    <a:ln w="3175" cap="flat" cmpd="sng" algn="ctr">
      <a:solidFill>
        <a:srgbClr val="FFFFFF"/>
      </a:solidFill>
      <a:prstDash val="solid"/>
      <a:round/>
    </a:ln>
    <a:effectLst/>
  </c:spPr>
  <c:txPr>
    <a:bodyPr/>
    <a:lstStyle/>
    <a:p>
      <a:pPr>
        <a:defRPr sz="900" u="none">
          <a:solidFill>
            <a:srgbClr val="000000"/>
          </a:solidFill>
          <a:latin typeface="Calibri Light" panose="020F0302020204030204" pitchFamily="34" charset="0"/>
          <a:ea typeface="Calibri"/>
          <a:cs typeface="Calibri Light" panose="020F030202020403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6720420130279723E-2"/>
          <c:y val="0.10479394074899694"/>
          <c:w val="0.9299879151564433"/>
          <c:h val="0.61225492164184103"/>
        </c:manualLayout>
      </c:layout>
      <c:lineChart>
        <c:grouping val="standard"/>
        <c:varyColors val="0"/>
        <c:ser>
          <c:idx val="0"/>
          <c:order val="0"/>
          <c:tx>
            <c:strRef>
              <c:f>'[Banking study_master_20231123.xlsx]Summary charts'!$C$55</c:f>
              <c:strCache>
                <c:ptCount val="1"/>
                <c:pt idx="0">
                  <c:v>BG</c:v>
                </c:pt>
              </c:strCache>
            </c:strRef>
          </c:tx>
          <c:spPr>
            <a:ln w="28575" cap="rnd">
              <a:solidFill>
                <a:schemeClr val="accent1"/>
              </a:solidFill>
              <a:round/>
            </a:ln>
            <a:effectLst/>
          </c:spPr>
          <c:marker>
            <c:symbol val="none"/>
          </c:marker>
          <c:cat>
            <c:numRef>
              <c:f>'[Banking study_master_20231123.xlsx]Summary charts'!$B$57:$B$93</c:f>
              <c:numCache>
                <c:formatCode>m/d/yyyy</c:formatCode>
                <c:ptCount val="24"/>
                <c:pt idx="0">
                  <c:v>44530</c:v>
                </c:pt>
                <c:pt idx="1">
                  <c:v>44561</c:v>
                </c:pt>
                <c:pt idx="2">
                  <c:v>44592</c:v>
                </c:pt>
                <c:pt idx="3">
                  <c:v>44620</c:v>
                </c:pt>
                <c:pt idx="4">
                  <c:v>44651</c:v>
                </c:pt>
                <c:pt idx="5">
                  <c:v>44681</c:v>
                </c:pt>
                <c:pt idx="6">
                  <c:v>44712</c:v>
                </c:pt>
                <c:pt idx="7">
                  <c:v>44742</c:v>
                </c:pt>
                <c:pt idx="8">
                  <c:v>44773</c:v>
                </c:pt>
                <c:pt idx="9">
                  <c:v>44804</c:v>
                </c:pt>
                <c:pt idx="10">
                  <c:v>44834</c:v>
                </c:pt>
                <c:pt idx="11">
                  <c:v>44865</c:v>
                </c:pt>
                <c:pt idx="12">
                  <c:v>44895</c:v>
                </c:pt>
                <c:pt idx="13">
                  <c:v>44926</c:v>
                </c:pt>
                <c:pt idx="14">
                  <c:v>44957</c:v>
                </c:pt>
                <c:pt idx="15">
                  <c:v>44985</c:v>
                </c:pt>
                <c:pt idx="16">
                  <c:v>45016</c:v>
                </c:pt>
                <c:pt idx="17">
                  <c:v>45046</c:v>
                </c:pt>
                <c:pt idx="18">
                  <c:v>45077</c:v>
                </c:pt>
                <c:pt idx="19">
                  <c:v>45107</c:v>
                </c:pt>
                <c:pt idx="20">
                  <c:v>45138</c:v>
                </c:pt>
                <c:pt idx="21">
                  <c:v>45169</c:v>
                </c:pt>
                <c:pt idx="22">
                  <c:v>45199</c:v>
                </c:pt>
                <c:pt idx="23">
                  <c:v>45230</c:v>
                </c:pt>
              </c:numCache>
              <c:extLst/>
            </c:numRef>
          </c:cat>
          <c:val>
            <c:numRef>
              <c:f>'[Banking study_master_20231123.xlsx]Summary charts'!$C$57:$C$93</c:f>
              <c:numCache>
                <c:formatCode>0.0%</c:formatCode>
                <c:ptCount val="24"/>
                <c:pt idx="0">
                  <c:v>-1.5E-3</c:v>
                </c:pt>
                <c:pt idx="1">
                  <c:v>-1.5E-3</c:v>
                </c:pt>
                <c:pt idx="2">
                  <c:v>-1.5E-3</c:v>
                </c:pt>
                <c:pt idx="3">
                  <c:v>-1.5E-3</c:v>
                </c:pt>
                <c:pt idx="4">
                  <c:v>-1.5E-3</c:v>
                </c:pt>
                <c:pt idx="5">
                  <c:v>-1E-3</c:v>
                </c:pt>
                <c:pt idx="6">
                  <c:v>-1E-3</c:v>
                </c:pt>
                <c:pt idx="7">
                  <c:v>1E-3</c:v>
                </c:pt>
                <c:pt idx="8">
                  <c:v>5.0000000000000001E-3</c:v>
                </c:pt>
                <c:pt idx="9">
                  <c:v>5.0000000000000001E-3</c:v>
                </c:pt>
                <c:pt idx="10">
                  <c:v>5.0000000000000001E-3</c:v>
                </c:pt>
                <c:pt idx="11">
                  <c:v>2.315E-2</c:v>
                </c:pt>
                <c:pt idx="12">
                  <c:v>2.5000000000000001E-2</c:v>
                </c:pt>
                <c:pt idx="13">
                  <c:v>2.5000000000000001E-2</c:v>
                </c:pt>
                <c:pt idx="14">
                  <c:v>2.5000000000000001E-2</c:v>
                </c:pt>
                <c:pt idx="15">
                  <c:v>2.5000000000000001E-2</c:v>
                </c:pt>
                <c:pt idx="16">
                  <c:v>2.2000000000000002E-2</c:v>
                </c:pt>
                <c:pt idx="17">
                  <c:v>2.2000000000000002E-2</c:v>
                </c:pt>
                <c:pt idx="18">
                  <c:v>1.49E-2</c:v>
                </c:pt>
                <c:pt idx="19">
                  <c:v>2.2000000000000002E-2</c:v>
                </c:pt>
                <c:pt idx="20">
                  <c:v>3.15E-2</c:v>
                </c:pt>
                <c:pt idx="21">
                  <c:v>3.15E-2</c:v>
                </c:pt>
                <c:pt idx="22">
                  <c:v>3.15E-2</c:v>
                </c:pt>
                <c:pt idx="23">
                  <c:v>3.15E-2</c:v>
                </c:pt>
              </c:numCache>
              <c:extLst/>
            </c:numRef>
          </c:val>
          <c:smooth val="0"/>
          <c:extLst>
            <c:ext xmlns:c16="http://schemas.microsoft.com/office/drawing/2014/chart" uri="{C3380CC4-5D6E-409C-BE32-E72D297353CC}">
              <c16:uniqueId val="{00000000-965E-4F61-ABF3-F27F35201AB1}"/>
            </c:ext>
          </c:extLst>
        </c:ser>
        <c:ser>
          <c:idx val="1"/>
          <c:order val="1"/>
          <c:tx>
            <c:strRef>
              <c:f>'[Banking study_master_20231123.xlsx]Summary charts'!$D$55</c:f>
              <c:strCache>
                <c:ptCount val="1"/>
                <c:pt idx="0">
                  <c:v>CR</c:v>
                </c:pt>
              </c:strCache>
            </c:strRef>
          </c:tx>
          <c:spPr>
            <a:ln w="28575" cap="rnd">
              <a:solidFill>
                <a:schemeClr val="accent2"/>
              </a:solidFill>
              <a:round/>
            </a:ln>
            <a:effectLst/>
          </c:spPr>
          <c:marker>
            <c:symbol val="none"/>
          </c:marker>
          <c:cat>
            <c:numRef>
              <c:f>'[Banking study_master_20231123.xlsx]Summary charts'!$B$57:$B$93</c:f>
              <c:numCache>
                <c:formatCode>m/d/yyyy</c:formatCode>
                <c:ptCount val="24"/>
                <c:pt idx="0">
                  <c:v>44530</c:v>
                </c:pt>
                <c:pt idx="1">
                  <c:v>44561</c:v>
                </c:pt>
                <c:pt idx="2">
                  <c:v>44592</c:v>
                </c:pt>
                <c:pt idx="3">
                  <c:v>44620</c:v>
                </c:pt>
                <c:pt idx="4">
                  <c:v>44651</c:v>
                </c:pt>
                <c:pt idx="5">
                  <c:v>44681</c:v>
                </c:pt>
                <c:pt idx="6">
                  <c:v>44712</c:v>
                </c:pt>
                <c:pt idx="7">
                  <c:v>44742</c:v>
                </c:pt>
                <c:pt idx="8">
                  <c:v>44773</c:v>
                </c:pt>
                <c:pt idx="9">
                  <c:v>44804</c:v>
                </c:pt>
                <c:pt idx="10">
                  <c:v>44834</c:v>
                </c:pt>
                <c:pt idx="11">
                  <c:v>44865</c:v>
                </c:pt>
                <c:pt idx="12">
                  <c:v>44895</c:v>
                </c:pt>
                <c:pt idx="13">
                  <c:v>44926</c:v>
                </c:pt>
                <c:pt idx="14">
                  <c:v>44957</c:v>
                </c:pt>
                <c:pt idx="15">
                  <c:v>44985</c:v>
                </c:pt>
                <c:pt idx="16">
                  <c:v>45016</c:v>
                </c:pt>
                <c:pt idx="17">
                  <c:v>45046</c:v>
                </c:pt>
                <c:pt idx="18">
                  <c:v>45077</c:v>
                </c:pt>
                <c:pt idx="19">
                  <c:v>45107</c:v>
                </c:pt>
                <c:pt idx="20">
                  <c:v>45138</c:v>
                </c:pt>
                <c:pt idx="21">
                  <c:v>45169</c:v>
                </c:pt>
                <c:pt idx="22">
                  <c:v>45199</c:v>
                </c:pt>
                <c:pt idx="23">
                  <c:v>45230</c:v>
                </c:pt>
              </c:numCache>
              <c:extLst/>
            </c:numRef>
          </c:cat>
          <c:val>
            <c:numRef>
              <c:f>'[Banking study_master_20231123.xlsx]Summary charts'!$D$57:$D$93</c:f>
              <c:numCache>
                <c:formatCode>0.0%</c:formatCode>
                <c:ptCount val="24"/>
                <c:pt idx="0">
                  <c:v>-2.0000000000000002E-5</c:v>
                </c:pt>
                <c:pt idx="1">
                  <c:v>1.14E-3</c:v>
                </c:pt>
                <c:pt idx="2">
                  <c:v>1.7799999999999999E-3</c:v>
                </c:pt>
                <c:pt idx="3">
                  <c:v>2.0699999999999998E-3</c:v>
                </c:pt>
                <c:pt idx="4">
                  <c:v>3.0299999999999997E-3</c:v>
                </c:pt>
                <c:pt idx="5">
                  <c:v>1.9E-3</c:v>
                </c:pt>
                <c:pt idx="6">
                  <c:v>1.0399999999999999E-3</c:v>
                </c:pt>
                <c:pt idx="7">
                  <c:v>4.8399999999999997E-3</c:v>
                </c:pt>
                <c:pt idx="8">
                  <c:v>1.172E-2</c:v>
                </c:pt>
                <c:pt idx="9">
                  <c:v>1.585E-2</c:v>
                </c:pt>
                <c:pt idx="10">
                  <c:v>2.461E-2</c:v>
                </c:pt>
                <c:pt idx="11">
                  <c:v>2.5849999999999998E-2</c:v>
                </c:pt>
                <c:pt idx="12">
                  <c:v>2.1099999999999997E-2</c:v>
                </c:pt>
                <c:pt idx="13">
                  <c:v>3.1419999999999997E-2</c:v>
                </c:pt>
                <c:pt idx="14">
                  <c:v>3.1730000000000001E-2</c:v>
                </c:pt>
                <c:pt idx="15">
                  <c:v>3.7569999999999999E-2</c:v>
                </c:pt>
                <c:pt idx="16">
                  <c:v>3.9329999999999997E-2</c:v>
                </c:pt>
                <c:pt idx="17">
                  <c:v>4.0190000000000003E-2</c:v>
                </c:pt>
                <c:pt idx="18">
                  <c:v>4.3880000000000002E-2</c:v>
                </c:pt>
                <c:pt idx="19">
                  <c:v>4.6289999999999998E-2</c:v>
                </c:pt>
                <c:pt idx="20">
                  <c:v>4.929E-2</c:v>
                </c:pt>
                <c:pt idx="21">
                  <c:v>5.6059999999999999E-2</c:v>
                </c:pt>
                <c:pt idx="22">
                  <c:v>7.7329999999999996E-2</c:v>
                </c:pt>
                <c:pt idx="23">
                  <c:v>4.428E-2</c:v>
                </c:pt>
              </c:numCache>
              <c:extLst/>
            </c:numRef>
          </c:val>
          <c:smooth val="0"/>
          <c:extLst>
            <c:ext xmlns:c16="http://schemas.microsoft.com/office/drawing/2014/chart" uri="{C3380CC4-5D6E-409C-BE32-E72D297353CC}">
              <c16:uniqueId val="{00000001-965E-4F61-ABF3-F27F35201AB1}"/>
            </c:ext>
          </c:extLst>
        </c:ser>
        <c:ser>
          <c:idx val="2"/>
          <c:order val="2"/>
          <c:tx>
            <c:strRef>
              <c:f>'[Banking study_master_20231123.xlsx]Summary charts'!$E$55</c:f>
              <c:strCache>
                <c:ptCount val="1"/>
                <c:pt idx="0">
                  <c:v>CZ</c:v>
                </c:pt>
              </c:strCache>
            </c:strRef>
          </c:tx>
          <c:spPr>
            <a:ln w="28575" cap="rnd">
              <a:solidFill>
                <a:schemeClr val="accent3"/>
              </a:solidFill>
              <a:round/>
            </a:ln>
            <a:effectLst/>
          </c:spPr>
          <c:marker>
            <c:symbol val="none"/>
          </c:marker>
          <c:cat>
            <c:numRef>
              <c:f>'[Banking study_master_20231123.xlsx]Summary charts'!$B$57:$B$93</c:f>
              <c:numCache>
                <c:formatCode>m/d/yyyy</c:formatCode>
                <c:ptCount val="24"/>
                <c:pt idx="0">
                  <c:v>44530</c:v>
                </c:pt>
                <c:pt idx="1">
                  <c:v>44561</c:v>
                </c:pt>
                <c:pt idx="2">
                  <c:v>44592</c:v>
                </c:pt>
                <c:pt idx="3">
                  <c:v>44620</c:v>
                </c:pt>
                <c:pt idx="4">
                  <c:v>44651</c:v>
                </c:pt>
                <c:pt idx="5">
                  <c:v>44681</c:v>
                </c:pt>
                <c:pt idx="6">
                  <c:v>44712</c:v>
                </c:pt>
                <c:pt idx="7">
                  <c:v>44742</c:v>
                </c:pt>
                <c:pt idx="8">
                  <c:v>44773</c:v>
                </c:pt>
                <c:pt idx="9">
                  <c:v>44804</c:v>
                </c:pt>
                <c:pt idx="10">
                  <c:v>44834</c:v>
                </c:pt>
                <c:pt idx="11">
                  <c:v>44865</c:v>
                </c:pt>
                <c:pt idx="12">
                  <c:v>44895</c:v>
                </c:pt>
                <c:pt idx="13">
                  <c:v>44926</c:v>
                </c:pt>
                <c:pt idx="14">
                  <c:v>44957</c:v>
                </c:pt>
                <c:pt idx="15">
                  <c:v>44985</c:v>
                </c:pt>
                <c:pt idx="16">
                  <c:v>45016</c:v>
                </c:pt>
                <c:pt idx="17">
                  <c:v>45046</c:v>
                </c:pt>
                <c:pt idx="18">
                  <c:v>45077</c:v>
                </c:pt>
                <c:pt idx="19">
                  <c:v>45107</c:v>
                </c:pt>
                <c:pt idx="20">
                  <c:v>45138</c:v>
                </c:pt>
                <c:pt idx="21">
                  <c:v>45169</c:v>
                </c:pt>
                <c:pt idx="22">
                  <c:v>45199</c:v>
                </c:pt>
                <c:pt idx="23">
                  <c:v>45230</c:v>
                </c:pt>
              </c:numCache>
              <c:extLst/>
            </c:numRef>
          </c:cat>
          <c:val>
            <c:numRef>
              <c:f>'[Banking study_master_20231123.xlsx]Summary charts'!$E$57:$E$93</c:f>
              <c:numCache>
                <c:formatCode>0.0%</c:formatCode>
                <c:ptCount val="24"/>
                <c:pt idx="0">
                  <c:v>2.7539999999999999E-2</c:v>
                </c:pt>
                <c:pt idx="1">
                  <c:v>3.773E-2</c:v>
                </c:pt>
                <c:pt idx="2">
                  <c:v>4.6589999999999999E-2</c:v>
                </c:pt>
                <c:pt idx="3">
                  <c:v>4.4450000000000003E-2</c:v>
                </c:pt>
                <c:pt idx="4">
                  <c:v>4.8719999999999999E-2</c:v>
                </c:pt>
                <c:pt idx="5">
                  <c:v>5.4459999999999995E-2</c:v>
                </c:pt>
                <c:pt idx="6">
                  <c:v>5.9790000000000003E-2</c:v>
                </c:pt>
                <c:pt idx="7">
                  <c:v>6.6000000000000003E-2</c:v>
                </c:pt>
                <c:pt idx="8">
                  <c:v>6.9870000000000002E-2</c:v>
                </c:pt>
                <c:pt idx="9">
                  <c:v>6.9820000000000007E-2</c:v>
                </c:pt>
                <c:pt idx="10">
                  <c:v>7.0349999999999996E-2</c:v>
                </c:pt>
                <c:pt idx="11">
                  <c:v>7.1900000000000006E-2</c:v>
                </c:pt>
                <c:pt idx="12">
                  <c:v>6.5439999999999998E-2</c:v>
                </c:pt>
                <c:pt idx="13">
                  <c:v>6.8580000000000002E-2</c:v>
                </c:pt>
                <c:pt idx="14">
                  <c:v>6.9519999999999998E-2</c:v>
                </c:pt>
                <c:pt idx="15">
                  <c:v>7.109E-2</c:v>
                </c:pt>
                <c:pt idx="16">
                  <c:v>6.3670000000000004E-2</c:v>
                </c:pt>
                <c:pt idx="17">
                  <c:v>6.0909999999999999E-2</c:v>
                </c:pt>
                <c:pt idx="18">
                  <c:v>6.2110000000000005E-2</c:v>
                </c:pt>
                <c:pt idx="19">
                  <c:v>6.5599999999999992E-2</c:v>
                </c:pt>
                <c:pt idx="20">
                  <c:v>7.3169999999999999E-2</c:v>
                </c:pt>
                <c:pt idx="21">
                  <c:v>7.3630000000000001E-2</c:v>
                </c:pt>
                <c:pt idx="22">
                  <c:v>5.0650000000000001E-2</c:v>
                </c:pt>
                <c:pt idx="23">
                  <c:v>5.2229999999999999E-2</c:v>
                </c:pt>
              </c:numCache>
              <c:extLst/>
            </c:numRef>
          </c:val>
          <c:smooth val="0"/>
          <c:extLst>
            <c:ext xmlns:c16="http://schemas.microsoft.com/office/drawing/2014/chart" uri="{C3380CC4-5D6E-409C-BE32-E72D297353CC}">
              <c16:uniqueId val="{00000002-965E-4F61-ABF3-F27F35201AB1}"/>
            </c:ext>
          </c:extLst>
        </c:ser>
        <c:ser>
          <c:idx val="3"/>
          <c:order val="3"/>
          <c:tx>
            <c:strRef>
              <c:f>'[Banking study_master_20231123.xlsx]Summary charts'!$F$55</c:f>
              <c:strCache>
                <c:ptCount val="1"/>
                <c:pt idx="0">
                  <c:v>HU</c:v>
                </c:pt>
              </c:strCache>
            </c:strRef>
          </c:tx>
          <c:spPr>
            <a:ln w="28575" cap="rnd">
              <a:solidFill>
                <a:schemeClr val="accent5"/>
              </a:solidFill>
              <a:round/>
            </a:ln>
            <a:effectLst/>
          </c:spPr>
          <c:marker>
            <c:symbol val="none"/>
          </c:marker>
          <c:cat>
            <c:numRef>
              <c:f>'[Banking study_master_20231123.xlsx]Summary charts'!$B$57:$B$93</c:f>
              <c:numCache>
                <c:formatCode>m/d/yyyy</c:formatCode>
                <c:ptCount val="24"/>
                <c:pt idx="0">
                  <c:v>44530</c:v>
                </c:pt>
                <c:pt idx="1">
                  <c:v>44561</c:v>
                </c:pt>
                <c:pt idx="2">
                  <c:v>44592</c:v>
                </c:pt>
                <c:pt idx="3">
                  <c:v>44620</c:v>
                </c:pt>
                <c:pt idx="4">
                  <c:v>44651</c:v>
                </c:pt>
                <c:pt idx="5">
                  <c:v>44681</c:v>
                </c:pt>
                <c:pt idx="6">
                  <c:v>44712</c:v>
                </c:pt>
                <c:pt idx="7">
                  <c:v>44742</c:v>
                </c:pt>
                <c:pt idx="8">
                  <c:v>44773</c:v>
                </c:pt>
                <c:pt idx="9">
                  <c:v>44804</c:v>
                </c:pt>
                <c:pt idx="10">
                  <c:v>44834</c:v>
                </c:pt>
                <c:pt idx="11">
                  <c:v>44865</c:v>
                </c:pt>
                <c:pt idx="12">
                  <c:v>44895</c:v>
                </c:pt>
                <c:pt idx="13">
                  <c:v>44926</c:v>
                </c:pt>
                <c:pt idx="14">
                  <c:v>44957</c:v>
                </c:pt>
                <c:pt idx="15">
                  <c:v>44985</c:v>
                </c:pt>
                <c:pt idx="16">
                  <c:v>45016</c:v>
                </c:pt>
                <c:pt idx="17">
                  <c:v>45046</c:v>
                </c:pt>
                <c:pt idx="18">
                  <c:v>45077</c:v>
                </c:pt>
                <c:pt idx="19">
                  <c:v>45107</c:v>
                </c:pt>
                <c:pt idx="20">
                  <c:v>45138</c:v>
                </c:pt>
                <c:pt idx="21">
                  <c:v>45169</c:v>
                </c:pt>
                <c:pt idx="22">
                  <c:v>45199</c:v>
                </c:pt>
                <c:pt idx="23">
                  <c:v>45230</c:v>
                </c:pt>
              </c:numCache>
              <c:extLst/>
            </c:numRef>
          </c:cat>
          <c:val>
            <c:numRef>
              <c:f>'[Banking study_master_20231123.xlsx]Summary charts'!$F$57:$F$93</c:f>
              <c:numCache>
                <c:formatCode>0.0%</c:formatCode>
                <c:ptCount val="24"/>
                <c:pt idx="0">
                  <c:v>3.04E-2</c:v>
                </c:pt>
                <c:pt idx="1">
                  <c:v>0.04</c:v>
                </c:pt>
                <c:pt idx="2">
                  <c:v>4.3200000000000002E-2</c:v>
                </c:pt>
                <c:pt idx="3">
                  <c:v>5.4100000000000002E-2</c:v>
                </c:pt>
                <c:pt idx="4">
                  <c:v>6.1399999999999996E-2</c:v>
                </c:pt>
                <c:pt idx="5">
                  <c:v>6.5099999999999991E-2</c:v>
                </c:pt>
                <c:pt idx="6">
                  <c:v>6.7199999999999996E-2</c:v>
                </c:pt>
                <c:pt idx="7">
                  <c:v>7.2800000000000004E-2</c:v>
                </c:pt>
                <c:pt idx="8">
                  <c:v>9.9000000000000005E-2</c:v>
                </c:pt>
                <c:pt idx="9">
                  <c:v>0.10189999999999999</c:v>
                </c:pt>
                <c:pt idx="10">
                  <c:v>0.13489999999999999</c:v>
                </c:pt>
                <c:pt idx="11">
                  <c:v>0.13470000000000001</c:v>
                </c:pt>
                <c:pt idx="12">
                  <c:v>0.13070000000000001</c:v>
                </c:pt>
                <c:pt idx="13">
                  <c:v>0.13880000000000001</c:v>
                </c:pt>
                <c:pt idx="14">
                  <c:v>0.1366</c:v>
                </c:pt>
                <c:pt idx="15">
                  <c:v>0.13970000000000002</c:v>
                </c:pt>
                <c:pt idx="16">
                  <c:v>0.1472</c:v>
                </c:pt>
                <c:pt idx="17">
                  <c:v>0.14560000000000001</c:v>
                </c:pt>
                <c:pt idx="18">
                  <c:v>0.1295</c:v>
                </c:pt>
                <c:pt idx="19">
                  <c:v>0.106</c:v>
                </c:pt>
                <c:pt idx="20">
                  <c:v>0.10199999999999999</c:v>
                </c:pt>
                <c:pt idx="21">
                  <c:v>9.4100000000000003E-2</c:v>
                </c:pt>
                <c:pt idx="22">
                  <c:v>8.900000000000001E-2</c:v>
                </c:pt>
                <c:pt idx="23">
                  <c:v>8.14E-2</c:v>
                </c:pt>
              </c:numCache>
              <c:extLst/>
            </c:numRef>
          </c:val>
          <c:smooth val="0"/>
          <c:extLst>
            <c:ext xmlns:c16="http://schemas.microsoft.com/office/drawing/2014/chart" uri="{C3380CC4-5D6E-409C-BE32-E72D297353CC}">
              <c16:uniqueId val="{00000003-965E-4F61-ABF3-F27F35201AB1}"/>
            </c:ext>
          </c:extLst>
        </c:ser>
        <c:ser>
          <c:idx val="5"/>
          <c:order val="5"/>
          <c:tx>
            <c:strRef>
              <c:f>'[Banking study_master_20231123.xlsx]Summary charts'!$H$55</c:f>
              <c:strCache>
                <c:ptCount val="1"/>
                <c:pt idx="0">
                  <c:v>PL</c:v>
                </c:pt>
              </c:strCache>
            </c:strRef>
          </c:tx>
          <c:spPr>
            <a:ln w="28575" cap="rnd">
              <a:solidFill>
                <a:schemeClr val="accent6"/>
              </a:solidFill>
              <a:round/>
            </a:ln>
            <a:effectLst/>
          </c:spPr>
          <c:marker>
            <c:symbol val="none"/>
          </c:marker>
          <c:cat>
            <c:numRef>
              <c:f>'[Banking study_master_20231123.xlsx]Summary charts'!$B$57:$B$93</c:f>
              <c:numCache>
                <c:formatCode>m/d/yyyy</c:formatCode>
                <c:ptCount val="24"/>
                <c:pt idx="0">
                  <c:v>44530</c:v>
                </c:pt>
                <c:pt idx="1">
                  <c:v>44561</c:v>
                </c:pt>
                <c:pt idx="2">
                  <c:v>44592</c:v>
                </c:pt>
                <c:pt idx="3">
                  <c:v>44620</c:v>
                </c:pt>
                <c:pt idx="4">
                  <c:v>44651</c:v>
                </c:pt>
                <c:pt idx="5">
                  <c:v>44681</c:v>
                </c:pt>
                <c:pt idx="6">
                  <c:v>44712</c:v>
                </c:pt>
                <c:pt idx="7">
                  <c:v>44742</c:v>
                </c:pt>
                <c:pt idx="8">
                  <c:v>44773</c:v>
                </c:pt>
                <c:pt idx="9">
                  <c:v>44804</c:v>
                </c:pt>
                <c:pt idx="10">
                  <c:v>44834</c:v>
                </c:pt>
                <c:pt idx="11">
                  <c:v>44865</c:v>
                </c:pt>
                <c:pt idx="12">
                  <c:v>44895</c:v>
                </c:pt>
                <c:pt idx="13">
                  <c:v>44926</c:v>
                </c:pt>
                <c:pt idx="14">
                  <c:v>44957</c:v>
                </c:pt>
                <c:pt idx="15">
                  <c:v>44985</c:v>
                </c:pt>
                <c:pt idx="16">
                  <c:v>45016</c:v>
                </c:pt>
                <c:pt idx="17">
                  <c:v>45046</c:v>
                </c:pt>
                <c:pt idx="18">
                  <c:v>45077</c:v>
                </c:pt>
                <c:pt idx="19">
                  <c:v>45107</c:v>
                </c:pt>
                <c:pt idx="20">
                  <c:v>45138</c:v>
                </c:pt>
                <c:pt idx="21">
                  <c:v>45169</c:v>
                </c:pt>
                <c:pt idx="22">
                  <c:v>45199</c:v>
                </c:pt>
                <c:pt idx="23">
                  <c:v>45230</c:v>
                </c:pt>
              </c:numCache>
              <c:extLst/>
            </c:numRef>
          </c:cat>
          <c:val>
            <c:numRef>
              <c:f>'[Banking study_master_20231123.xlsx]Summary charts'!$H$57:$H$93</c:f>
              <c:numCache>
                <c:formatCode>0.0%</c:formatCode>
                <c:ptCount val="24"/>
                <c:pt idx="0">
                  <c:v>2.0979999999999999E-2</c:v>
                </c:pt>
                <c:pt idx="1">
                  <c:v>3.6409999999999998E-2</c:v>
                </c:pt>
                <c:pt idx="2">
                  <c:v>3.5990000000000001E-2</c:v>
                </c:pt>
                <c:pt idx="3">
                  <c:v>3.6799999999999999E-2</c:v>
                </c:pt>
                <c:pt idx="4">
                  <c:v>5.067E-2</c:v>
                </c:pt>
                <c:pt idx="5">
                  <c:v>6.1689999999999995E-2</c:v>
                </c:pt>
                <c:pt idx="6">
                  <c:v>6.173E-2</c:v>
                </c:pt>
                <c:pt idx="7">
                  <c:v>6.5339999999999995E-2</c:v>
                </c:pt>
                <c:pt idx="8">
                  <c:v>6.7360000000000003E-2</c:v>
                </c:pt>
                <c:pt idx="9">
                  <c:v>6.6890000000000005E-2</c:v>
                </c:pt>
                <c:pt idx="10">
                  <c:v>7.5459999999999999E-2</c:v>
                </c:pt>
                <c:pt idx="11">
                  <c:v>7.739E-2</c:v>
                </c:pt>
                <c:pt idx="12">
                  <c:v>6.9040000000000004E-2</c:v>
                </c:pt>
                <c:pt idx="13">
                  <c:v>6.2549999999999994E-2</c:v>
                </c:pt>
                <c:pt idx="14">
                  <c:v>6.1310000000000003E-2</c:v>
                </c:pt>
                <c:pt idx="15">
                  <c:v>6.2590000000000007E-2</c:v>
                </c:pt>
                <c:pt idx="16">
                  <c:v>6.1399999999999996E-2</c:v>
                </c:pt>
                <c:pt idx="17">
                  <c:v>5.8110000000000002E-2</c:v>
                </c:pt>
                <c:pt idx="18">
                  <c:v>6.0149999999999995E-2</c:v>
                </c:pt>
                <c:pt idx="19">
                  <c:v>6.096E-2</c:v>
                </c:pt>
                <c:pt idx="20">
                  <c:v>5.6120000000000003E-2</c:v>
                </c:pt>
                <c:pt idx="21">
                  <c:v>5.2969999999999996E-2</c:v>
                </c:pt>
                <c:pt idx="22">
                  <c:v>4.9859999999999995E-2</c:v>
                </c:pt>
                <c:pt idx="23">
                  <c:v>5.2569999999999999E-2</c:v>
                </c:pt>
              </c:numCache>
              <c:extLst/>
            </c:numRef>
          </c:val>
          <c:smooth val="0"/>
          <c:extLst>
            <c:ext xmlns:c16="http://schemas.microsoft.com/office/drawing/2014/chart" uri="{C3380CC4-5D6E-409C-BE32-E72D297353CC}">
              <c16:uniqueId val="{00000004-965E-4F61-ABF3-F27F35201AB1}"/>
            </c:ext>
          </c:extLst>
        </c:ser>
        <c:ser>
          <c:idx val="6"/>
          <c:order val="6"/>
          <c:tx>
            <c:strRef>
              <c:f>'[Banking study_master_20231123.xlsx]Summary charts'!$I$55</c:f>
              <c:strCache>
                <c:ptCount val="1"/>
                <c:pt idx="0">
                  <c:v>RO</c:v>
                </c:pt>
              </c:strCache>
            </c:strRef>
          </c:tx>
          <c:spPr>
            <a:ln w="28575" cap="rnd">
              <a:solidFill>
                <a:schemeClr val="accent5">
                  <a:lumMod val="60000"/>
                  <a:lumOff val="40000"/>
                </a:schemeClr>
              </a:solidFill>
              <a:round/>
            </a:ln>
            <a:effectLst/>
          </c:spPr>
          <c:marker>
            <c:symbol val="none"/>
          </c:marker>
          <c:cat>
            <c:numRef>
              <c:f>'[Banking study_master_20231123.xlsx]Summary charts'!$B$57:$B$93</c:f>
              <c:numCache>
                <c:formatCode>m/d/yyyy</c:formatCode>
                <c:ptCount val="24"/>
                <c:pt idx="0">
                  <c:v>44530</c:v>
                </c:pt>
                <c:pt idx="1">
                  <c:v>44561</c:v>
                </c:pt>
                <c:pt idx="2">
                  <c:v>44592</c:v>
                </c:pt>
                <c:pt idx="3">
                  <c:v>44620</c:v>
                </c:pt>
                <c:pt idx="4">
                  <c:v>44651</c:v>
                </c:pt>
                <c:pt idx="5">
                  <c:v>44681</c:v>
                </c:pt>
                <c:pt idx="6">
                  <c:v>44712</c:v>
                </c:pt>
                <c:pt idx="7">
                  <c:v>44742</c:v>
                </c:pt>
                <c:pt idx="8">
                  <c:v>44773</c:v>
                </c:pt>
                <c:pt idx="9">
                  <c:v>44804</c:v>
                </c:pt>
                <c:pt idx="10">
                  <c:v>44834</c:v>
                </c:pt>
                <c:pt idx="11">
                  <c:v>44865</c:v>
                </c:pt>
                <c:pt idx="12">
                  <c:v>44895</c:v>
                </c:pt>
                <c:pt idx="13">
                  <c:v>44926</c:v>
                </c:pt>
                <c:pt idx="14">
                  <c:v>44957</c:v>
                </c:pt>
                <c:pt idx="15">
                  <c:v>44985</c:v>
                </c:pt>
                <c:pt idx="16">
                  <c:v>45016</c:v>
                </c:pt>
                <c:pt idx="17">
                  <c:v>45046</c:v>
                </c:pt>
                <c:pt idx="18">
                  <c:v>45077</c:v>
                </c:pt>
                <c:pt idx="19">
                  <c:v>45107</c:v>
                </c:pt>
                <c:pt idx="20">
                  <c:v>45138</c:v>
                </c:pt>
                <c:pt idx="21">
                  <c:v>45169</c:v>
                </c:pt>
                <c:pt idx="22">
                  <c:v>45199</c:v>
                </c:pt>
                <c:pt idx="23">
                  <c:v>45230</c:v>
                </c:pt>
              </c:numCache>
              <c:extLst/>
            </c:numRef>
          </c:cat>
          <c:val>
            <c:numRef>
              <c:f>'[Banking study_master_20231123.xlsx]Summary charts'!$I$57:$I$93</c:f>
              <c:numCache>
                <c:formatCode>0.0%</c:formatCode>
                <c:ptCount val="24"/>
                <c:pt idx="0">
                  <c:v>3.85E-2</c:v>
                </c:pt>
                <c:pt idx="1">
                  <c:v>3.95E-2</c:v>
                </c:pt>
                <c:pt idx="2">
                  <c:v>0.04</c:v>
                </c:pt>
                <c:pt idx="3">
                  <c:v>4.2000000000000003E-2</c:v>
                </c:pt>
                <c:pt idx="4">
                  <c:v>4.2000000000000003E-2</c:v>
                </c:pt>
                <c:pt idx="5">
                  <c:v>4.2000000000000003E-2</c:v>
                </c:pt>
                <c:pt idx="6">
                  <c:v>7.0000000000000007E-2</c:v>
                </c:pt>
                <c:pt idx="7">
                  <c:v>8.5500000000000007E-2</c:v>
                </c:pt>
                <c:pt idx="8">
                  <c:v>7.9600000000000004E-2</c:v>
                </c:pt>
                <c:pt idx="9">
                  <c:v>7.4999999999999997E-2</c:v>
                </c:pt>
                <c:pt idx="10">
                  <c:v>7.8E-2</c:v>
                </c:pt>
                <c:pt idx="11">
                  <c:v>8.5500000000000007E-2</c:v>
                </c:pt>
                <c:pt idx="12">
                  <c:v>7.8E-2</c:v>
                </c:pt>
                <c:pt idx="13">
                  <c:v>6.9500000000000006E-2</c:v>
                </c:pt>
                <c:pt idx="14">
                  <c:v>6.8499999999999991E-2</c:v>
                </c:pt>
                <c:pt idx="15">
                  <c:v>7.0499999999999993E-2</c:v>
                </c:pt>
                <c:pt idx="16">
                  <c:v>6.7500000000000004E-2</c:v>
                </c:pt>
                <c:pt idx="17">
                  <c:v>6.6000000000000003E-2</c:v>
                </c:pt>
                <c:pt idx="18">
                  <c:v>6.4000000000000001E-2</c:v>
                </c:pt>
                <c:pt idx="19">
                  <c:v>6.3500000000000001E-2</c:v>
                </c:pt>
                <c:pt idx="20">
                  <c:v>6.3500000000000001E-2</c:v>
                </c:pt>
                <c:pt idx="21">
                  <c:v>6.3E-2</c:v>
                </c:pt>
                <c:pt idx="22">
                  <c:v>6.25E-2</c:v>
                </c:pt>
                <c:pt idx="23">
                  <c:v>6.5000000000000002E-2</c:v>
                </c:pt>
              </c:numCache>
              <c:extLst/>
            </c:numRef>
          </c:val>
          <c:smooth val="0"/>
          <c:extLst>
            <c:ext xmlns:c16="http://schemas.microsoft.com/office/drawing/2014/chart" uri="{C3380CC4-5D6E-409C-BE32-E72D297353CC}">
              <c16:uniqueId val="{00000005-965E-4F61-ABF3-F27F35201AB1}"/>
            </c:ext>
          </c:extLst>
        </c:ser>
        <c:ser>
          <c:idx val="7"/>
          <c:order val="7"/>
          <c:tx>
            <c:strRef>
              <c:f>'[Banking study_master_20231123.xlsx]Summary charts'!$J$55</c:f>
              <c:strCache>
                <c:ptCount val="1"/>
                <c:pt idx="0">
                  <c:v>RS</c:v>
                </c:pt>
              </c:strCache>
            </c:strRef>
          </c:tx>
          <c:spPr>
            <a:ln w="28575" cap="rnd">
              <a:solidFill>
                <a:schemeClr val="accent4">
                  <a:lumMod val="40000"/>
                  <a:lumOff val="60000"/>
                </a:schemeClr>
              </a:solidFill>
              <a:round/>
            </a:ln>
            <a:effectLst/>
          </c:spPr>
          <c:marker>
            <c:symbol val="none"/>
          </c:marker>
          <c:cat>
            <c:numRef>
              <c:f>'[Banking study_master_20231123.xlsx]Summary charts'!$B$57:$B$93</c:f>
              <c:numCache>
                <c:formatCode>m/d/yyyy</c:formatCode>
                <c:ptCount val="24"/>
                <c:pt idx="0">
                  <c:v>44530</c:v>
                </c:pt>
                <c:pt idx="1">
                  <c:v>44561</c:v>
                </c:pt>
                <c:pt idx="2">
                  <c:v>44592</c:v>
                </c:pt>
                <c:pt idx="3">
                  <c:v>44620</c:v>
                </c:pt>
                <c:pt idx="4">
                  <c:v>44651</c:v>
                </c:pt>
                <c:pt idx="5">
                  <c:v>44681</c:v>
                </c:pt>
                <c:pt idx="6">
                  <c:v>44712</c:v>
                </c:pt>
                <c:pt idx="7">
                  <c:v>44742</c:v>
                </c:pt>
                <c:pt idx="8">
                  <c:v>44773</c:v>
                </c:pt>
                <c:pt idx="9">
                  <c:v>44804</c:v>
                </c:pt>
                <c:pt idx="10">
                  <c:v>44834</c:v>
                </c:pt>
                <c:pt idx="11">
                  <c:v>44865</c:v>
                </c:pt>
                <c:pt idx="12">
                  <c:v>44895</c:v>
                </c:pt>
                <c:pt idx="13">
                  <c:v>44926</c:v>
                </c:pt>
                <c:pt idx="14">
                  <c:v>44957</c:v>
                </c:pt>
                <c:pt idx="15">
                  <c:v>44985</c:v>
                </c:pt>
                <c:pt idx="16">
                  <c:v>45016</c:v>
                </c:pt>
                <c:pt idx="17">
                  <c:v>45046</c:v>
                </c:pt>
                <c:pt idx="18">
                  <c:v>45077</c:v>
                </c:pt>
                <c:pt idx="19">
                  <c:v>45107</c:v>
                </c:pt>
                <c:pt idx="20">
                  <c:v>45138</c:v>
                </c:pt>
                <c:pt idx="21">
                  <c:v>45169</c:v>
                </c:pt>
                <c:pt idx="22">
                  <c:v>45199</c:v>
                </c:pt>
                <c:pt idx="23">
                  <c:v>45230</c:v>
                </c:pt>
              </c:numCache>
              <c:extLst/>
            </c:numRef>
          </c:cat>
          <c:val>
            <c:numRef>
              <c:f>'[Banking study_master_20231123.xlsx]Summary charts'!$J$57:$J$93</c:f>
              <c:numCache>
                <c:formatCode>0.0%</c:formatCode>
                <c:ptCount val="24"/>
                <c:pt idx="0">
                  <c:v>1.146E-2</c:v>
                </c:pt>
                <c:pt idx="1">
                  <c:v>2.5000000000000001E-2</c:v>
                </c:pt>
                <c:pt idx="2">
                  <c:v>2.4E-2</c:v>
                </c:pt>
                <c:pt idx="3">
                  <c:v>2.6840000000000003E-2</c:v>
                </c:pt>
                <c:pt idx="4">
                  <c:v>3.7179999999999998E-2</c:v>
                </c:pt>
                <c:pt idx="5">
                  <c:v>2.9500000000000002E-2</c:v>
                </c:pt>
                <c:pt idx="6">
                  <c:v>3.5099999999999999E-2</c:v>
                </c:pt>
                <c:pt idx="7">
                  <c:v>4.2999999999999997E-2</c:v>
                </c:pt>
                <c:pt idx="8">
                  <c:v>4.2439999999999999E-2</c:v>
                </c:pt>
                <c:pt idx="9">
                  <c:v>4.2999999999999997E-2</c:v>
                </c:pt>
                <c:pt idx="10">
                  <c:v>4.3799999999999999E-2</c:v>
                </c:pt>
                <c:pt idx="11">
                  <c:v>4.8000000000000001E-2</c:v>
                </c:pt>
                <c:pt idx="12">
                  <c:v>4.913E-2</c:v>
                </c:pt>
                <c:pt idx="13">
                  <c:v>5.459E-2</c:v>
                </c:pt>
                <c:pt idx="14">
                  <c:v>5.04E-2</c:v>
                </c:pt>
                <c:pt idx="15">
                  <c:v>5.5E-2</c:v>
                </c:pt>
                <c:pt idx="16">
                  <c:v>5.5359999999999993E-2</c:v>
                </c:pt>
                <c:pt idx="17">
                  <c:v>5.3499999999999999E-2</c:v>
                </c:pt>
                <c:pt idx="18">
                  <c:v>5.2400000000000002E-2</c:v>
                </c:pt>
                <c:pt idx="19">
                  <c:v>5.4260000000000003E-2</c:v>
                </c:pt>
                <c:pt idx="20">
                  <c:v>5.2400000000000002E-2</c:v>
                </c:pt>
                <c:pt idx="21">
                  <c:v>5.5899999999999998E-2</c:v>
                </c:pt>
                <c:pt idx="22">
                  <c:v>5.5800000000000002E-2</c:v>
                </c:pt>
                <c:pt idx="23">
                  <c:v>5.5800000000000002E-2</c:v>
                </c:pt>
              </c:numCache>
              <c:extLst/>
            </c:numRef>
          </c:val>
          <c:smooth val="0"/>
          <c:extLst>
            <c:ext xmlns:c16="http://schemas.microsoft.com/office/drawing/2014/chart" uri="{C3380CC4-5D6E-409C-BE32-E72D297353CC}">
              <c16:uniqueId val="{00000006-965E-4F61-ABF3-F27F35201AB1}"/>
            </c:ext>
          </c:extLst>
        </c:ser>
        <c:ser>
          <c:idx val="9"/>
          <c:order val="9"/>
          <c:tx>
            <c:strRef>
              <c:f>'[Banking study_master_20231123.xlsx]Summary charts'!$L$55</c:f>
              <c:strCache>
                <c:ptCount val="1"/>
                <c:pt idx="0">
                  <c:v>SL</c:v>
                </c:pt>
              </c:strCache>
            </c:strRef>
          </c:tx>
          <c:spPr>
            <a:ln w="28575" cap="rnd">
              <a:solidFill>
                <a:schemeClr val="accent4">
                  <a:lumMod val="60000"/>
                </a:schemeClr>
              </a:solidFill>
              <a:round/>
            </a:ln>
            <a:effectLst/>
          </c:spPr>
          <c:marker>
            <c:symbol val="none"/>
          </c:marker>
          <c:cat>
            <c:numRef>
              <c:f>'[Banking study_master_20231123.xlsx]Summary charts'!$B$57:$B$93</c:f>
              <c:numCache>
                <c:formatCode>m/d/yyyy</c:formatCode>
                <c:ptCount val="24"/>
                <c:pt idx="0">
                  <c:v>44530</c:v>
                </c:pt>
                <c:pt idx="1">
                  <c:v>44561</c:v>
                </c:pt>
                <c:pt idx="2">
                  <c:v>44592</c:v>
                </c:pt>
                <c:pt idx="3">
                  <c:v>44620</c:v>
                </c:pt>
                <c:pt idx="4">
                  <c:v>44651</c:v>
                </c:pt>
                <c:pt idx="5">
                  <c:v>44681</c:v>
                </c:pt>
                <c:pt idx="6">
                  <c:v>44712</c:v>
                </c:pt>
                <c:pt idx="7">
                  <c:v>44742</c:v>
                </c:pt>
                <c:pt idx="8">
                  <c:v>44773</c:v>
                </c:pt>
                <c:pt idx="9">
                  <c:v>44804</c:v>
                </c:pt>
                <c:pt idx="10">
                  <c:v>44834</c:v>
                </c:pt>
                <c:pt idx="11">
                  <c:v>44865</c:v>
                </c:pt>
                <c:pt idx="12">
                  <c:v>44895</c:v>
                </c:pt>
                <c:pt idx="13">
                  <c:v>44926</c:v>
                </c:pt>
                <c:pt idx="14">
                  <c:v>44957</c:v>
                </c:pt>
                <c:pt idx="15">
                  <c:v>44985</c:v>
                </c:pt>
                <c:pt idx="16">
                  <c:v>45016</c:v>
                </c:pt>
                <c:pt idx="17">
                  <c:v>45046</c:v>
                </c:pt>
                <c:pt idx="18">
                  <c:v>45077</c:v>
                </c:pt>
                <c:pt idx="19">
                  <c:v>45107</c:v>
                </c:pt>
                <c:pt idx="20">
                  <c:v>45138</c:v>
                </c:pt>
                <c:pt idx="21">
                  <c:v>45169</c:v>
                </c:pt>
                <c:pt idx="22">
                  <c:v>45199</c:v>
                </c:pt>
                <c:pt idx="23">
                  <c:v>45230</c:v>
                </c:pt>
              </c:numCache>
              <c:extLst/>
            </c:numRef>
          </c:cat>
          <c:val>
            <c:numRef>
              <c:f>'[Banking study_master_20231123.xlsx]Summary charts'!$L$57:$L$93</c:f>
              <c:numCache>
                <c:formatCode>0.0%</c:formatCode>
                <c:ptCount val="24"/>
                <c:pt idx="0">
                  <c:v>-8.0800000000000004E-3</c:v>
                </c:pt>
                <c:pt idx="1">
                  <c:v>-6.9999999999999993E-3</c:v>
                </c:pt>
                <c:pt idx="2">
                  <c:v>-6.3099999999999996E-3</c:v>
                </c:pt>
                <c:pt idx="3">
                  <c:v>-7.7299999999999999E-3</c:v>
                </c:pt>
                <c:pt idx="4">
                  <c:v>-4.8599999999999997E-3</c:v>
                </c:pt>
                <c:pt idx="5">
                  <c:v>-5.5900000000000004E-3</c:v>
                </c:pt>
                <c:pt idx="6">
                  <c:v>-5.0200000000000002E-3</c:v>
                </c:pt>
                <c:pt idx="7">
                  <c:v>-1.5100000000000001E-3</c:v>
                </c:pt>
                <c:pt idx="8">
                  <c:v>-8.1999999999999998E-4</c:v>
                </c:pt>
                <c:pt idx="9">
                  <c:v>1.91E-3</c:v>
                </c:pt>
                <c:pt idx="10">
                  <c:v>4.4600000000000004E-3</c:v>
                </c:pt>
                <c:pt idx="11">
                  <c:v>4.0400000000000002E-3</c:v>
                </c:pt>
                <c:pt idx="12">
                  <c:v>7.8000000000000005E-3</c:v>
                </c:pt>
                <c:pt idx="13">
                  <c:v>1.5900000000000001E-2</c:v>
                </c:pt>
                <c:pt idx="14">
                  <c:v>1.9310000000000001E-2</c:v>
                </c:pt>
                <c:pt idx="15">
                  <c:v>3.109E-2</c:v>
                </c:pt>
                <c:pt idx="16">
                  <c:v>3.4230000000000003E-2</c:v>
                </c:pt>
                <c:pt idx="17">
                  <c:v>3.5740000000000001E-2</c:v>
                </c:pt>
                <c:pt idx="18">
                  <c:v>3.4049999999999997E-2</c:v>
                </c:pt>
                <c:pt idx="19">
                  <c:v>3.7249999999999998E-2</c:v>
                </c:pt>
                <c:pt idx="20">
                  <c:v>3.7379999999999997E-2</c:v>
                </c:pt>
                <c:pt idx="21">
                  <c:v>3.7599999999999995E-2</c:v>
                </c:pt>
                <c:pt idx="22">
                  <c:v>3.8960000000000002E-2</c:v>
                </c:pt>
                <c:pt idx="23">
                  <c:v>3.9469999999999998E-2</c:v>
                </c:pt>
              </c:numCache>
              <c:extLst/>
            </c:numRef>
          </c:val>
          <c:smooth val="0"/>
          <c:extLst>
            <c:ext xmlns:c16="http://schemas.microsoft.com/office/drawing/2014/chart" uri="{C3380CC4-5D6E-409C-BE32-E72D297353CC}">
              <c16:uniqueId val="{00000007-965E-4F61-ABF3-F27F35201AB1}"/>
            </c:ext>
          </c:extLst>
        </c:ser>
        <c:dLbls>
          <c:showLegendKey val="0"/>
          <c:showVal val="0"/>
          <c:showCatName val="0"/>
          <c:showSerName val="0"/>
          <c:showPercent val="0"/>
          <c:showBubbleSize val="0"/>
        </c:dLbls>
        <c:smooth val="0"/>
        <c:axId val="899411535"/>
        <c:axId val="899417359"/>
        <c:extLst>
          <c:ext xmlns:c15="http://schemas.microsoft.com/office/drawing/2012/chart" uri="{02D57815-91ED-43cb-92C2-25804820EDAC}">
            <c15:filteredLineSeries>
              <c15:ser>
                <c:idx val="4"/>
                <c:order val="4"/>
                <c:tx>
                  <c:strRef>
                    <c:extLst>
                      <c:ext uri="{02D57815-91ED-43cb-92C2-25804820EDAC}">
                        <c15:formulaRef>
                          <c15:sqref>'[Banking study_master_20231123.xlsx]Summary charts'!$G$55</c15:sqref>
                        </c15:formulaRef>
                      </c:ext>
                    </c:extLst>
                    <c:strCache>
                      <c:ptCount val="1"/>
                      <c:pt idx="0">
                        <c:v>LT</c:v>
                      </c:pt>
                    </c:strCache>
                  </c:strRef>
                </c:tx>
                <c:spPr>
                  <a:ln w="28575" cap="rnd">
                    <a:solidFill>
                      <a:schemeClr val="accent5"/>
                    </a:solidFill>
                    <a:round/>
                  </a:ln>
                  <a:effectLst/>
                </c:spPr>
                <c:marker>
                  <c:symbol val="none"/>
                </c:marker>
                <c:cat>
                  <c:numRef>
                    <c:extLst>
                      <c:ext uri="{02D57815-91ED-43cb-92C2-25804820EDAC}">
                        <c15:formulaRef>
                          <c15:sqref>'[Banking study_master_20231123.xlsx]Summary charts'!$B$57:$B$93</c15:sqref>
                        </c15:formulaRef>
                      </c:ext>
                    </c:extLst>
                    <c:numCache>
                      <c:formatCode>m/d/yyyy</c:formatCode>
                      <c:ptCount val="24"/>
                      <c:pt idx="0">
                        <c:v>44530</c:v>
                      </c:pt>
                      <c:pt idx="1">
                        <c:v>44561</c:v>
                      </c:pt>
                      <c:pt idx="2">
                        <c:v>44592</c:v>
                      </c:pt>
                      <c:pt idx="3">
                        <c:v>44620</c:v>
                      </c:pt>
                      <c:pt idx="4">
                        <c:v>44651</c:v>
                      </c:pt>
                      <c:pt idx="5">
                        <c:v>44681</c:v>
                      </c:pt>
                      <c:pt idx="6">
                        <c:v>44712</c:v>
                      </c:pt>
                      <c:pt idx="7">
                        <c:v>44742</c:v>
                      </c:pt>
                      <c:pt idx="8">
                        <c:v>44773</c:v>
                      </c:pt>
                      <c:pt idx="9">
                        <c:v>44804</c:v>
                      </c:pt>
                      <c:pt idx="10">
                        <c:v>44834</c:v>
                      </c:pt>
                      <c:pt idx="11">
                        <c:v>44865</c:v>
                      </c:pt>
                      <c:pt idx="12">
                        <c:v>44895</c:v>
                      </c:pt>
                      <c:pt idx="13">
                        <c:v>44926</c:v>
                      </c:pt>
                      <c:pt idx="14">
                        <c:v>44957</c:v>
                      </c:pt>
                      <c:pt idx="15">
                        <c:v>44985</c:v>
                      </c:pt>
                      <c:pt idx="16">
                        <c:v>45016</c:v>
                      </c:pt>
                      <c:pt idx="17">
                        <c:v>45046</c:v>
                      </c:pt>
                      <c:pt idx="18">
                        <c:v>45077</c:v>
                      </c:pt>
                      <c:pt idx="19">
                        <c:v>45107</c:v>
                      </c:pt>
                      <c:pt idx="20">
                        <c:v>45138</c:v>
                      </c:pt>
                      <c:pt idx="21">
                        <c:v>45169</c:v>
                      </c:pt>
                      <c:pt idx="22">
                        <c:v>45199</c:v>
                      </c:pt>
                      <c:pt idx="23">
                        <c:v>45230</c:v>
                      </c:pt>
                    </c:numCache>
                  </c:numRef>
                </c:cat>
                <c:val>
                  <c:numRef>
                    <c:extLst>
                      <c:ext uri="{02D57815-91ED-43cb-92C2-25804820EDAC}">
                        <c15:formulaRef>
                          <c15:sqref>'[Banking study_master_20231123.xlsx]Summary charts'!$G$57:$G$93</c15:sqref>
                        </c15:formulaRef>
                      </c:ext>
                    </c:extLst>
                    <c:numCache>
                      <c:formatCode>0.0%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8-965E-4F61-ABF3-F27F35201AB1}"/>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'[Banking study_master_20231123.xlsx]Summary charts'!$K$55</c15:sqref>
                        </c15:formulaRef>
                      </c:ext>
                    </c:extLst>
                    <c:strCache>
                      <c:ptCount val="1"/>
                      <c:pt idx="0">
                        <c:v>SK</c:v>
                      </c:pt>
                    </c:strCache>
                  </c:strRef>
                </c:tx>
                <c:spPr>
                  <a:ln w="28575" cap="rnd">
                    <a:solidFill>
                      <a:schemeClr val="accent3">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'[Banking study_master_20231123.xlsx]Summary charts'!$B$57:$B$93</c15:sqref>
                        </c15:formulaRef>
                      </c:ext>
                    </c:extLst>
                    <c:numCache>
                      <c:formatCode>m/d/yyyy</c:formatCode>
                      <c:ptCount val="24"/>
                      <c:pt idx="0">
                        <c:v>44530</c:v>
                      </c:pt>
                      <c:pt idx="1">
                        <c:v>44561</c:v>
                      </c:pt>
                      <c:pt idx="2">
                        <c:v>44592</c:v>
                      </c:pt>
                      <c:pt idx="3">
                        <c:v>44620</c:v>
                      </c:pt>
                      <c:pt idx="4">
                        <c:v>44651</c:v>
                      </c:pt>
                      <c:pt idx="5">
                        <c:v>44681</c:v>
                      </c:pt>
                      <c:pt idx="6">
                        <c:v>44712</c:v>
                      </c:pt>
                      <c:pt idx="7">
                        <c:v>44742</c:v>
                      </c:pt>
                      <c:pt idx="8">
                        <c:v>44773</c:v>
                      </c:pt>
                      <c:pt idx="9">
                        <c:v>44804</c:v>
                      </c:pt>
                      <c:pt idx="10">
                        <c:v>44834</c:v>
                      </c:pt>
                      <c:pt idx="11">
                        <c:v>44865</c:v>
                      </c:pt>
                      <c:pt idx="12">
                        <c:v>44895</c:v>
                      </c:pt>
                      <c:pt idx="13">
                        <c:v>44926</c:v>
                      </c:pt>
                      <c:pt idx="14">
                        <c:v>44957</c:v>
                      </c:pt>
                      <c:pt idx="15">
                        <c:v>44985</c:v>
                      </c:pt>
                      <c:pt idx="16">
                        <c:v>45016</c:v>
                      </c:pt>
                      <c:pt idx="17">
                        <c:v>45046</c:v>
                      </c:pt>
                      <c:pt idx="18">
                        <c:v>45077</c:v>
                      </c:pt>
                      <c:pt idx="19">
                        <c:v>45107</c:v>
                      </c:pt>
                      <c:pt idx="20">
                        <c:v>45138</c:v>
                      </c:pt>
                      <c:pt idx="21">
                        <c:v>45169</c:v>
                      </c:pt>
                      <c:pt idx="22">
                        <c:v>45199</c:v>
                      </c:pt>
                      <c:pt idx="23">
                        <c:v>45230</c:v>
                      </c:pt>
                    </c:numCache>
                  </c:numRef>
                </c:cat>
                <c:val>
                  <c:numRef>
                    <c:extLst xmlns:c15="http://schemas.microsoft.com/office/drawing/2012/chart">
                      <c:ext xmlns:c15="http://schemas.microsoft.com/office/drawing/2012/chart" uri="{02D57815-91ED-43cb-92C2-25804820EDAC}">
                        <c15:formulaRef>
                          <c15:sqref>'[Banking study_master_20231123.xlsx]Summary charts'!$K$57:$K$93</c15:sqref>
                        </c15:formulaRef>
                      </c:ext>
                    </c:extLst>
                    <c:numCache>
                      <c:formatCode>0.0%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xmlns:c15="http://schemas.microsoft.com/office/drawing/2012/chart">
                  <c:ext xmlns:c16="http://schemas.microsoft.com/office/drawing/2014/chart" uri="{C3380CC4-5D6E-409C-BE32-E72D297353CC}">
                    <c16:uniqueId val="{00000009-965E-4F61-ABF3-F27F35201AB1}"/>
                  </c:ext>
                </c:extLst>
              </c15:ser>
            </c15:filteredLineSeries>
          </c:ext>
        </c:extLst>
      </c:lineChart>
      <c:dateAx>
        <c:axId val="899411535"/>
        <c:scaling>
          <c:orientation val="minMax"/>
          <c:max val="45200"/>
          <c:min val="44501"/>
        </c:scaling>
        <c:delete val="0"/>
        <c:axPos val="b"/>
        <c:numFmt formatCode="[$-409]mmm\-yy;@" sourceLinked="0"/>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800" b="0" i="0" u="none" strike="noStrike" kern="1200" baseline="0">
                <a:solidFill>
                  <a:schemeClr val="tx1"/>
                </a:solidFill>
                <a:latin typeface="+mn-lt"/>
                <a:ea typeface="+mn-ea"/>
                <a:cs typeface="+mn-cs"/>
              </a:defRPr>
            </a:pPr>
            <a:endParaRPr lang="en-US"/>
          </a:p>
        </c:txPr>
        <c:crossAx val="899417359"/>
        <c:crosses val="autoZero"/>
        <c:auto val="0"/>
        <c:lblOffset val="100"/>
        <c:baseTimeUnit val="months"/>
      </c:dateAx>
      <c:valAx>
        <c:axId val="899417359"/>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899411535"/>
        <c:crosses val="autoZero"/>
        <c:crossBetween val="between"/>
        <c:majorUnit val="5.000000000000001E-2"/>
      </c:valAx>
      <c:spPr>
        <a:noFill/>
        <a:ln>
          <a:noFill/>
        </a:ln>
        <a:effectLst/>
      </c:spPr>
    </c:plotArea>
    <c:legend>
      <c:legendPos val="b"/>
      <c:layout>
        <c:manualLayout>
          <c:xMode val="edge"/>
          <c:yMode val="edge"/>
          <c:x val="0.24956562826115952"/>
          <c:y val="0.89306263745577996"/>
          <c:w val="0.50086874347768096"/>
          <c:h val="9.56063221851955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16513338016365"/>
          <c:y val="2.6222024782049845E-2"/>
          <c:w val="0.86063689630375551"/>
          <c:h val="0.7672105932892973"/>
        </c:manualLayout>
      </c:layout>
      <c:barChart>
        <c:barDir val="col"/>
        <c:grouping val="clustered"/>
        <c:varyColors val="0"/>
        <c:ser>
          <c:idx val="0"/>
          <c:order val="0"/>
          <c:tx>
            <c:strRef>
              <c:f>'[InsuranceM&amp;A_all country_master_v3.xlsb]Ins.market_01'!$M$3</c:f>
              <c:strCache>
                <c:ptCount val="1"/>
                <c:pt idx="0">
                  <c:v>Life</c:v>
                </c:pt>
              </c:strCache>
            </c:strRef>
          </c:tx>
          <c:spPr>
            <a:solidFill>
              <a:schemeClr val="accent2"/>
            </a:solidFill>
            <a:ln w="12700">
              <a:solidFill>
                <a:srgbClr val="FFFFFF"/>
              </a:solidFill>
              <a:prstDash val="solid"/>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'[InsuranceM&amp;A_all country_master_v3.xlsb]Ins.market_01'!$W$2:$Z$2</c:f>
              <c:numCache>
                <c:formatCode>General</c:formatCode>
                <c:ptCount val="4"/>
                <c:pt idx="0">
                  <c:v>2019</c:v>
                </c:pt>
                <c:pt idx="1">
                  <c:v>2020</c:v>
                </c:pt>
                <c:pt idx="2">
                  <c:v>2021</c:v>
                </c:pt>
                <c:pt idx="3">
                  <c:v>2022</c:v>
                </c:pt>
              </c:numCache>
            </c:numRef>
          </c:cat>
          <c:val>
            <c:numRef>
              <c:f>'[InsuranceM&amp;A_all country_master_v3.xlsb]Ins.market_01'!$W$3:$Z$3</c:f>
              <c:numCache>
                <c:formatCode>_(* #,##0_);_(* \(#,##0\);_(* " - "_);_(* @_)</c:formatCode>
                <c:ptCount val="4"/>
                <c:pt idx="0">
                  <c:v>12626.295454110503</c:v>
                </c:pt>
                <c:pt idx="1">
                  <c:v>11804.834179571299</c:v>
                </c:pt>
                <c:pt idx="2">
                  <c:v>12688.91102733681</c:v>
                </c:pt>
                <c:pt idx="3">
                  <c:v>12358.173111343958</c:v>
                </c:pt>
              </c:numCache>
            </c:numRef>
          </c:val>
          <c:extLst>
            <c:ext xmlns:c16="http://schemas.microsoft.com/office/drawing/2014/chart" uri="{C3380CC4-5D6E-409C-BE32-E72D297353CC}">
              <c16:uniqueId val="{00000000-F974-4566-AB37-57C76EE8B136}"/>
            </c:ext>
          </c:extLst>
        </c:ser>
        <c:ser>
          <c:idx val="1"/>
          <c:order val="1"/>
          <c:tx>
            <c:strRef>
              <c:f>'[InsuranceM&amp;A_all country_master_v3.xlsb]Ins.market_01'!$M$4</c:f>
              <c:strCache>
                <c:ptCount val="1"/>
                <c:pt idx="0">
                  <c:v>Non-life</c:v>
                </c:pt>
              </c:strCache>
            </c:strRef>
          </c:tx>
          <c:spPr>
            <a:solidFill>
              <a:schemeClr val="accent1"/>
            </a:solidFill>
            <a:ln w="12700">
              <a:solidFill>
                <a:srgbClr val="FFFFFF"/>
              </a:solidFill>
              <a:prstDash val="solid"/>
            </a:ln>
            <a:effectLst/>
          </c:spPr>
          <c:invertIfNegative val="0"/>
          <c:dLbls>
            <c:spPr>
              <a:solidFill>
                <a:sysClr val="window" lastClr="FFFFFF"/>
              </a:solidFill>
              <a:ln>
                <a:noFill/>
              </a:ln>
              <a:effectLst/>
            </c:spPr>
            <c:txPr>
              <a:bodyPr rot="0" spcFirstLastPara="1" vertOverflow="ellipsis" vert="horz"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'[InsuranceM&amp;A_all country_master_v3.xlsb]Ins.market_01'!$W$2:$Z$2</c:f>
              <c:numCache>
                <c:formatCode>General</c:formatCode>
                <c:ptCount val="4"/>
                <c:pt idx="0">
                  <c:v>2019</c:v>
                </c:pt>
                <c:pt idx="1">
                  <c:v>2020</c:v>
                </c:pt>
                <c:pt idx="2">
                  <c:v>2021</c:v>
                </c:pt>
                <c:pt idx="3">
                  <c:v>2022</c:v>
                </c:pt>
              </c:numCache>
            </c:numRef>
          </c:cat>
          <c:val>
            <c:numRef>
              <c:f>'[InsuranceM&amp;A_all country_master_v3.xlsb]Ins.market_01'!$W$4:$Z$4</c:f>
              <c:numCache>
                <c:formatCode>_(* #,##0_);_(* \(#,##0\);_(* " - "_);_(* @_)</c:formatCode>
                <c:ptCount val="4"/>
                <c:pt idx="0">
                  <c:v>26405.749338574376</c:v>
                </c:pt>
                <c:pt idx="1">
                  <c:v>25738.997499275825</c:v>
                </c:pt>
                <c:pt idx="2">
                  <c:v>28591.46931619211</c:v>
                </c:pt>
                <c:pt idx="3">
                  <c:v>31478.816188891396</c:v>
                </c:pt>
              </c:numCache>
            </c:numRef>
          </c:val>
          <c:extLst>
            <c:ext xmlns:c16="http://schemas.microsoft.com/office/drawing/2014/chart" uri="{C3380CC4-5D6E-409C-BE32-E72D297353CC}">
              <c16:uniqueId val="{00000001-F974-4566-AB37-57C76EE8B136}"/>
            </c:ext>
          </c:extLst>
        </c:ser>
        <c:dLbls>
          <c:dLblPos val="outEnd"/>
          <c:showLegendKey val="0"/>
          <c:showVal val="1"/>
          <c:showCatName val="0"/>
          <c:showSerName val="0"/>
          <c:showPercent val="0"/>
          <c:showBubbleSize val="0"/>
        </c:dLbls>
        <c:gapWidth val="219"/>
        <c:overlap val="-27"/>
        <c:axId val="648258656"/>
        <c:axId val="648268224"/>
      </c:barChart>
      <c:catAx>
        <c:axId val="648258656"/>
        <c:scaling>
          <c:orientation val="minMax"/>
        </c:scaling>
        <c:delete val="0"/>
        <c:axPos val="b"/>
        <c:numFmt formatCode="General" sourceLinked="1"/>
        <c:majorTickMark val="cross"/>
        <c:minorTickMark val="none"/>
        <c:tickLblPos val="low"/>
        <c:spPr>
          <a:noFill/>
          <a:ln w="3175" cap="flat" cmpd="sng" algn="ctr">
            <a:solidFill>
              <a:srgbClr val="75787B"/>
            </a:solidFill>
            <a:prstDash val="solid"/>
            <a:round/>
          </a:ln>
          <a:effectLst/>
        </c:spPr>
        <c:txPr>
          <a:bodyPr rot="0" spcFirstLastPara="1" vertOverflow="ellipsis"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crossAx val="648268224"/>
        <c:crosses val="autoZero"/>
        <c:auto val="1"/>
        <c:lblAlgn val="ctr"/>
        <c:lblOffset val="0"/>
        <c:noMultiLvlLbl val="0"/>
      </c:catAx>
      <c:valAx>
        <c:axId val="648268224"/>
        <c:scaling>
          <c:orientation val="minMax"/>
          <c:max val="35000"/>
          <c:min val="0"/>
        </c:scaling>
        <c:delete val="0"/>
        <c:axPos val="l"/>
        <c:title>
          <c:tx>
            <c:rich>
              <a:bodyPr rot="-5400000" spcFirstLastPara="1" vertOverflow="ellipsis" vert="horz"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r>
                  <a:rPr lang="en-US"/>
                  <a:t>EURm</a:t>
                </a:r>
              </a:p>
            </c:rich>
          </c:tx>
          <c:overlay val="0"/>
          <c:spPr>
            <a:noFill/>
            <a:ln>
              <a:noFill/>
            </a:ln>
            <a:effectLst/>
          </c:spPr>
          <c:txPr>
            <a:bodyPr rot="-5400000" spcFirstLastPara="1" vertOverflow="ellipsis" vert="horz"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title>
        <c:numFmt formatCode="_(* #,##0_);_(* \(#,##0\);_(* &quot; - &quot;_);_(* @_)"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crossAx val="648258656"/>
        <c:crosses val="autoZero"/>
        <c:crossBetween val="between"/>
      </c:valAx>
      <c:spPr>
        <a:solidFill>
          <a:srgbClr val="FFFFFF"/>
        </a:solidFill>
        <a:ln>
          <a:solidFill>
            <a:srgbClr val="FFFFFF"/>
          </a:solidFill>
          <a:prstDash val="solid"/>
        </a:ln>
        <a:effectLst/>
      </c:spPr>
    </c:plotArea>
    <c:legend>
      <c:legendPos val="b"/>
      <c:layout>
        <c:manualLayout>
          <c:xMode val="edge"/>
          <c:yMode val="edge"/>
          <c:x val="0.37911132983377077"/>
          <c:y val="0.89417016835421592"/>
          <c:w val="0.24177734033245843"/>
          <c:h val="7.4022669442516772E-2"/>
        </c:manualLayout>
      </c:layout>
      <c:overlay val="0"/>
      <c:spPr>
        <a:noFill/>
        <a:ln w="25400">
          <a:noFill/>
        </a:ln>
        <a:effectLst/>
      </c:spPr>
      <c:txPr>
        <a:bodyPr rot="0" spcFirstLastPara="1" vertOverflow="ellipsis" vert="horz" wrap="square" anchor="ctr" anchorCtr="1"/>
        <a:lstStyle/>
        <a:p>
          <a:pPr>
            <a:defRPr sz="9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3175" cap="flat" cmpd="sng" algn="ctr">
      <a:solidFill>
        <a:srgbClr val="FFFFFF"/>
      </a:solidFill>
      <a:prstDash val="solid"/>
      <a:round/>
    </a:ln>
    <a:effectLst/>
  </c:spPr>
  <c:txPr>
    <a:bodyPr/>
    <a:lstStyle/>
    <a:p>
      <a:pPr>
        <a:defRPr sz="900" u="none">
          <a:solidFill>
            <a:srgbClr val="000000"/>
          </a:solidFill>
          <a:latin typeface="Calibri Light" panose="020F0302020204030204" pitchFamily="34" charset="0"/>
          <a:ea typeface="Calibri"/>
          <a:cs typeface="Calibri Light" panose="020F030202020403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31930921829573E-2"/>
          <c:y val="3.2274817879463603E-2"/>
          <c:w val="0.90218859957619124"/>
          <c:h val="0.78354848338389793"/>
        </c:manualLayout>
      </c:layout>
      <c:barChart>
        <c:barDir val="col"/>
        <c:grouping val="stacked"/>
        <c:varyColors val="0"/>
        <c:ser>
          <c:idx val="0"/>
          <c:order val="0"/>
          <c:tx>
            <c:v>Life GWP (EUR mn)</c:v>
          </c:tx>
          <c:spPr>
            <a:solidFill>
              <a:schemeClr val="accent1"/>
            </a:solidFill>
            <a:ln>
              <a:noFill/>
            </a:ln>
            <a:effectLst/>
          </c:spPr>
          <c:invertIfNegative val="0"/>
          <c:cat>
            <c:multiLvlStrRef>
              <c:f>'[InsuranceM&amp;A_all country_master_v3.xlsb]Ins.market_04'!$K$13:$L$72</c:f>
              <c:multiLvlStrCache>
                <c:ptCount val="60"/>
                <c:lvl>
                  <c:pt idx="0">
                    <c:v>2019</c:v>
                  </c:pt>
                  <c:pt idx="1">
                    <c:v>2020</c:v>
                  </c:pt>
                  <c:pt idx="2">
                    <c:v>2021</c:v>
                  </c:pt>
                  <c:pt idx="3">
                    <c:v>2022</c:v>
                  </c:pt>
                  <c:pt idx="4">
                    <c:v>2019</c:v>
                  </c:pt>
                  <c:pt idx="5">
                    <c:v>2020</c:v>
                  </c:pt>
                  <c:pt idx="6">
                    <c:v>2021</c:v>
                  </c:pt>
                  <c:pt idx="7">
                    <c:v>2022</c:v>
                  </c:pt>
                  <c:pt idx="8">
                    <c:v>2019</c:v>
                  </c:pt>
                  <c:pt idx="9">
                    <c:v>2020</c:v>
                  </c:pt>
                  <c:pt idx="10">
                    <c:v>2021</c:v>
                  </c:pt>
                  <c:pt idx="11">
                    <c:v>2022</c:v>
                  </c:pt>
                  <c:pt idx="12">
                    <c:v>2019</c:v>
                  </c:pt>
                  <c:pt idx="13">
                    <c:v>2020</c:v>
                  </c:pt>
                  <c:pt idx="14">
                    <c:v>2021</c:v>
                  </c:pt>
                  <c:pt idx="15">
                    <c:v>2022</c:v>
                  </c:pt>
                  <c:pt idx="16">
                    <c:v>2019</c:v>
                  </c:pt>
                  <c:pt idx="17">
                    <c:v>2020</c:v>
                  </c:pt>
                  <c:pt idx="18">
                    <c:v>2021</c:v>
                  </c:pt>
                  <c:pt idx="19">
                    <c:v>2022</c:v>
                  </c:pt>
                  <c:pt idx="20">
                    <c:v>2019</c:v>
                  </c:pt>
                  <c:pt idx="21">
                    <c:v>2020</c:v>
                  </c:pt>
                  <c:pt idx="22">
                    <c:v>2021</c:v>
                  </c:pt>
                  <c:pt idx="23">
                    <c:v>2022</c:v>
                  </c:pt>
                  <c:pt idx="24">
                    <c:v>2019</c:v>
                  </c:pt>
                  <c:pt idx="25">
                    <c:v>2020</c:v>
                  </c:pt>
                  <c:pt idx="26">
                    <c:v>2021</c:v>
                  </c:pt>
                  <c:pt idx="27">
                    <c:v>2022</c:v>
                  </c:pt>
                  <c:pt idx="28">
                    <c:v>2019</c:v>
                  </c:pt>
                  <c:pt idx="29">
                    <c:v>2020</c:v>
                  </c:pt>
                  <c:pt idx="30">
                    <c:v>2021</c:v>
                  </c:pt>
                  <c:pt idx="31">
                    <c:v>2022</c:v>
                  </c:pt>
                  <c:pt idx="32">
                    <c:v>2019</c:v>
                  </c:pt>
                  <c:pt idx="33">
                    <c:v>2020</c:v>
                  </c:pt>
                  <c:pt idx="34">
                    <c:v>2021</c:v>
                  </c:pt>
                  <c:pt idx="35">
                    <c:v>2022</c:v>
                  </c:pt>
                  <c:pt idx="36">
                    <c:v>2019</c:v>
                  </c:pt>
                  <c:pt idx="37">
                    <c:v>2020</c:v>
                  </c:pt>
                  <c:pt idx="38">
                    <c:v>2021</c:v>
                  </c:pt>
                  <c:pt idx="39">
                    <c:v>2022</c:v>
                  </c:pt>
                  <c:pt idx="40">
                    <c:v>2019</c:v>
                  </c:pt>
                  <c:pt idx="41">
                    <c:v>2020</c:v>
                  </c:pt>
                  <c:pt idx="42">
                    <c:v>2021</c:v>
                  </c:pt>
                  <c:pt idx="43">
                    <c:v>2022</c:v>
                  </c:pt>
                  <c:pt idx="44">
                    <c:v>2019</c:v>
                  </c:pt>
                  <c:pt idx="45">
                    <c:v>2020</c:v>
                  </c:pt>
                  <c:pt idx="46">
                    <c:v>2021</c:v>
                  </c:pt>
                  <c:pt idx="47">
                    <c:v>2022</c:v>
                  </c:pt>
                  <c:pt idx="48">
                    <c:v>2019</c:v>
                  </c:pt>
                  <c:pt idx="49">
                    <c:v>2020</c:v>
                  </c:pt>
                  <c:pt idx="50">
                    <c:v>2021</c:v>
                  </c:pt>
                  <c:pt idx="51">
                    <c:v>2022</c:v>
                  </c:pt>
                  <c:pt idx="52">
                    <c:v>2019</c:v>
                  </c:pt>
                  <c:pt idx="53">
                    <c:v>2020</c:v>
                  </c:pt>
                  <c:pt idx="54">
                    <c:v>2021</c:v>
                  </c:pt>
                  <c:pt idx="55">
                    <c:v>2022</c:v>
                  </c:pt>
                  <c:pt idx="56">
                    <c:v>2019</c:v>
                  </c:pt>
                  <c:pt idx="57">
                    <c:v>2020</c:v>
                  </c:pt>
                  <c:pt idx="58">
                    <c:v>2021</c:v>
                  </c:pt>
                  <c:pt idx="59">
                    <c:v>2022</c:v>
                  </c:pt>
                </c:lvl>
                <c:lvl>
                  <c:pt idx="0">
                    <c:v>PL</c:v>
                  </c:pt>
                  <c:pt idx="4">
                    <c:v>CZ</c:v>
                  </c:pt>
                  <c:pt idx="8">
                    <c:v>HU</c:v>
                  </c:pt>
                  <c:pt idx="12">
                    <c:v>RO</c:v>
                  </c:pt>
                  <c:pt idx="16">
                    <c:v>SI</c:v>
                  </c:pt>
                  <c:pt idx="20">
                    <c:v>SK</c:v>
                  </c:pt>
                  <c:pt idx="24">
                    <c:v>BG</c:v>
                  </c:pt>
                  <c:pt idx="28">
                    <c:v>HR</c:v>
                  </c:pt>
                  <c:pt idx="32">
                    <c:v>LT</c:v>
                  </c:pt>
                  <c:pt idx="36">
                    <c:v>RS</c:v>
                  </c:pt>
                  <c:pt idx="40">
                    <c:v>LV</c:v>
                  </c:pt>
                  <c:pt idx="44">
                    <c:v>EE</c:v>
                  </c:pt>
                  <c:pt idx="48">
                    <c:v>BA</c:v>
                  </c:pt>
                  <c:pt idx="52">
                    <c:v>MK</c:v>
                  </c:pt>
                  <c:pt idx="56">
                    <c:v>AL</c:v>
                  </c:pt>
                </c:lvl>
              </c:multiLvlStrCache>
            </c:multiLvlStrRef>
          </c:cat>
          <c:val>
            <c:numRef>
              <c:f>'[InsuranceM&amp;A_all country_master_v3.xlsb]Ins.market_04'!$M$13:$M$72</c:f>
              <c:numCache>
                <c:formatCode>_(* #,##0_);_(* \(#,##0\);_(* "-"??_);_(@_)</c:formatCode>
                <c:ptCount val="60"/>
                <c:pt idx="0">
                  <c:v>4993.8688270024668</c:v>
                </c:pt>
                <c:pt idx="1">
                  <c:v>4495.4437919281445</c:v>
                </c:pt>
                <c:pt idx="2">
                  <c:v>4810.9514528982036</c:v>
                </c:pt>
                <c:pt idx="3">
                  <c:v>4593.6031134331224</c:v>
                </c:pt>
                <c:pt idx="4">
                  <c:v>2102.1580086580088</c:v>
                </c:pt>
                <c:pt idx="5">
                  <c:v>1975.1444465612497</c:v>
                </c:pt>
                <c:pt idx="6">
                  <c:v>2079.5945695897021</c:v>
                </c:pt>
                <c:pt idx="7">
                  <c:v>2252.0855484138506</c:v>
                </c:pt>
                <c:pt idx="8">
                  <c:v>1557</c:v>
                </c:pt>
                <c:pt idx="9">
                  <c:v>1530</c:v>
                </c:pt>
                <c:pt idx="10">
                  <c:v>1756</c:v>
                </c:pt>
                <c:pt idx="11">
                  <c:v>1645.1872599949068</c:v>
                </c:pt>
                <c:pt idx="12">
                  <c:v>472.02337036804556</c:v>
                </c:pt>
                <c:pt idx="13">
                  <c:v>455.76392060623488</c:v>
                </c:pt>
                <c:pt idx="14">
                  <c:v>527.52957599886827</c:v>
                </c:pt>
                <c:pt idx="15">
                  <c:v>535.15324857500912</c:v>
                </c:pt>
                <c:pt idx="16">
                  <c:v>753.96497704287026</c:v>
                </c:pt>
                <c:pt idx="17">
                  <c:v>749.22041373980562</c:v>
                </c:pt>
                <c:pt idx="18">
                  <c:v>746.76963533509013</c:v>
                </c:pt>
                <c:pt idx="19">
                  <c:v>770.04715613019312</c:v>
                </c:pt>
                <c:pt idx="20">
                  <c:v>965</c:v>
                </c:pt>
                <c:pt idx="21">
                  <c:v>1065.1302732561364</c:v>
                </c:pt>
                <c:pt idx="22">
                  <c:v>1043.3278429595132</c:v>
                </c:pt>
                <c:pt idx="23">
                  <c:v>795.69226000000003</c:v>
                </c:pt>
                <c:pt idx="24">
                  <c:v>255.09642129397744</c:v>
                </c:pt>
                <c:pt idx="25">
                  <c:v>225.74726016699361</c:v>
                </c:pt>
                <c:pt idx="26">
                  <c:v>310.59404912232498</c:v>
                </c:pt>
                <c:pt idx="27">
                  <c:v>319.7570035950032</c:v>
                </c:pt>
                <c:pt idx="28">
                  <c:v>412.09297929884519</c:v>
                </c:pt>
                <c:pt idx="29">
                  <c:v>351.26561829813807</c:v>
                </c:pt>
                <c:pt idx="30">
                  <c:v>385.44674417372539</c:v>
                </c:pt>
                <c:pt idx="31">
                  <c:v>377.66705679</c:v>
                </c:pt>
                <c:pt idx="32">
                  <c:v>270.42937138000002</c:v>
                </c:pt>
                <c:pt idx="33">
                  <c:v>290.73500771140004</c:v>
                </c:pt>
                <c:pt idx="34">
                  <c:v>319.28570556400001</c:v>
                </c:pt>
                <c:pt idx="35">
                  <c:v>339.84733440849999</c:v>
                </c:pt>
                <c:pt idx="36">
                  <c:v>213.14623854521705</c:v>
                </c:pt>
                <c:pt idx="37">
                  <c:v>222.51118810820188</c:v>
                </c:pt>
                <c:pt idx="38">
                  <c:v>230.57257864930122</c:v>
                </c:pt>
                <c:pt idx="39">
                  <c:v>244.66770199041275</c:v>
                </c:pt>
                <c:pt idx="40">
                  <c:v>228.211467</c:v>
                </c:pt>
                <c:pt idx="41">
                  <c:v>240.74157</c:v>
                </c:pt>
                <c:pt idx="42">
                  <c:v>258.10648299999997</c:v>
                </c:pt>
                <c:pt idx="43">
                  <c:v>257</c:v>
                </c:pt>
                <c:pt idx="44">
                  <c:v>95.907978</c:v>
                </c:pt>
                <c:pt idx="45">
                  <c:v>85.560100000000006</c:v>
                </c:pt>
                <c:pt idx="46">
                  <c:v>86.879199999999997</c:v>
                </c:pt>
                <c:pt idx="47">
                  <c:v>79.441699999999997</c:v>
                </c:pt>
                <c:pt idx="48">
                  <c:v>81.007529795534381</c:v>
                </c:pt>
                <c:pt idx="49">
                  <c:v>79.958720942004163</c:v>
                </c:pt>
                <c:pt idx="50">
                  <c:v>89.371096158664102</c:v>
                </c:pt>
                <c:pt idx="51">
                  <c:v>96.24825141239269</c:v>
                </c:pt>
                <c:pt idx="52">
                  <c:v>29.775898747023692</c:v>
                </c:pt>
                <c:pt idx="53">
                  <c:v>28.211868252990563</c:v>
                </c:pt>
                <c:pt idx="54">
                  <c:v>32.482093887419474</c:v>
                </c:pt>
                <c:pt idx="55">
                  <c:v>37.020385993898508</c:v>
                </c:pt>
                <c:pt idx="56">
                  <c:v>9.9</c:v>
                </c:pt>
                <c:pt idx="57">
                  <c:v>9.4</c:v>
                </c:pt>
                <c:pt idx="58">
                  <c:v>12</c:v>
                </c:pt>
                <c:pt idx="59">
                  <c:v>14.75509060667075</c:v>
                </c:pt>
              </c:numCache>
            </c:numRef>
          </c:val>
          <c:extLst>
            <c:ext xmlns:c16="http://schemas.microsoft.com/office/drawing/2014/chart" uri="{C3380CC4-5D6E-409C-BE32-E72D297353CC}">
              <c16:uniqueId val="{00000000-15DF-402B-B80C-9BA19B8E6A67}"/>
            </c:ext>
          </c:extLst>
        </c:ser>
        <c:ser>
          <c:idx val="1"/>
          <c:order val="1"/>
          <c:tx>
            <c:v>Non-life GWP (EUR mn)</c:v>
          </c:tx>
          <c:spPr>
            <a:solidFill>
              <a:schemeClr val="accent2"/>
            </a:solidFill>
            <a:ln>
              <a:noFill/>
            </a:ln>
            <a:effectLst/>
          </c:spPr>
          <c:invertIfNegative val="0"/>
          <c:cat>
            <c:multiLvlStrRef>
              <c:f>'[InsuranceM&amp;A_all country_master_v3.xlsb]Ins.market_04'!$K$13:$L$72</c:f>
              <c:multiLvlStrCache>
                <c:ptCount val="60"/>
                <c:lvl>
                  <c:pt idx="0">
                    <c:v>2019</c:v>
                  </c:pt>
                  <c:pt idx="1">
                    <c:v>2020</c:v>
                  </c:pt>
                  <c:pt idx="2">
                    <c:v>2021</c:v>
                  </c:pt>
                  <c:pt idx="3">
                    <c:v>2022</c:v>
                  </c:pt>
                  <c:pt idx="4">
                    <c:v>2019</c:v>
                  </c:pt>
                  <c:pt idx="5">
                    <c:v>2020</c:v>
                  </c:pt>
                  <c:pt idx="6">
                    <c:v>2021</c:v>
                  </c:pt>
                  <c:pt idx="7">
                    <c:v>2022</c:v>
                  </c:pt>
                  <c:pt idx="8">
                    <c:v>2019</c:v>
                  </c:pt>
                  <c:pt idx="9">
                    <c:v>2020</c:v>
                  </c:pt>
                  <c:pt idx="10">
                    <c:v>2021</c:v>
                  </c:pt>
                  <c:pt idx="11">
                    <c:v>2022</c:v>
                  </c:pt>
                  <c:pt idx="12">
                    <c:v>2019</c:v>
                  </c:pt>
                  <c:pt idx="13">
                    <c:v>2020</c:v>
                  </c:pt>
                  <c:pt idx="14">
                    <c:v>2021</c:v>
                  </c:pt>
                  <c:pt idx="15">
                    <c:v>2022</c:v>
                  </c:pt>
                  <c:pt idx="16">
                    <c:v>2019</c:v>
                  </c:pt>
                  <c:pt idx="17">
                    <c:v>2020</c:v>
                  </c:pt>
                  <c:pt idx="18">
                    <c:v>2021</c:v>
                  </c:pt>
                  <c:pt idx="19">
                    <c:v>2022</c:v>
                  </c:pt>
                  <c:pt idx="20">
                    <c:v>2019</c:v>
                  </c:pt>
                  <c:pt idx="21">
                    <c:v>2020</c:v>
                  </c:pt>
                  <c:pt idx="22">
                    <c:v>2021</c:v>
                  </c:pt>
                  <c:pt idx="23">
                    <c:v>2022</c:v>
                  </c:pt>
                  <c:pt idx="24">
                    <c:v>2019</c:v>
                  </c:pt>
                  <c:pt idx="25">
                    <c:v>2020</c:v>
                  </c:pt>
                  <c:pt idx="26">
                    <c:v>2021</c:v>
                  </c:pt>
                  <c:pt idx="27">
                    <c:v>2022</c:v>
                  </c:pt>
                  <c:pt idx="28">
                    <c:v>2019</c:v>
                  </c:pt>
                  <c:pt idx="29">
                    <c:v>2020</c:v>
                  </c:pt>
                  <c:pt idx="30">
                    <c:v>2021</c:v>
                  </c:pt>
                  <c:pt idx="31">
                    <c:v>2022</c:v>
                  </c:pt>
                  <c:pt idx="32">
                    <c:v>2019</c:v>
                  </c:pt>
                  <c:pt idx="33">
                    <c:v>2020</c:v>
                  </c:pt>
                  <c:pt idx="34">
                    <c:v>2021</c:v>
                  </c:pt>
                  <c:pt idx="35">
                    <c:v>2022</c:v>
                  </c:pt>
                  <c:pt idx="36">
                    <c:v>2019</c:v>
                  </c:pt>
                  <c:pt idx="37">
                    <c:v>2020</c:v>
                  </c:pt>
                  <c:pt idx="38">
                    <c:v>2021</c:v>
                  </c:pt>
                  <c:pt idx="39">
                    <c:v>2022</c:v>
                  </c:pt>
                  <c:pt idx="40">
                    <c:v>2019</c:v>
                  </c:pt>
                  <c:pt idx="41">
                    <c:v>2020</c:v>
                  </c:pt>
                  <c:pt idx="42">
                    <c:v>2021</c:v>
                  </c:pt>
                  <c:pt idx="43">
                    <c:v>2022</c:v>
                  </c:pt>
                  <c:pt idx="44">
                    <c:v>2019</c:v>
                  </c:pt>
                  <c:pt idx="45">
                    <c:v>2020</c:v>
                  </c:pt>
                  <c:pt idx="46">
                    <c:v>2021</c:v>
                  </c:pt>
                  <c:pt idx="47">
                    <c:v>2022</c:v>
                  </c:pt>
                  <c:pt idx="48">
                    <c:v>2019</c:v>
                  </c:pt>
                  <c:pt idx="49">
                    <c:v>2020</c:v>
                  </c:pt>
                  <c:pt idx="50">
                    <c:v>2021</c:v>
                  </c:pt>
                  <c:pt idx="51">
                    <c:v>2022</c:v>
                  </c:pt>
                  <c:pt idx="52">
                    <c:v>2019</c:v>
                  </c:pt>
                  <c:pt idx="53">
                    <c:v>2020</c:v>
                  </c:pt>
                  <c:pt idx="54">
                    <c:v>2021</c:v>
                  </c:pt>
                  <c:pt idx="55">
                    <c:v>2022</c:v>
                  </c:pt>
                  <c:pt idx="56">
                    <c:v>2019</c:v>
                  </c:pt>
                  <c:pt idx="57">
                    <c:v>2020</c:v>
                  </c:pt>
                  <c:pt idx="58">
                    <c:v>2021</c:v>
                  </c:pt>
                  <c:pt idx="59">
                    <c:v>2022</c:v>
                  </c:pt>
                </c:lvl>
                <c:lvl>
                  <c:pt idx="0">
                    <c:v>PL</c:v>
                  </c:pt>
                  <c:pt idx="4">
                    <c:v>CZ</c:v>
                  </c:pt>
                  <c:pt idx="8">
                    <c:v>HU</c:v>
                  </c:pt>
                  <c:pt idx="12">
                    <c:v>RO</c:v>
                  </c:pt>
                  <c:pt idx="16">
                    <c:v>SI</c:v>
                  </c:pt>
                  <c:pt idx="20">
                    <c:v>SK</c:v>
                  </c:pt>
                  <c:pt idx="24">
                    <c:v>BG</c:v>
                  </c:pt>
                  <c:pt idx="28">
                    <c:v>HR</c:v>
                  </c:pt>
                  <c:pt idx="32">
                    <c:v>LT</c:v>
                  </c:pt>
                  <c:pt idx="36">
                    <c:v>RS</c:v>
                  </c:pt>
                  <c:pt idx="40">
                    <c:v>LV</c:v>
                  </c:pt>
                  <c:pt idx="44">
                    <c:v>EE</c:v>
                  </c:pt>
                  <c:pt idx="48">
                    <c:v>BA</c:v>
                  </c:pt>
                  <c:pt idx="52">
                    <c:v>MK</c:v>
                  </c:pt>
                  <c:pt idx="56">
                    <c:v>AL</c:v>
                  </c:pt>
                </c:lvl>
              </c:multiLvlStrCache>
            </c:multiLvlStrRef>
          </c:cat>
          <c:val>
            <c:numRef>
              <c:f>'[InsuranceM&amp;A_all country_master_v3.xlsb]Ins.market_04'!$N$13:$N$72</c:f>
              <c:numCache>
                <c:formatCode>_(* #,##0_);_(* \(#,##0\);_(* "-"??_);_(@_)</c:formatCode>
                <c:ptCount val="60"/>
                <c:pt idx="0">
                  <c:v>9995.2715560643428</c:v>
                </c:pt>
                <c:pt idx="1">
                  <c:v>9247.6150854988318</c:v>
                </c:pt>
                <c:pt idx="2">
                  <c:v>10239.351795164586</c:v>
                </c:pt>
                <c:pt idx="3">
                  <c:v>10835.094339246039</c:v>
                </c:pt>
                <c:pt idx="4">
                  <c:v>4427.8663911845733</c:v>
                </c:pt>
                <c:pt idx="5">
                  <c:v>4425.1851781291671</c:v>
                </c:pt>
                <c:pt idx="6">
                  <c:v>5149.5314963797264</c:v>
                </c:pt>
                <c:pt idx="7">
                  <c:v>6044.5306655608538</c:v>
                </c:pt>
                <c:pt idx="8">
                  <c:v>1981</c:v>
                </c:pt>
                <c:pt idx="9">
                  <c:v>1886</c:v>
                </c:pt>
                <c:pt idx="10">
                  <c:v>2083</c:v>
                </c:pt>
                <c:pt idx="11">
                  <c:v>2106.6015686274513</c:v>
                </c:pt>
                <c:pt idx="12">
                  <c:v>1825.5586190446299</c:v>
                </c:pt>
                <c:pt idx="13">
                  <c:v>1905.0188064237893</c:v>
                </c:pt>
                <c:pt idx="14">
                  <c:v>2350.5687387077869</c:v>
                </c:pt>
                <c:pt idx="15">
                  <c:v>2801.5863902251685</c:v>
                </c:pt>
                <c:pt idx="16">
                  <c:v>1763.3862852021336</c:v>
                </c:pt>
                <c:pt idx="17">
                  <c:v>1820.3478614866069</c:v>
                </c:pt>
                <c:pt idx="18">
                  <c:v>1868.9572685359517</c:v>
                </c:pt>
                <c:pt idx="19">
                  <c:v>2028.5152492004129</c:v>
                </c:pt>
                <c:pt idx="20">
                  <c:v>1264</c:v>
                </c:pt>
                <c:pt idx="21">
                  <c:v>1286</c:v>
                </c:pt>
                <c:pt idx="22">
                  <c:v>1247</c:v>
                </c:pt>
                <c:pt idx="23">
                  <c:v>1129.78826</c:v>
                </c:pt>
                <c:pt idx="24">
                  <c:v>1233.1842581605144</c:v>
                </c:pt>
                <c:pt idx="25">
                  <c:v>1246.9030285445765</c:v>
                </c:pt>
                <c:pt idx="26">
                  <c:v>1355.5790244679627</c:v>
                </c:pt>
                <c:pt idx="27">
                  <c:v>1527.5664914485308</c:v>
                </c:pt>
                <c:pt idx="28">
                  <c:v>1000</c:v>
                </c:pt>
                <c:pt idx="29">
                  <c:v>1039</c:v>
                </c:pt>
                <c:pt idx="30">
                  <c:v>1170</c:v>
                </c:pt>
                <c:pt idx="31">
                  <c:v>1304.7638826699999</c:v>
                </c:pt>
                <c:pt idx="32">
                  <c:v>674.77731795</c:v>
                </c:pt>
                <c:pt idx="33">
                  <c:v>664.13339051819992</c:v>
                </c:pt>
                <c:pt idx="34">
                  <c:v>721.4</c:v>
                </c:pt>
                <c:pt idx="35">
                  <c:v>895</c:v>
                </c:pt>
                <c:pt idx="36">
                  <c:v>700.59909280160014</c:v>
                </c:pt>
                <c:pt idx="37">
                  <c:v>712.31238762989005</c:v>
                </c:pt>
                <c:pt idx="38">
                  <c:v>784.96185218668495</c:v>
                </c:pt>
                <c:pt idx="39">
                  <c:v>896.84528274225545</c:v>
                </c:pt>
                <c:pt idx="40">
                  <c:v>628.52125999999998</c:v>
                </c:pt>
                <c:pt idx="41">
                  <c:v>556.73194699999988</c:v>
                </c:pt>
                <c:pt idx="42">
                  <c:v>591.30844000000002</c:v>
                </c:pt>
                <c:pt idx="43">
                  <c:v>743</c:v>
                </c:pt>
                <c:pt idx="44">
                  <c:v>397.92140599999999</c:v>
                </c:pt>
                <c:pt idx="45">
                  <c:v>383.29759999999999</c:v>
                </c:pt>
                <c:pt idx="46">
                  <c:v>399.50819999999999</c:v>
                </c:pt>
                <c:pt idx="47">
                  <c:v>471.46140000000003</c:v>
                </c:pt>
                <c:pt idx="48">
                  <c:v>308.87445483503166</c:v>
                </c:pt>
                <c:pt idx="49">
                  <c:v>306.80547692284097</c:v>
                </c:pt>
                <c:pt idx="50">
                  <c:v>329.07347775624669</c:v>
                </c:pt>
                <c:pt idx="51">
                  <c:v>354.22909139316812</c:v>
                </c:pt>
                <c:pt idx="52">
                  <c:v>142.35243699337732</c:v>
                </c:pt>
                <c:pt idx="53">
                  <c:v>134.94673712192434</c:v>
                </c:pt>
                <c:pt idx="54">
                  <c:v>156.22902299316857</c:v>
                </c:pt>
                <c:pt idx="55">
                  <c:v>170.89574131773918</c:v>
                </c:pt>
                <c:pt idx="56">
                  <c:v>132.80000000000001</c:v>
                </c:pt>
                <c:pt idx="57">
                  <c:v>124.7</c:v>
                </c:pt>
                <c:pt idx="58">
                  <c:v>145</c:v>
                </c:pt>
                <c:pt idx="59">
                  <c:v>168.93782645977413</c:v>
                </c:pt>
              </c:numCache>
            </c:numRef>
          </c:val>
          <c:extLst>
            <c:ext xmlns:c16="http://schemas.microsoft.com/office/drawing/2014/chart" uri="{C3380CC4-5D6E-409C-BE32-E72D297353CC}">
              <c16:uniqueId val="{00000001-15DF-402B-B80C-9BA19B8E6A67}"/>
            </c:ext>
          </c:extLst>
        </c:ser>
        <c:dLbls>
          <c:showLegendKey val="0"/>
          <c:showVal val="0"/>
          <c:showCatName val="0"/>
          <c:showSerName val="0"/>
          <c:showPercent val="0"/>
          <c:showBubbleSize val="0"/>
        </c:dLbls>
        <c:gapWidth val="219"/>
        <c:overlap val="100"/>
        <c:axId val="1059684768"/>
        <c:axId val="1059686408"/>
      </c:barChart>
      <c:lineChart>
        <c:grouping val="standard"/>
        <c:varyColors val="0"/>
        <c:ser>
          <c:idx val="2"/>
          <c:order val="2"/>
          <c:tx>
            <c:strRef>
              <c:f>'[InsuranceM&amp;A_all country_master_v3.xlsb]Ins.market_04'!$O$12</c:f>
              <c:strCache>
                <c:ptCount val="1"/>
                <c:pt idx="0">
                  <c:v>Total penetration (%), right axis</c:v>
                </c:pt>
              </c:strCache>
            </c:strRef>
          </c:tx>
          <c:spPr>
            <a:ln w="28575" cap="rnd">
              <a:solidFill>
                <a:schemeClr val="accent3"/>
              </a:solidFill>
              <a:round/>
            </a:ln>
            <a:effectLst/>
          </c:spPr>
          <c:marker>
            <c:symbol val="square"/>
            <c:size val="8"/>
            <c:spPr>
              <a:solidFill>
                <a:schemeClr val="accent3"/>
              </a:solidFill>
              <a:ln w="9525">
                <a:solidFill>
                  <a:schemeClr val="accent3"/>
                </a:solidFill>
              </a:ln>
              <a:effectLst/>
            </c:spPr>
          </c:marker>
          <c:dPt>
            <c:idx val="4"/>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03-15DF-402B-B80C-9BA19B8E6A67}"/>
              </c:ext>
            </c:extLst>
          </c:dPt>
          <c:dPt>
            <c:idx val="8"/>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05-15DF-402B-B80C-9BA19B8E6A67}"/>
              </c:ext>
            </c:extLst>
          </c:dPt>
          <c:dPt>
            <c:idx val="12"/>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07-15DF-402B-B80C-9BA19B8E6A67}"/>
              </c:ext>
            </c:extLst>
          </c:dPt>
          <c:dPt>
            <c:idx val="16"/>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09-15DF-402B-B80C-9BA19B8E6A67}"/>
              </c:ext>
            </c:extLst>
          </c:dPt>
          <c:dPt>
            <c:idx val="20"/>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0B-15DF-402B-B80C-9BA19B8E6A67}"/>
              </c:ext>
            </c:extLst>
          </c:dPt>
          <c:dPt>
            <c:idx val="24"/>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0D-15DF-402B-B80C-9BA19B8E6A67}"/>
              </c:ext>
            </c:extLst>
          </c:dPt>
          <c:dPt>
            <c:idx val="28"/>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0F-15DF-402B-B80C-9BA19B8E6A67}"/>
              </c:ext>
            </c:extLst>
          </c:dPt>
          <c:dPt>
            <c:idx val="32"/>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11-15DF-402B-B80C-9BA19B8E6A67}"/>
              </c:ext>
            </c:extLst>
          </c:dPt>
          <c:dPt>
            <c:idx val="36"/>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13-15DF-402B-B80C-9BA19B8E6A67}"/>
              </c:ext>
            </c:extLst>
          </c:dPt>
          <c:dPt>
            <c:idx val="40"/>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15-15DF-402B-B80C-9BA19B8E6A67}"/>
              </c:ext>
            </c:extLst>
          </c:dPt>
          <c:dPt>
            <c:idx val="44"/>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17-15DF-402B-B80C-9BA19B8E6A67}"/>
              </c:ext>
            </c:extLst>
          </c:dPt>
          <c:dPt>
            <c:idx val="48"/>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19-15DF-402B-B80C-9BA19B8E6A67}"/>
              </c:ext>
            </c:extLst>
          </c:dPt>
          <c:dPt>
            <c:idx val="52"/>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1B-15DF-402B-B80C-9BA19B8E6A67}"/>
              </c:ext>
            </c:extLst>
          </c:dPt>
          <c:dPt>
            <c:idx val="56"/>
            <c:marker>
              <c:symbol val="square"/>
              <c:size val="8"/>
              <c:spPr>
                <a:solidFill>
                  <a:schemeClr val="accent3"/>
                </a:solidFill>
                <a:ln w="9525">
                  <a:noFill/>
                </a:ln>
                <a:effectLst/>
              </c:spPr>
            </c:marker>
            <c:bubble3D val="0"/>
            <c:spPr>
              <a:ln w="28575" cap="rnd">
                <a:noFill/>
                <a:round/>
              </a:ln>
              <a:effectLst/>
            </c:spPr>
            <c:extLst>
              <c:ext xmlns:c16="http://schemas.microsoft.com/office/drawing/2014/chart" uri="{C3380CC4-5D6E-409C-BE32-E72D297353CC}">
                <c16:uniqueId val="{0000001D-15DF-402B-B80C-9BA19B8E6A67}"/>
              </c:ext>
            </c:extLst>
          </c:dPt>
          <c:cat>
            <c:multiLvlStrRef>
              <c:f>'[InsuranceM&amp;A_all country_master_v3.xlsb]Ins.market_04'!$J$13:$L$72</c:f>
              <c:multiLvlStrCache>
                <c:ptCount val="60"/>
                <c:lvl>
                  <c:pt idx="0">
                    <c:v>2019</c:v>
                  </c:pt>
                  <c:pt idx="1">
                    <c:v>2020</c:v>
                  </c:pt>
                  <c:pt idx="2">
                    <c:v>2021</c:v>
                  </c:pt>
                  <c:pt idx="3">
                    <c:v>2022</c:v>
                  </c:pt>
                  <c:pt idx="4">
                    <c:v>2019</c:v>
                  </c:pt>
                  <c:pt idx="5">
                    <c:v>2020</c:v>
                  </c:pt>
                  <c:pt idx="6">
                    <c:v>2021</c:v>
                  </c:pt>
                  <c:pt idx="7">
                    <c:v>2022</c:v>
                  </c:pt>
                  <c:pt idx="8">
                    <c:v>2019</c:v>
                  </c:pt>
                  <c:pt idx="9">
                    <c:v>2020</c:v>
                  </c:pt>
                  <c:pt idx="10">
                    <c:v>2021</c:v>
                  </c:pt>
                  <c:pt idx="11">
                    <c:v>2022</c:v>
                  </c:pt>
                  <c:pt idx="12">
                    <c:v>2019</c:v>
                  </c:pt>
                  <c:pt idx="13">
                    <c:v>2020</c:v>
                  </c:pt>
                  <c:pt idx="14">
                    <c:v>2021</c:v>
                  </c:pt>
                  <c:pt idx="15">
                    <c:v>2022</c:v>
                  </c:pt>
                  <c:pt idx="16">
                    <c:v>2019</c:v>
                  </c:pt>
                  <c:pt idx="17">
                    <c:v>2020</c:v>
                  </c:pt>
                  <c:pt idx="18">
                    <c:v>2021</c:v>
                  </c:pt>
                  <c:pt idx="19">
                    <c:v>2022</c:v>
                  </c:pt>
                  <c:pt idx="20">
                    <c:v>2019</c:v>
                  </c:pt>
                  <c:pt idx="21">
                    <c:v>2020</c:v>
                  </c:pt>
                  <c:pt idx="22">
                    <c:v>2021</c:v>
                  </c:pt>
                  <c:pt idx="23">
                    <c:v>2022</c:v>
                  </c:pt>
                  <c:pt idx="24">
                    <c:v>2019</c:v>
                  </c:pt>
                  <c:pt idx="25">
                    <c:v>2020</c:v>
                  </c:pt>
                  <c:pt idx="26">
                    <c:v>2021</c:v>
                  </c:pt>
                  <c:pt idx="27">
                    <c:v>2022</c:v>
                  </c:pt>
                  <c:pt idx="28">
                    <c:v>2019</c:v>
                  </c:pt>
                  <c:pt idx="29">
                    <c:v>2020</c:v>
                  </c:pt>
                  <c:pt idx="30">
                    <c:v>2021</c:v>
                  </c:pt>
                  <c:pt idx="31">
                    <c:v>2022</c:v>
                  </c:pt>
                  <c:pt idx="32">
                    <c:v>2019</c:v>
                  </c:pt>
                  <c:pt idx="33">
                    <c:v>2020</c:v>
                  </c:pt>
                  <c:pt idx="34">
                    <c:v>2021</c:v>
                  </c:pt>
                  <c:pt idx="35">
                    <c:v>2022</c:v>
                  </c:pt>
                  <c:pt idx="36">
                    <c:v>2019</c:v>
                  </c:pt>
                  <c:pt idx="37">
                    <c:v>2020</c:v>
                  </c:pt>
                  <c:pt idx="38">
                    <c:v>2021</c:v>
                  </c:pt>
                  <c:pt idx="39">
                    <c:v>2022</c:v>
                  </c:pt>
                  <c:pt idx="40">
                    <c:v>2019</c:v>
                  </c:pt>
                  <c:pt idx="41">
                    <c:v>2020</c:v>
                  </c:pt>
                  <c:pt idx="42">
                    <c:v>2021</c:v>
                  </c:pt>
                  <c:pt idx="43">
                    <c:v>2022</c:v>
                  </c:pt>
                  <c:pt idx="44">
                    <c:v>2019</c:v>
                  </c:pt>
                  <c:pt idx="45">
                    <c:v>2020</c:v>
                  </c:pt>
                  <c:pt idx="46">
                    <c:v>2021</c:v>
                  </c:pt>
                  <c:pt idx="47">
                    <c:v>2022</c:v>
                  </c:pt>
                  <c:pt idx="48">
                    <c:v>2019</c:v>
                  </c:pt>
                  <c:pt idx="49">
                    <c:v>2020</c:v>
                  </c:pt>
                  <c:pt idx="50">
                    <c:v>2021</c:v>
                  </c:pt>
                  <c:pt idx="51">
                    <c:v>2022</c:v>
                  </c:pt>
                  <c:pt idx="52">
                    <c:v>2019</c:v>
                  </c:pt>
                  <c:pt idx="53">
                    <c:v>2020</c:v>
                  </c:pt>
                  <c:pt idx="54">
                    <c:v>2021</c:v>
                  </c:pt>
                  <c:pt idx="55">
                    <c:v>2022</c:v>
                  </c:pt>
                  <c:pt idx="56">
                    <c:v>2019</c:v>
                  </c:pt>
                  <c:pt idx="57">
                    <c:v>2020</c:v>
                  </c:pt>
                  <c:pt idx="58">
                    <c:v>2021</c:v>
                  </c:pt>
                  <c:pt idx="59">
                    <c:v>2022</c:v>
                  </c:pt>
                </c:lvl>
                <c:lvl>
                  <c:pt idx="0">
                    <c:v>PL</c:v>
                  </c:pt>
                  <c:pt idx="4">
                    <c:v>CZ</c:v>
                  </c:pt>
                  <c:pt idx="8">
                    <c:v>HU</c:v>
                  </c:pt>
                  <c:pt idx="12">
                    <c:v>RO</c:v>
                  </c:pt>
                  <c:pt idx="16">
                    <c:v>SI</c:v>
                  </c:pt>
                  <c:pt idx="20">
                    <c:v>SK</c:v>
                  </c:pt>
                  <c:pt idx="24">
                    <c:v>BG</c:v>
                  </c:pt>
                  <c:pt idx="28">
                    <c:v>HR</c:v>
                  </c:pt>
                  <c:pt idx="32">
                    <c:v>LT</c:v>
                  </c:pt>
                  <c:pt idx="36">
                    <c:v>RS</c:v>
                  </c:pt>
                  <c:pt idx="40">
                    <c:v>LV</c:v>
                  </c:pt>
                  <c:pt idx="44">
                    <c:v>EE</c:v>
                  </c:pt>
                  <c:pt idx="48">
                    <c:v>BA</c:v>
                  </c:pt>
                  <c:pt idx="52">
                    <c:v>MK</c:v>
                  </c:pt>
                  <c:pt idx="56">
                    <c:v>AL</c:v>
                  </c:pt>
                </c:lvl>
                <c:lvl>
                  <c:pt idx="0">
                    <c:v>PL</c:v>
                  </c:pt>
                  <c:pt idx="1">
                    <c:v>PL</c:v>
                  </c:pt>
                  <c:pt idx="2">
                    <c:v>PL</c:v>
                  </c:pt>
                  <c:pt idx="3">
                    <c:v>PL</c:v>
                  </c:pt>
                  <c:pt idx="4">
                    <c:v>CZ</c:v>
                  </c:pt>
                  <c:pt idx="5">
                    <c:v>CZ</c:v>
                  </c:pt>
                  <c:pt idx="6">
                    <c:v>CZ</c:v>
                  </c:pt>
                  <c:pt idx="7">
                    <c:v>CZ</c:v>
                  </c:pt>
                  <c:pt idx="8">
                    <c:v>HU</c:v>
                  </c:pt>
                  <c:pt idx="9">
                    <c:v>HU</c:v>
                  </c:pt>
                  <c:pt idx="10">
                    <c:v>HU</c:v>
                  </c:pt>
                  <c:pt idx="11">
                    <c:v>HU</c:v>
                  </c:pt>
                  <c:pt idx="12">
                    <c:v>RO</c:v>
                  </c:pt>
                  <c:pt idx="13">
                    <c:v>RO</c:v>
                  </c:pt>
                  <c:pt idx="14">
                    <c:v>RO</c:v>
                  </c:pt>
                  <c:pt idx="15">
                    <c:v>RO</c:v>
                  </c:pt>
                  <c:pt idx="16">
                    <c:v>SI</c:v>
                  </c:pt>
                  <c:pt idx="17">
                    <c:v>SI</c:v>
                  </c:pt>
                  <c:pt idx="18">
                    <c:v>SI</c:v>
                  </c:pt>
                  <c:pt idx="19">
                    <c:v>SI</c:v>
                  </c:pt>
                  <c:pt idx="20">
                    <c:v>SK</c:v>
                  </c:pt>
                  <c:pt idx="21">
                    <c:v>SK</c:v>
                  </c:pt>
                  <c:pt idx="22">
                    <c:v>SK</c:v>
                  </c:pt>
                  <c:pt idx="23">
                    <c:v>SK</c:v>
                  </c:pt>
                  <c:pt idx="24">
                    <c:v>BG</c:v>
                  </c:pt>
                  <c:pt idx="25">
                    <c:v>BG</c:v>
                  </c:pt>
                  <c:pt idx="26">
                    <c:v>BG</c:v>
                  </c:pt>
                  <c:pt idx="27">
                    <c:v>BG</c:v>
                  </c:pt>
                  <c:pt idx="28">
                    <c:v>HR</c:v>
                  </c:pt>
                  <c:pt idx="29">
                    <c:v>HR</c:v>
                  </c:pt>
                  <c:pt idx="30">
                    <c:v>HR</c:v>
                  </c:pt>
                  <c:pt idx="31">
                    <c:v>HR</c:v>
                  </c:pt>
                  <c:pt idx="32">
                    <c:v>LT</c:v>
                  </c:pt>
                  <c:pt idx="33">
                    <c:v>LT</c:v>
                  </c:pt>
                  <c:pt idx="34">
                    <c:v>LT</c:v>
                  </c:pt>
                  <c:pt idx="35">
                    <c:v>LT</c:v>
                  </c:pt>
                  <c:pt idx="36">
                    <c:v>RS</c:v>
                  </c:pt>
                  <c:pt idx="37">
                    <c:v>RS</c:v>
                  </c:pt>
                  <c:pt idx="38">
                    <c:v>RS</c:v>
                  </c:pt>
                  <c:pt idx="39">
                    <c:v>RS</c:v>
                  </c:pt>
                  <c:pt idx="40">
                    <c:v>LV</c:v>
                  </c:pt>
                  <c:pt idx="41">
                    <c:v>LV</c:v>
                  </c:pt>
                  <c:pt idx="42">
                    <c:v>LV</c:v>
                  </c:pt>
                  <c:pt idx="43">
                    <c:v>LV</c:v>
                  </c:pt>
                  <c:pt idx="44">
                    <c:v>EE</c:v>
                  </c:pt>
                  <c:pt idx="45">
                    <c:v>EE</c:v>
                  </c:pt>
                  <c:pt idx="46">
                    <c:v>EE</c:v>
                  </c:pt>
                  <c:pt idx="47">
                    <c:v>EE</c:v>
                  </c:pt>
                  <c:pt idx="48">
                    <c:v>BA</c:v>
                  </c:pt>
                  <c:pt idx="49">
                    <c:v>BA</c:v>
                  </c:pt>
                  <c:pt idx="50">
                    <c:v>BA</c:v>
                  </c:pt>
                  <c:pt idx="51">
                    <c:v>BA</c:v>
                  </c:pt>
                  <c:pt idx="52">
                    <c:v>MK</c:v>
                  </c:pt>
                  <c:pt idx="53">
                    <c:v>MK</c:v>
                  </c:pt>
                  <c:pt idx="54">
                    <c:v>MK</c:v>
                  </c:pt>
                  <c:pt idx="55">
                    <c:v>MK</c:v>
                  </c:pt>
                  <c:pt idx="56">
                    <c:v>AL</c:v>
                  </c:pt>
                  <c:pt idx="57">
                    <c:v>AL</c:v>
                  </c:pt>
                  <c:pt idx="58">
                    <c:v>AL</c:v>
                  </c:pt>
                  <c:pt idx="59">
                    <c:v>AL</c:v>
                  </c:pt>
                </c:lvl>
              </c:multiLvlStrCache>
            </c:multiLvlStrRef>
          </c:cat>
          <c:val>
            <c:numRef>
              <c:f>'[InsuranceM&amp;A_all country_master_v3.xlsb]Ins.market_04'!$O$13:$O$72</c:f>
              <c:numCache>
                <c:formatCode>0.00%</c:formatCode>
                <c:ptCount val="60"/>
                <c:pt idx="0">
                  <c:v>2.8158906475205379E-2</c:v>
                </c:pt>
                <c:pt idx="1">
                  <c:v>2.6164796251652852E-2</c:v>
                </c:pt>
                <c:pt idx="2">
                  <c:v>2.613985728352523E-2</c:v>
                </c:pt>
                <c:pt idx="3">
                  <c:v>2.3541960987855909E-2</c:v>
                </c:pt>
                <c:pt idx="4">
                  <c:v>2.8936747405437401E-2</c:v>
                </c:pt>
                <c:pt idx="5">
                  <c:v>2.9688062123076276E-2</c:v>
                </c:pt>
                <c:pt idx="6">
                  <c:v>3.0371028201724843E-2</c:v>
                </c:pt>
                <c:pt idx="7">
                  <c:v>3.0061475401129623E-2</c:v>
                </c:pt>
                <c:pt idx="8">
                  <c:v>2.4194934338637536E-2</c:v>
                </c:pt>
                <c:pt idx="9">
                  <c:v>2.4806359602750433E-2</c:v>
                </c:pt>
                <c:pt idx="10">
                  <c:v>2.5006927828920784E-2</c:v>
                </c:pt>
                <c:pt idx="11">
                  <c:v>2.218060350344625E-2</c:v>
                </c:pt>
                <c:pt idx="12">
                  <c:v>1.0247745296476192E-2</c:v>
                </c:pt>
                <c:pt idx="13">
                  <c:v>1.0718847432054217E-2</c:v>
                </c:pt>
                <c:pt idx="14">
                  <c:v>1.1935014555089491E-2</c:v>
                </c:pt>
                <c:pt idx="15">
                  <c:v>1.1694763079757911E-2</c:v>
                </c:pt>
                <c:pt idx="16">
                  <c:v>5.1669771392549343E-2</c:v>
                </c:pt>
                <c:pt idx="17">
                  <c:v>5.4922908522526716E-2</c:v>
                </c:pt>
                <c:pt idx="18">
                  <c:v>5.0382859253636419E-2</c:v>
                </c:pt>
                <c:pt idx="19">
                  <c:v>4.7500083258322827E-2</c:v>
                </c:pt>
                <c:pt idx="20">
                  <c:v>2.3605286567543526E-2</c:v>
                </c:pt>
                <c:pt idx="21">
                  <c:v>2.5161386456370113E-2</c:v>
                </c:pt>
                <c:pt idx="22">
                  <c:v>2.2829539018565163E-2</c:v>
                </c:pt>
                <c:pt idx="23">
                  <c:v>1.7559921570058003E-2</c:v>
                </c:pt>
                <c:pt idx="24">
                  <c:v>2.4178870939649676E-2</c:v>
                </c:pt>
                <c:pt idx="25">
                  <c:v>2.3928310954474379E-2</c:v>
                </c:pt>
                <c:pt idx="26">
                  <c:v>2.3459603371584929E-2</c:v>
                </c:pt>
                <c:pt idx="27">
                  <c:v>2.1896887340694008E-2</c:v>
                </c:pt>
                <c:pt idx="28">
                  <c:v>2.5775645796196796E-2</c:v>
                </c:pt>
                <c:pt idx="29">
                  <c:v>2.7556750476663262E-2</c:v>
                </c:pt>
                <c:pt idx="30">
                  <c:v>2.672267500770913E-2</c:v>
                </c:pt>
                <c:pt idx="31">
                  <c:v>2.4525826825155517E-2</c:v>
                </c:pt>
                <c:pt idx="32">
                  <c:v>1.9323057677038187E-2</c:v>
                </c:pt>
                <c:pt idx="33">
                  <c:v>1.9162905100034117E-2</c:v>
                </c:pt>
                <c:pt idx="34">
                  <c:v>1.8532708365637356E-2</c:v>
                </c:pt>
                <c:pt idx="35">
                  <c:v>1.8488229468169366E-2</c:v>
                </c:pt>
                <c:pt idx="36">
                  <c:v>1.9859112687237453E-2</c:v>
                </c:pt>
                <c:pt idx="37">
                  <c:v>1.9995636162849773E-2</c:v>
                </c:pt>
                <c:pt idx="38">
                  <c:v>1.9053172322262835E-2</c:v>
                </c:pt>
                <c:pt idx="39">
                  <c:v>1.8944591214297053E-2</c:v>
                </c:pt>
                <c:pt idx="40">
                  <c:v>2.7938364035988796E-2</c:v>
                </c:pt>
                <c:pt idx="41">
                  <c:v>2.6368078091780486E-2</c:v>
                </c:pt>
                <c:pt idx="42">
                  <c:v>2.5375666883753169E-2</c:v>
                </c:pt>
                <c:pt idx="43">
                  <c:v>2.5717584913035985E-2</c:v>
                </c:pt>
                <c:pt idx="44">
                  <c:v>1.7786212363671464E-2</c:v>
                </c:pt>
                <c:pt idx="45">
                  <c:v>1.7071110191960819E-2</c:v>
                </c:pt>
                <c:pt idx="46">
                  <c:v>1.5467916598293142E-2</c:v>
                </c:pt>
                <c:pt idx="47">
                  <c:v>1.5226128431076383E-2</c:v>
                </c:pt>
                <c:pt idx="48">
                  <c:v>2.0872076940250894E-2</c:v>
                </c:pt>
                <c:pt idx="49">
                  <c:v>2.1387441927021709E-2</c:v>
                </c:pt>
                <c:pt idx="50">
                  <c:v>2.057329309597259E-2</c:v>
                </c:pt>
                <c:pt idx="51">
                  <c:v>1.9293751312635641E-2</c:v>
                </c:pt>
                <c:pt idx="52">
                  <c:v>1.5287109967696869E-2</c:v>
                </c:pt>
                <c:pt idx="53">
                  <c:v>1.5064284737935418E-2</c:v>
                </c:pt>
                <c:pt idx="54">
                  <c:v>1.6152877407399933E-2</c:v>
                </c:pt>
                <c:pt idx="55">
                  <c:v>1.6148412240263279E-2</c:v>
                </c:pt>
                <c:pt idx="56">
                  <c:v>1.0373226236004927E-2</c:v>
                </c:pt>
                <c:pt idx="57">
                  <c:v>1.0093552830763316E-2</c:v>
                </c:pt>
                <c:pt idx="58">
                  <c:v>1.0362962824551401E-2</c:v>
                </c:pt>
                <c:pt idx="59">
                  <c:v>1.025255741409411E-2</c:v>
                </c:pt>
              </c:numCache>
            </c:numRef>
          </c:val>
          <c:smooth val="0"/>
          <c:extLst>
            <c:ext xmlns:c16="http://schemas.microsoft.com/office/drawing/2014/chart" uri="{C3380CC4-5D6E-409C-BE32-E72D297353CC}">
              <c16:uniqueId val="{0000001E-15DF-402B-B80C-9BA19B8E6A67}"/>
            </c:ext>
          </c:extLst>
        </c:ser>
        <c:dLbls>
          <c:showLegendKey val="0"/>
          <c:showVal val="0"/>
          <c:showCatName val="0"/>
          <c:showSerName val="0"/>
          <c:showPercent val="0"/>
          <c:showBubbleSize val="0"/>
        </c:dLbls>
        <c:marker val="1"/>
        <c:smooth val="0"/>
        <c:axId val="970338816"/>
        <c:axId val="970339472"/>
      </c:lineChart>
      <c:catAx>
        <c:axId val="105968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1059686408"/>
        <c:crosses val="autoZero"/>
        <c:auto val="1"/>
        <c:lblAlgn val="ctr"/>
        <c:lblOffset val="100"/>
        <c:noMultiLvlLbl val="0"/>
      </c:catAx>
      <c:valAx>
        <c:axId val="1059686408"/>
        <c:scaling>
          <c:orientation val="minMax"/>
          <c:max val="16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1059684768"/>
        <c:crosses val="autoZero"/>
        <c:crossBetween val="between"/>
      </c:valAx>
      <c:valAx>
        <c:axId val="970339472"/>
        <c:scaling>
          <c:orientation val="minMax"/>
        </c:scaling>
        <c:delete val="0"/>
        <c:axPos val="r"/>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970338816"/>
        <c:crosses val="max"/>
        <c:crossBetween val="between"/>
      </c:valAx>
      <c:catAx>
        <c:axId val="970338816"/>
        <c:scaling>
          <c:orientation val="minMax"/>
        </c:scaling>
        <c:delete val="1"/>
        <c:axPos val="b"/>
        <c:numFmt formatCode="General" sourceLinked="1"/>
        <c:majorTickMark val="out"/>
        <c:minorTickMark val="none"/>
        <c:tickLblPos val="nextTo"/>
        <c:crossAx val="97033947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900">
          <a:latin typeface="Calibri Light" panose="020F0302020204030204" pitchFamily="34" charset="0"/>
          <a:cs typeface="Calibri Light" panose="020F0302020204030204" pitchFamily="34"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39923942557879E-2"/>
          <c:y val="0.11409807355516639"/>
          <c:w val="0.90648663352600278"/>
          <c:h val="0.70851823250640078"/>
        </c:manualLayout>
      </c:layout>
      <c:barChart>
        <c:barDir val="col"/>
        <c:grouping val="stacked"/>
        <c:varyColors val="0"/>
        <c:ser>
          <c:idx val="0"/>
          <c:order val="0"/>
          <c:tx>
            <c:strRef>
              <c:f>'[InsuranceM&amp;A_all country_master_v3.xlsb]Outlook_1'!$D$24</c:f>
              <c:strCache>
                <c:ptCount val="1"/>
                <c:pt idx="0">
                  <c:v>Life</c:v>
                </c:pt>
              </c:strCache>
            </c:strRef>
          </c:tx>
          <c:spPr>
            <a:solidFill>
              <a:schemeClr val="accent1"/>
            </a:solidFill>
            <a:ln>
              <a:noFill/>
            </a:ln>
            <a:effectLst/>
          </c:spPr>
          <c:invertIfNegative val="0"/>
          <c:cat>
            <c:multiLvlStrRef>
              <c:f>[1]Outlook_1!$B$25:$C$48</c:f>
              <c:multiLvlStrCache>
                <c:ptCount val="24"/>
                <c:lvl>
                  <c:pt idx="0">
                    <c:v>20H1</c:v>
                  </c:pt>
                  <c:pt idx="1">
                    <c:v>21H1</c:v>
                  </c:pt>
                  <c:pt idx="2">
                    <c:v>22H1</c:v>
                  </c:pt>
                  <c:pt idx="3">
                    <c:v>23H1</c:v>
                  </c:pt>
                  <c:pt idx="4">
                    <c:v>20H1</c:v>
                  </c:pt>
                  <c:pt idx="5">
                    <c:v>21H1</c:v>
                  </c:pt>
                  <c:pt idx="6">
                    <c:v>22H1</c:v>
                  </c:pt>
                  <c:pt idx="7">
                    <c:v>23H1</c:v>
                  </c:pt>
                  <c:pt idx="8">
                    <c:v>20H1</c:v>
                  </c:pt>
                  <c:pt idx="9">
                    <c:v>21H1</c:v>
                  </c:pt>
                  <c:pt idx="10">
                    <c:v>22H1</c:v>
                  </c:pt>
                  <c:pt idx="11">
                    <c:v>23H1</c:v>
                  </c:pt>
                  <c:pt idx="12">
                    <c:v>20H1</c:v>
                  </c:pt>
                  <c:pt idx="13">
                    <c:v>21H1</c:v>
                  </c:pt>
                  <c:pt idx="14">
                    <c:v>22H1</c:v>
                  </c:pt>
                  <c:pt idx="15">
                    <c:v>23H1</c:v>
                  </c:pt>
                  <c:pt idx="16">
                    <c:v>20H1</c:v>
                  </c:pt>
                  <c:pt idx="17">
                    <c:v>21H1</c:v>
                  </c:pt>
                  <c:pt idx="18">
                    <c:v>22H1</c:v>
                  </c:pt>
                  <c:pt idx="19">
                    <c:v>23H1</c:v>
                  </c:pt>
                  <c:pt idx="20">
                    <c:v>20H1</c:v>
                  </c:pt>
                  <c:pt idx="21">
                    <c:v>21H1</c:v>
                  </c:pt>
                  <c:pt idx="22">
                    <c:v>22H1</c:v>
                  </c:pt>
                  <c:pt idx="23">
                    <c:v>23H1</c:v>
                  </c:pt>
                </c:lvl>
                <c:lvl>
                  <c:pt idx="0">
                    <c:v>PL</c:v>
                  </c:pt>
                  <c:pt idx="4">
                    <c:v>CZ</c:v>
                  </c:pt>
                  <c:pt idx="8">
                    <c:v>HU</c:v>
                  </c:pt>
                  <c:pt idx="12">
                    <c:v>SI</c:v>
                  </c:pt>
                  <c:pt idx="16">
                    <c:v>RO</c:v>
                  </c:pt>
                  <c:pt idx="20">
                    <c:v>RS</c:v>
                  </c:pt>
                </c:lvl>
              </c:multiLvlStrCache>
            </c:multiLvlStrRef>
          </c:cat>
          <c:val>
            <c:numRef>
              <c:f>[1]Outlook_1!$D$25:$D$48</c:f>
              <c:numCache>
                <c:formatCode>_-* #,##0\ _€_-;\-* #,##0\ _€_-;_-* "-"??\ _€_-;_-@_-</c:formatCode>
                <c:ptCount val="24"/>
                <c:pt idx="0">
                  <c:v>2266.1173300514997</c:v>
                </c:pt>
                <c:pt idx="1">
                  <c:v>2439.3290361263489</c:v>
                </c:pt>
                <c:pt idx="2">
                  <c:v>2237.3581875528776</c:v>
                </c:pt>
                <c:pt idx="3">
                  <c:v>2532.6653550232568</c:v>
                </c:pt>
                <c:pt idx="4">
                  <c:v>989.98859386686615</c:v>
                </c:pt>
                <c:pt idx="5">
                  <c:v>1070.1377673141064</c:v>
                </c:pt>
                <c:pt idx="6">
                  <c:v>1116.5882983548911</c:v>
                </c:pt>
                <c:pt idx="7">
                  <c:v>1151.6742923514539</c:v>
                </c:pt>
                <c:pt idx="8">
                  <c:v>727.48337212889476</c:v>
                </c:pt>
                <c:pt idx="9">
                  <c:v>870.45311452117073</c:v>
                </c:pt>
                <c:pt idx="10">
                  <c:v>894.46146691871456</c:v>
                </c:pt>
                <c:pt idx="11">
                  <c:v>793.89428771589462</c:v>
                </c:pt>
                <c:pt idx="12">
                  <c:v>378.49772655940058</c:v>
                </c:pt>
                <c:pt idx="13">
                  <c:v>390.12269595780003</c:v>
                </c:pt>
                <c:pt idx="14">
                  <c:v>393.60454087563897</c:v>
                </c:pt>
                <c:pt idx="15">
                  <c:v>410.62784928999969</c:v>
                </c:pt>
                <c:pt idx="16">
                  <c:v>222.49328996551225</c:v>
                </c:pt>
                <c:pt idx="17">
                  <c:v>271.93356364300644</c:v>
                </c:pt>
                <c:pt idx="18">
                  <c:v>299.98518805354473</c:v>
                </c:pt>
                <c:pt idx="19">
                  <c:v>305.01164645202886</c:v>
                </c:pt>
                <c:pt idx="20">
                  <c:v>102.68691739810846</c:v>
                </c:pt>
                <c:pt idx="21">
                  <c:v>111.42714730449279</c:v>
                </c:pt>
                <c:pt idx="22">
                  <c:v>116.04354140138238</c:v>
                </c:pt>
                <c:pt idx="23">
                  <c:v>124.18252650129959</c:v>
                </c:pt>
              </c:numCache>
            </c:numRef>
          </c:val>
          <c:extLst>
            <c:ext xmlns:c16="http://schemas.microsoft.com/office/drawing/2014/chart" uri="{C3380CC4-5D6E-409C-BE32-E72D297353CC}">
              <c16:uniqueId val="{00000000-9B24-4403-B02A-4B10668B71AC}"/>
            </c:ext>
          </c:extLst>
        </c:ser>
        <c:ser>
          <c:idx val="1"/>
          <c:order val="1"/>
          <c:tx>
            <c:strRef>
              <c:f>'[InsuranceM&amp;A_all country_master_v3.xlsb]Outlook_1'!$E$24</c:f>
              <c:strCache>
                <c:ptCount val="1"/>
                <c:pt idx="0">
                  <c:v>Non-life</c:v>
                </c:pt>
              </c:strCache>
            </c:strRef>
          </c:tx>
          <c:spPr>
            <a:solidFill>
              <a:schemeClr val="accent2"/>
            </a:solidFill>
            <a:ln>
              <a:noFill/>
            </a:ln>
            <a:effectLst/>
          </c:spPr>
          <c:invertIfNegative val="0"/>
          <c:cat>
            <c:multiLvlStrRef>
              <c:f>[1]Outlook_1!$B$25:$C$48</c:f>
              <c:multiLvlStrCache>
                <c:ptCount val="24"/>
                <c:lvl>
                  <c:pt idx="0">
                    <c:v>20H1</c:v>
                  </c:pt>
                  <c:pt idx="1">
                    <c:v>21H1</c:v>
                  </c:pt>
                  <c:pt idx="2">
                    <c:v>22H1</c:v>
                  </c:pt>
                  <c:pt idx="3">
                    <c:v>23H1</c:v>
                  </c:pt>
                  <c:pt idx="4">
                    <c:v>20H1</c:v>
                  </c:pt>
                  <c:pt idx="5">
                    <c:v>21H1</c:v>
                  </c:pt>
                  <c:pt idx="6">
                    <c:v>22H1</c:v>
                  </c:pt>
                  <c:pt idx="7">
                    <c:v>23H1</c:v>
                  </c:pt>
                  <c:pt idx="8">
                    <c:v>20H1</c:v>
                  </c:pt>
                  <c:pt idx="9">
                    <c:v>21H1</c:v>
                  </c:pt>
                  <c:pt idx="10">
                    <c:v>22H1</c:v>
                  </c:pt>
                  <c:pt idx="11">
                    <c:v>23H1</c:v>
                  </c:pt>
                  <c:pt idx="12">
                    <c:v>20H1</c:v>
                  </c:pt>
                  <c:pt idx="13">
                    <c:v>21H1</c:v>
                  </c:pt>
                  <c:pt idx="14">
                    <c:v>22H1</c:v>
                  </c:pt>
                  <c:pt idx="15">
                    <c:v>23H1</c:v>
                  </c:pt>
                  <c:pt idx="16">
                    <c:v>20H1</c:v>
                  </c:pt>
                  <c:pt idx="17">
                    <c:v>21H1</c:v>
                  </c:pt>
                  <c:pt idx="18">
                    <c:v>22H1</c:v>
                  </c:pt>
                  <c:pt idx="19">
                    <c:v>23H1</c:v>
                  </c:pt>
                  <c:pt idx="20">
                    <c:v>20H1</c:v>
                  </c:pt>
                  <c:pt idx="21">
                    <c:v>21H1</c:v>
                  </c:pt>
                  <c:pt idx="22">
                    <c:v>22H1</c:v>
                  </c:pt>
                  <c:pt idx="23">
                    <c:v>23H1</c:v>
                  </c:pt>
                </c:lvl>
                <c:lvl>
                  <c:pt idx="0">
                    <c:v>PL</c:v>
                  </c:pt>
                  <c:pt idx="4">
                    <c:v>CZ</c:v>
                  </c:pt>
                  <c:pt idx="8">
                    <c:v>HU</c:v>
                  </c:pt>
                  <c:pt idx="12">
                    <c:v>SI</c:v>
                  </c:pt>
                  <c:pt idx="16">
                    <c:v>RO</c:v>
                  </c:pt>
                  <c:pt idx="20">
                    <c:v>RS</c:v>
                  </c:pt>
                </c:lvl>
              </c:multiLvlStrCache>
            </c:multiLvlStrRef>
          </c:cat>
          <c:val>
            <c:numRef>
              <c:f>[1]Outlook_1!$E$25:$E$48</c:f>
              <c:numCache>
                <c:formatCode>_-* #,##0\ _€_-;\-* #,##0\ _€_-;_-* "-"??\ _€_-;_-@_-</c:formatCode>
                <c:ptCount val="24"/>
                <c:pt idx="0">
                  <c:v>4782.8112944939539</c:v>
                </c:pt>
                <c:pt idx="1">
                  <c:v>5175.445714942045</c:v>
                </c:pt>
                <c:pt idx="2">
                  <c:v>5336.6588301051152</c:v>
                </c:pt>
                <c:pt idx="3">
                  <c:v>6229.1407012246354</c:v>
                </c:pt>
                <c:pt idx="4">
                  <c:v>2209.4303290949888</c:v>
                </c:pt>
                <c:pt idx="5">
                  <c:v>2423.876907985089</c:v>
                </c:pt>
                <c:pt idx="6">
                  <c:v>2977.7455983791433</c:v>
                </c:pt>
                <c:pt idx="7">
                  <c:v>3389.7010929667094</c:v>
                </c:pt>
                <c:pt idx="8">
                  <c:v>993.04791183834891</c:v>
                </c:pt>
                <c:pt idx="9">
                  <c:v>1072.7471510903663</c:v>
                </c:pt>
                <c:pt idx="10">
                  <c:v>1085.3890590734718</c:v>
                </c:pt>
                <c:pt idx="11">
                  <c:v>1305.1366274744698</c:v>
                </c:pt>
                <c:pt idx="12">
                  <c:v>993.23838184809995</c:v>
                </c:pt>
                <c:pt idx="13">
                  <c:v>1020.5462957946488</c:v>
                </c:pt>
                <c:pt idx="14">
                  <c:v>1084.8600617033837</c:v>
                </c:pt>
                <c:pt idx="15">
                  <c:v>1207.6644835335369</c:v>
                </c:pt>
                <c:pt idx="16">
                  <c:v>939.38815810668495</c:v>
                </c:pt>
                <c:pt idx="17">
                  <c:v>1025.4330505206324</c:v>
                </c:pt>
                <c:pt idx="18">
                  <c:v>1470.9444431188579</c:v>
                </c:pt>
                <c:pt idx="19">
                  <c:v>1524.0604198734738</c:v>
                </c:pt>
                <c:pt idx="20">
                  <c:v>372.40825508607202</c:v>
                </c:pt>
                <c:pt idx="21">
                  <c:v>402.62448326897231</c:v>
                </c:pt>
                <c:pt idx="22">
                  <c:v>459.42741183334681</c:v>
                </c:pt>
                <c:pt idx="23">
                  <c:v>545.99207882617179</c:v>
                </c:pt>
              </c:numCache>
            </c:numRef>
          </c:val>
          <c:extLst>
            <c:ext xmlns:c16="http://schemas.microsoft.com/office/drawing/2014/chart" uri="{C3380CC4-5D6E-409C-BE32-E72D297353CC}">
              <c16:uniqueId val="{00000001-9B24-4403-B02A-4B10668B71AC}"/>
            </c:ext>
          </c:extLst>
        </c:ser>
        <c:dLbls>
          <c:showLegendKey val="0"/>
          <c:showVal val="0"/>
          <c:showCatName val="0"/>
          <c:showSerName val="0"/>
          <c:showPercent val="0"/>
          <c:showBubbleSize val="0"/>
        </c:dLbls>
        <c:gapWidth val="150"/>
        <c:overlap val="100"/>
        <c:axId val="975232176"/>
        <c:axId val="975232832"/>
      </c:barChart>
      <c:lineChart>
        <c:grouping val="standard"/>
        <c:varyColors val="0"/>
        <c:ser>
          <c:idx val="2"/>
          <c:order val="2"/>
          <c:tx>
            <c:strRef>
              <c:f>'[InsuranceM&amp;A_all country_master_v3.xlsb]Outlook_1'!$F$24</c:f>
              <c:strCache>
                <c:ptCount val="1"/>
                <c:pt idx="0">
                  <c:v>Total</c:v>
                </c:pt>
              </c:strCache>
            </c:strRef>
          </c:tx>
          <c:spPr>
            <a:ln w="28575" cap="rnd">
              <a:noFill/>
              <a:round/>
            </a:ln>
            <a:effectLst/>
          </c:spPr>
          <c:marker>
            <c:symbol val="none"/>
          </c:marker>
          <c:dLbls>
            <c:dLbl>
              <c:idx val="7"/>
              <c:layout>
                <c:manualLayout>
                  <c:x val="-2.4776681185006064E-2"/>
                  <c:y val="-5.1159219782234977E-2"/>
                </c:manualLayout>
              </c:layout>
              <c:numFmt formatCode="_-* #,##0\ _€_-;\-* #,##0\ _€_-;_-* &quot;-&quot;??\ _€_-;_-@_-"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r"/>
              <c:showLegendKey val="0"/>
              <c:showVal val="1"/>
              <c:showCatName val="0"/>
              <c:showSerName val="0"/>
              <c:showPercent val="0"/>
              <c:showBubbleSize val="0"/>
              <c:separator> </c:separator>
              <c:extLst>
                <c:ext xmlns:c15="http://schemas.microsoft.com/office/drawing/2012/chart" uri="{CE6537A1-D6FC-4f65-9D91-7224C49458BB}">
                  <c15:layout>
                    <c:manualLayout>
                      <c:w val="4.3072824259197423E-2"/>
                      <c:h val="7.5846475026942833E-2"/>
                    </c:manualLayout>
                  </c15:layout>
                </c:ext>
                <c:ext xmlns:c16="http://schemas.microsoft.com/office/drawing/2014/chart" uri="{C3380CC4-5D6E-409C-BE32-E72D297353CC}">
                  <c16:uniqueId val="{00000002-9B24-4403-B02A-4B10668B71AC}"/>
                </c:ext>
              </c:extLst>
            </c:dLbl>
            <c:dLbl>
              <c:idx val="20"/>
              <c:layout>
                <c:manualLayout>
                  <c:x val="-2.4067988185437636E-2"/>
                  <c:y val="-2.14899098713339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77F-4111-8CD5-4F770667959E}"/>
                </c:ext>
              </c:extLst>
            </c:dLbl>
            <c:dLbl>
              <c:idx val="21"/>
              <c:layout>
                <c:manualLayout>
                  <c:x val="-2.5539363221324232E-2"/>
                  <c:y val="-1.86217279012225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77F-4111-8CD5-4F770667959E}"/>
                </c:ext>
              </c:extLst>
            </c:dLbl>
            <c:dLbl>
              <c:idx val="22"/>
              <c:layout>
                <c:manualLayout>
                  <c:x val="-2.553936322132434E-2"/>
                  <c:y val="-1.86217279012226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77F-4111-8CD5-4F770667959E}"/>
                </c:ext>
              </c:extLst>
            </c:dLbl>
            <c:dLbl>
              <c:idx val="23"/>
              <c:layout>
                <c:manualLayout>
                  <c:x val="-1.5158724491672671E-2"/>
                  <c:y val="-2.77072962201967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B24-4403-B02A-4B10668B71AC}"/>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[1]Outlook_1!$B$25:$C$48</c:f>
              <c:multiLvlStrCache>
                <c:ptCount val="24"/>
                <c:lvl>
                  <c:pt idx="0">
                    <c:v>20H1</c:v>
                  </c:pt>
                  <c:pt idx="1">
                    <c:v>21H1</c:v>
                  </c:pt>
                  <c:pt idx="2">
                    <c:v>22H1</c:v>
                  </c:pt>
                  <c:pt idx="3">
                    <c:v>23H1</c:v>
                  </c:pt>
                  <c:pt idx="4">
                    <c:v>20H1</c:v>
                  </c:pt>
                  <c:pt idx="5">
                    <c:v>21H1</c:v>
                  </c:pt>
                  <c:pt idx="6">
                    <c:v>22H1</c:v>
                  </c:pt>
                  <c:pt idx="7">
                    <c:v>23H1</c:v>
                  </c:pt>
                  <c:pt idx="8">
                    <c:v>20H1</c:v>
                  </c:pt>
                  <c:pt idx="9">
                    <c:v>21H1</c:v>
                  </c:pt>
                  <c:pt idx="10">
                    <c:v>22H1</c:v>
                  </c:pt>
                  <c:pt idx="11">
                    <c:v>23H1</c:v>
                  </c:pt>
                  <c:pt idx="12">
                    <c:v>20H1</c:v>
                  </c:pt>
                  <c:pt idx="13">
                    <c:v>21H1</c:v>
                  </c:pt>
                  <c:pt idx="14">
                    <c:v>22H1</c:v>
                  </c:pt>
                  <c:pt idx="15">
                    <c:v>23H1</c:v>
                  </c:pt>
                  <c:pt idx="16">
                    <c:v>20H1</c:v>
                  </c:pt>
                  <c:pt idx="17">
                    <c:v>21H1</c:v>
                  </c:pt>
                  <c:pt idx="18">
                    <c:v>22H1</c:v>
                  </c:pt>
                  <c:pt idx="19">
                    <c:v>23H1</c:v>
                  </c:pt>
                  <c:pt idx="20">
                    <c:v>20H1</c:v>
                  </c:pt>
                  <c:pt idx="21">
                    <c:v>21H1</c:v>
                  </c:pt>
                  <c:pt idx="22">
                    <c:v>22H1</c:v>
                  </c:pt>
                  <c:pt idx="23">
                    <c:v>23H1</c:v>
                  </c:pt>
                </c:lvl>
                <c:lvl>
                  <c:pt idx="0">
                    <c:v>PL</c:v>
                  </c:pt>
                  <c:pt idx="4">
                    <c:v>CZ</c:v>
                  </c:pt>
                  <c:pt idx="8">
                    <c:v>HU</c:v>
                  </c:pt>
                  <c:pt idx="12">
                    <c:v>SI</c:v>
                  </c:pt>
                  <c:pt idx="16">
                    <c:v>RO</c:v>
                  </c:pt>
                  <c:pt idx="20">
                    <c:v>RS</c:v>
                  </c:pt>
                </c:lvl>
              </c:multiLvlStrCache>
            </c:multiLvlStrRef>
          </c:cat>
          <c:val>
            <c:numRef>
              <c:f>[1]Outlook_1!$F$25:$F$48</c:f>
              <c:numCache>
                <c:formatCode>_-* #,##0\ _€_-;\-* #,##0\ _€_-;_-* "-"??\ _€_-;_-@_-</c:formatCode>
                <c:ptCount val="24"/>
                <c:pt idx="0">
                  <c:v>7048.9286245454532</c:v>
                </c:pt>
                <c:pt idx="1">
                  <c:v>7614.7747510683939</c:v>
                </c:pt>
                <c:pt idx="2">
                  <c:v>7574.0170176579923</c:v>
                </c:pt>
                <c:pt idx="3">
                  <c:v>8761.8060562478931</c:v>
                </c:pt>
                <c:pt idx="4">
                  <c:v>3199.4189229618551</c:v>
                </c:pt>
                <c:pt idx="5">
                  <c:v>3494.0146752991955</c:v>
                </c:pt>
                <c:pt idx="6">
                  <c:v>4094.3338967340342</c:v>
                </c:pt>
                <c:pt idx="7">
                  <c:v>4541.3753853181634</c:v>
                </c:pt>
                <c:pt idx="8">
                  <c:v>1720.5312839672438</c:v>
                </c:pt>
                <c:pt idx="9">
                  <c:v>1943.2002656115369</c:v>
                </c:pt>
                <c:pt idx="10">
                  <c:v>1979.8505259921862</c:v>
                </c:pt>
                <c:pt idx="11">
                  <c:v>2099.0309151903643</c:v>
                </c:pt>
                <c:pt idx="12">
                  <c:v>1371.7361084075005</c:v>
                </c:pt>
                <c:pt idx="13">
                  <c:v>1410.6689917524488</c:v>
                </c:pt>
                <c:pt idx="14">
                  <c:v>1478.4646025790228</c:v>
                </c:pt>
                <c:pt idx="15">
                  <c:v>1618.2923328235365</c:v>
                </c:pt>
                <c:pt idx="16">
                  <c:v>1161.8814480721971</c:v>
                </c:pt>
                <c:pt idx="17">
                  <c:v>1297.3666141636388</c:v>
                </c:pt>
                <c:pt idx="18">
                  <c:v>1770.9296311724027</c:v>
                </c:pt>
                <c:pt idx="19">
                  <c:v>1829.0720663255026</c:v>
                </c:pt>
                <c:pt idx="20">
                  <c:v>475.09517248418047</c:v>
                </c:pt>
                <c:pt idx="21">
                  <c:v>514.0516305734651</c:v>
                </c:pt>
                <c:pt idx="22">
                  <c:v>575.47095323472922</c:v>
                </c:pt>
                <c:pt idx="23">
                  <c:v>670.17460532747134</c:v>
                </c:pt>
              </c:numCache>
            </c:numRef>
          </c:val>
          <c:smooth val="0"/>
          <c:extLst>
            <c:ext xmlns:c16="http://schemas.microsoft.com/office/drawing/2014/chart" uri="{C3380CC4-5D6E-409C-BE32-E72D297353CC}">
              <c16:uniqueId val="{00000004-9B24-4403-B02A-4B10668B71AC}"/>
            </c:ext>
          </c:extLst>
        </c:ser>
        <c:dLbls>
          <c:showLegendKey val="0"/>
          <c:showVal val="0"/>
          <c:showCatName val="0"/>
          <c:showSerName val="0"/>
          <c:showPercent val="0"/>
          <c:showBubbleSize val="0"/>
        </c:dLbls>
        <c:marker val="1"/>
        <c:smooth val="0"/>
        <c:axId val="975232176"/>
        <c:axId val="975232832"/>
      </c:lineChart>
      <c:catAx>
        <c:axId val="97523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975232832"/>
        <c:crosses val="autoZero"/>
        <c:auto val="1"/>
        <c:lblAlgn val="ctr"/>
        <c:lblOffset val="100"/>
        <c:noMultiLvlLbl val="0"/>
      </c:catAx>
      <c:valAx>
        <c:axId val="975232832"/>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a:t>EURm</a:t>
                </a:r>
              </a:p>
            </c:rich>
          </c:tx>
          <c:layout>
            <c:manualLayout>
              <c:xMode val="edge"/>
              <c:yMode val="edge"/>
              <c:x val="6.9232333353139962E-3"/>
              <c:y val="0.4248240574442179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_-* #,##0\ _€_-;\-* #,##0\ _€_-;_-* &quot;-&quot;??\ _€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975232176"/>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622684185097604E-2"/>
          <c:y val="3.416023767896223E-2"/>
          <c:w val="0.87817388839399002"/>
          <c:h val="0.7709038891809612"/>
        </c:manualLayout>
      </c:layout>
      <c:barChart>
        <c:barDir val="col"/>
        <c:grouping val="stacked"/>
        <c:varyColors val="0"/>
        <c:ser>
          <c:idx val="0"/>
          <c:order val="0"/>
          <c:tx>
            <c:strRef>
              <c:f>'[InsuranceM&amp;A_all country_master_v3.xlsb]Outlook_1'!$D$63</c:f>
              <c:strCache>
                <c:ptCount val="1"/>
                <c:pt idx="0">
                  <c:v>Life</c:v>
                </c:pt>
              </c:strCache>
            </c:strRef>
          </c:tx>
          <c:spPr>
            <a:solidFill>
              <a:schemeClr val="accent1"/>
            </a:solidFill>
            <a:ln>
              <a:noFill/>
            </a:ln>
            <a:effectLst/>
          </c:spPr>
          <c:invertIfNegative val="0"/>
          <c:cat>
            <c:multiLvlStrRef>
              <c:f>[1]Outlook_1!$B$64:$C$87</c:f>
              <c:multiLvlStrCache>
                <c:ptCount val="24"/>
                <c:lvl>
                  <c:pt idx="0">
                    <c:v>20H1</c:v>
                  </c:pt>
                  <c:pt idx="1">
                    <c:v>21H1</c:v>
                  </c:pt>
                  <c:pt idx="2">
                    <c:v>22H1</c:v>
                  </c:pt>
                  <c:pt idx="3">
                    <c:v>23H1</c:v>
                  </c:pt>
                  <c:pt idx="4">
                    <c:v>20H1</c:v>
                  </c:pt>
                  <c:pt idx="5">
                    <c:v>21H1</c:v>
                  </c:pt>
                  <c:pt idx="6">
                    <c:v>22H1</c:v>
                  </c:pt>
                  <c:pt idx="7">
                    <c:v>23H1</c:v>
                  </c:pt>
                  <c:pt idx="8">
                    <c:v>20H1</c:v>
                  </c:pt>
                  <c:pt idx="9">
                    <c:v>21H1</c:v>
                  </c:pt>
                  <c:pt idx="10">
                    <c:v>22H1</c:v>
                  </c:pt>
                  <c:pt idx="11">
                    <c:v>23H1</c:v>
                  </c:pt>
                  <c:pt idx="12">
                    <c:v>20H1</c:v>
                  </c:pt>
                  <c:pt idx="13">
                    <c:v>21H1</c:v>
                  </c:pt>
                  <c:pt idx="14">
                    <c:v>22H1</c:v>
                  </c:pt>
                  <c:pt idx="15">
                    <c:v>23H1</c:v>
                  </c:pt>
                  <c:pt idx="16">
                    <c:v>20H1</c:v>
                  </c:pt>
                  <c:pt idx="17">
                    <c:v>21H1</c:v>
                  </c:pt>
                  <c:pt idx="18">
                    <c:v>22H1</c:v>
                  </c:pt>
                  <c:pt idx="19">
                    <c:v>23H1</c:v>
                  </c:pt>
                  <c:pt idx="20">
                    <c:v>20H1</c:v>
                  </c:pt>
                  <c:pt idx="21">
                    <c:v>21H1</c:v>
                  </c:pt>
                  <c:pt idx="22">
                    <c:v>22H1</c:v>
                  </c:pt>
                  <c:pt idx="23">
                    <c:v>23H1</c:v>
                  </c:pt>
                </c:lvl>
                <c:lvl>
                  <c:pt idx="0">
                    <c:v>PL</c:v>
                  </c:pt>
                  <c:pt idx="4">
                    <c:v>CZ</c:v>
                  </c:pt>
                  <c:pt idx="8">
                    <c:v>HU</c:v>
                  </c:pt>
                  <c:pt idx="12">
                    <c:v>SI</c:v>
                  </c:pt>
                  <c:pt idx="16">
                    <c:v>RO</c:v>
                  </c:pt>
                  <c:pt idx="20">
                    <c:v>RS</c:v>
                  </c:pt>
                </c:lvl>
              </c:multiLvlStrCache>
            </c:multiLvlStrRef>
          </c:cat>
          <c:val>
            <c:numRef>
              <c:f>[1]Outlook_1!$D$64:$D$87</c:f>
              <c:numCache>
                <c:formatCode>_-* #,##0\ _€_-;\-* #,##0\ _€_-;_-* "-"??\ _€_-;_-@_-</c:formatCode>
                <c:ptCount val="24"/>
                <c:pt idx="0">
                  <c:v>2009.2176488609273</c:v>
                </c:pt>
                <c:pt idx="1">
                  <c:v>2063.6870061471423</c:v>
                </c:pt>
                <c:pt idx="2">
                  <c:v>2134.8867083130367</c:v>
                </c:pt>
                <c:pt idx="3">
                  <c:v>1899.6476361121718</c:v>
                </c:pt>
                <c:pt idx="4">
                  <c:v>687.22161555721766</c:v>
                </c:pt>
                <c:pt idx="5">
                  <c:v>801.21185010790657</c:v>
                </c:pt>
                <c:pt idx="6">
                  <c:v>975.74719665319321</c:v>
                </c:pt>
                <c:pt idx="7">
                  <c:v>731.20377444584915</c:v>
                </c:pt>
                <c:pt idx="8">
                  <c:v>544.34695728945223</c:v>
                </c:pt>
                <c:pt idx="9">
                  <c:v>612.96528851861319</c:v>
                </c:pt>
                <c:pt idx="10">
                  <c:v>636.10890891417773</c:v>
                </c:pt>
                <c:pt idx="11">
                  <c:v>591.20824321989596</c:v>
                </c:pt>
                <c:pt idx="12">
                  <c:v>269.65929569373668</c:v>
                </c:pt>
                <c:pt idx="13">
                  <c:v>278.87459743301008</c:v>
                </c:pt>
                <c:pt idx="14">
                  <c:v>282.89056573457981</c:v>
                </c:pt>
                <c:pt idx="15">
                  <c:v>272.58131051999999</c:v>
                </c:pt>
                <c:pt idx="16">
                  <c:v>103.10892117382237</c:v>
                </c:pt>
                <c:pt idx="17">
                  <c:v>110.40499583899972</c:v>
                </c:pt>
                <c:pt idx="18">
                  <c:v>166.55767561774579</c:v>
                </c:pt>
                <c:pt idx="19">
                  <c:v>141.19310815167023</c:v>
                </c:pt>
                <c:pt idx="20">
                  <c:v>51.6561713274818</c:v>
                </c:pt>
                <c:pt idx="21">
                  <c:v>72.945570998417907</c:v>
                </c:pt>
                <c:pt idx="22">
                  <c:v>78.335691258075641</c:v>
                </c:pt>
                <c:pt idx="23">
                  <c:v>85.264339107447668</c:v>
                </c:pt>
              </c:numCache>
            </c:numRef>
          </c:val>
          <c:extLst>
            <c:ext xmlns:c16="http://schemas.microsoft.com/office/drawing/2014/chart" uri="{C3380CC4-5D6E-409C-BE32-E72D297353CC}">
              <c16:uniqueId val="{00000000-412F-466D-9749-DE6FBB701C57}"/>
            </c:ext>
          </c:extLst>
        </c:ser>
        <c:ser>
          <c:idx val="1"/>
          <c:order val="1"/>
          <c:tx>
            <c:strRef>
              <c:f>'[InsuranceM&amp;A_all country_master_v3.xlsb]Outlook_1'!$E$63</c:f>
              <c:strCache>
                <c:ptCount val="1"/>
                <c:pt idx="0">
                  <c:v>Non-life</c:v>
                </c:pt>
              </c:strCache>
            </c:strRef>
          </c:tx>
          <c:spPr>
            <a:solidFill>
              <a:schemeClr val="accent2"/>
            </a:solidFill>
            <a:ln>
              <a:noFill/>
            </a:ln>
            <a:effectLst/>
          </c:spPr>
          <c:invertIfNegative val="0"/>
          <c:cat>
            <c:multiLvlStrRef>
              <c:f>[1]Outlook_1!$B$64:$C$87</c:f>
              <c:multiLvlStrCache>
                <c:ptCount val="24"/>
                <c:lvl>
                  <c:pt idx="0">
                    <c:v>20H1</c:v>
                  </c:pt>
                  <c:pt idx="1">
                    <c:v>21H1</c:v>
                  </c:pt>
                  <c:pt idx="2">
                    <c:v>22H1</c:v>
                  </c:pt>
                  <c:pt idx="3">
                    <c:v>23H1</c:v>
                  </c:pt>
                  <c:pt idx="4">
                    <c:v>20H1</c:v>
                  </c:pt>
                  <c:pt idx="5">
                    <c:v>21H1</c:v>
                  </c:pt>
                  <c:pt idx="6">
                    <c:v>22H1</c:v>
                  </c:pt>
                  <c:pt idx="7">
                    <c:v>23H1</c:v>
                  </c:pt>
                  <c:pt idx="8">
                    <c:v>20H1</c:v>
                  </c:pt>
                  <c:pt idx="9">
                    <c:v>21H1</c:v>
                  </c:pt>
                  <c:pt idx="10">
                    <c:v>22H1</c:v>
                  </c:pt>
                  <c:pt idx="11">
                    <c:v>23H1</c:v>
                  </c:pt>
                  <c:pt idx="12">
                    <c:v>20H1</c:v>
                  </c:pt>
                  <c:pt idx="13">
                    <c:v>21H1</c:v>
                  </c:pt>
                  <c:pt idx="14">
                    <c:v>22H1</c:v>
                  </c:pt>
                  <c:pt idx="15">
                    <c:v>23H1</c:v>
                  </c:pt>
                  <c:pt idx="16">
                    <c:v>20H1</c:v>
                  </c:pt>
                  <c:pt idx="17">
                    <c:v>21H1</c:v>
                  </c:pt>
                  <c:pt idx="18">
                    <c:v>22H1</c:v>
                  </c:pt>
                  <c:pt idx="19">
                    <c:v>23H1</c:v>
                  </c:pt>
                  <c:pt idx="20">
                    <c:v>20H1</c:v>
                  </c:pt>
                  <c:pt idx="21">
                    <c:v>21H1</c:v>
                  </c:pt>
                  <c:pt idx="22">
                    <c:v>22H1</c:v>
                  </c:pt>
                  <c:pt idx="23">
                    <c:v>23H1</c:v>
                  </c:pt>
                </c:lvl>
                <c:lvl>
                  <c:pt idx="0">
                    <c:v>PL</c:v>
                  </c:pt>
                  <c:pt idx="4">
                    <c:v>CZ</c:v>
                  </c:pt>
                  <c:pt idx="8">
                    <c:v>HU</c:v>
                  </c:pt>
                  <c:pt idx="12">
                    <c:v>SI</c:v>
                  </c:pt>
                  <c:pt idx="16">
                    <c:v>RO</c:v>
                  </c:pt>
                  <c:pt idx="20">
                    <c:v>RS</c:v>
                  </c:pt>
                </c:lvl>
              </c:multiLvlStrCache>
            </c:multiLvlStrRef>
          </c:cat>
          <c:val>
            <c:numRef>
              <c:f>[1]Outlook_1!$E$64:$E$87</c:f>
              <c:numCache>
                <c:formatCode>_-* #,##0\ _€_-;\-* #,##0\ _€_-;_-* "-"??\ _€_-;_-@_-</c:formatCode>
                <c:ptCount val="24"/>
                <c:pt idx="0">
                  <c:v>2392.493052319749</c:v>
                </c:pt>
                <c:pt idx="1">
                  <c:v>2347.6772787050963</c:v>
                </c:pt>
                <c:pt idx="2">
                  <c:v>2673.7418809319315</c:v>
                </c:pt>
                <c:pt idx="3">
                  <c:v>3013.43548750646</c:v>
                </c:pt>
                <c:pt idx="4">
                  <c:v>1014.446335078534</c:v>
                </c:pt>
                <c:pt idx="5">
                  <c:v>1161.0169903865019</c:v>
                </c:pt>
                <c:pt idx="6">
                  <c:v>1425.5744101333873</c:v>
                </c:pt>
                <c:pt idx="7">
                  <c:v>1509.4288558027813</c:v>
                </c:pt>
                <c:pt idx="8">
                  <c:v>325.91338077320023</c:v>
                </c:pt>
                <c:pt idx="9">
                  <c:v>358.7047319647628</c:v>
                </c:pt>
                <c:pt idx="10">
                  <c:v>406.39284544751115</c:v>
                </c:pt>
                <c:pt idx="11">
                  <c:v>456.68643886131537</c:v>
                </c:pt>
                <c:pt idx="12">
                  <c:v>509.81633818397648</c:v>
                </c:pt>
                <c:pt idx="13">
                  <c:v>531.50877583537192</c:v>
                </c:pt>
                <c:pt idx="14">
                  <c:v>623.11097650392628</c:v>
                </c:pt>
                <c:pt idx="15">
                  <c:v>733.16027374964835</c:v>
                </c:pt>
                <c:pt idx="16">
                  <c:v>587.36722032918237</c:v>
                </c:pt>
                <c:pt idx="17">
                  <c:v>633.51461810136595</c:v>
                </c:pt>
                <c:pt idx="18">
                  <c:v>595.61223419743601</c:v>
                </c:pt>
                <c:pt idx="19">
                  <c:v>635.45501873715602</c:v>
                </c:pt>
                <c:pt idx="20">
                  <c:v>156.36196162482142</c:v>
                </c:pt>
                <c:pt idx="21">
                  <c:v>130.34215674599798</c:v>
                </c:pt>
                <c:pt idx="22">
                  <c:v>164.96460557639975</c:v>
                </c:pt>
                <c:pt idx="23">
                  <c:v>197.2321954856304</c:v>
                </c:pt>
              </c:numCache>
            </c:numRef>
          </c:val>
          <c:extLst>
            <c:ext xmlns:c16="http://schemas.microsoft.com/office/drawing/2014/chart" uri="{C3380CC4-5D6E-409C-BE32-E72D297353CC}">
              <c16:uniqueId val="{00000001-412F-466D-9749-DE6FBB701C57}"/>
            </c:ext>
          </c:extLst>
        </c:ser>
        <c:dLbls>
          <c:showLegendKey val="0"/>
          <c:showVal val="0"/>
          <c:showCatName val="0"/>
          <c:showSerName val="0"/>
          <c:showPercent val="0"/>
          <c:showBubbleSize val="0"/>
        </c:dLbls>
        <c:gapWidth val="150"/>
        <c:overlap val="100"/>
        <c:axId val="975232176"/>
        <c:axId val="975232832"/>
      </c:barChart>
      <c:lineChart>
        <c:grouping val="standard"/>
        <c:varyColors val="0"/>
        <c:ser>
          <c:idx val="2"/>
          <c:order val="2"/>
          <c:tx>
            <c:strRef>
              <c:f>'[InsuranceM&amp;A_all country_master_v3.xlsb]Outlook_1'!$F$63</c:f>
              <c:strCache>
                <c:ptCount val="1"/>
                <c:pt idx="0">
                  <c:v>Total</c:v>
                </c:pt>
              </c:strCache>
            </c:strRef>
          </c:tx>
          <c:spPr>
            <a:ln w="28575" cap="rnd">
              <a:noFill/>
              <a:round/>
            </a:ln>
            <a:effectLst/>
          </c:spPr>
          <c:marker>
            <c:symbol val="none"/>
          </c:marker>
          <c:dLbls>
            <c:dLbl>
              <c:idx val="7"/>
              <c:layout>
                <c:manualLayout>
                  <c:x val="-2.6150755269358898E-2"/>
                  <c:y val="-2.53075728052083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12F-466D-9749-DE6FBB701C57}"/>
                </c:ext>
              </c:extLst>
            </c:dLbl>
            <c:dLbl>
              <c:idx val="20"/>
              <c:layout>
                <c:manualLayout>
                  <c:x val="-2.6200509531277689E-2"/>
                  <c:y val="-2.94787935102885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69C-4C37-B5CD-53AB0D064C85}"/>
                </c:ext>
              </c:extLst>
            </c:dLbl>
            <c:dLbl>
              <c:idx val="21"/>
              <c:layout>
                <c:manualLayout>
                  <c:x val="-2.4691051349509101E-2"/>
                  <c:y val="-2.94787935102885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69C-4C37-B5CD-53AB0D064C85}"/>
                </c:ext>
              </c:extLst>
            </c:dLbl>
            <c:dLbl>
              <c:idx val="22"/>
              <c:layout>
                <c:manualLayout>
                  <c:x val="-2.4691051349509208E-2"/>
                  <c:y val="-2.3267841205022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69C-4C37-B5CD-53AB0D064C85}"/>
                </c:ext>
              </c:extLst>
            </c:dLbl>
            <c:dLbl>
              <c:idx val="23"/>
              <c:layout>
                <c:manualLayout>
                  <c:x val="-2.2028699910799563E-2"/>
                  <c:y val="-2.35891479502635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12F-466D-9749-DE6FBB701C57}"/>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[1]Outlook_1!$B$64:$C$87</c:f>
              <c:multiLvlStrCache>
                <c:ptCount val="24"/>
                <c:lvl>
                  <c:pt idx="0">
                    <c:v>20H1</c:v>
                  </c:pt>
                  <c:pt idx="1">
                    <c:v>21H1</c:v>
                  </c:pt>
                  <c:pt idx="2">
                    <c:v>22H1</c:v>
                  </c:pt>
                  <c:pt idx="3">
                    <c:v>23H1</c:v>
                  </c:pt>
                  <c:pt idx="4">
                    <c:v>20H1</c:v>
                  </c:pt>
                  <c:pt idx="5">
                    <c:v>21H1</c:v>
                  </c:pt>
                  <c:pt idx="6">
                    <c:v>22H1</c:v>
                  </c:pt>
                  <c:pt idx="7">
                    <c:v>23H1</c:v>
                  </c:pt>
                  <c:pt idx="8">
                    <c:v>20H1</c:v>
                  </c:pt>
                  <c:pt idx="9">
                    <c:v>21H1</c:v>
                  </c:pt>
                  <c:pt idx="10">
                    <c:v>22H1</c:v>
                  </c:pt>
                  <c:pt idx="11">
                    <c:v>23H1</c:v>
                  </c:pt>
                  <c:pt idx="12">
                    <c:v>20H1</c:v>
                  </c:pt>
                  <c:pt idx="13">
                    <c:v>21H1</c:v>
                  </c:pt>
                  <c:pt idx="14">
                    <c:v>22H1</c:v>
                  </c:pt>
                  <c:pt idx="15">
                    <c:v>23H1</c:v>
                  </c:pt>
                  <c:pt idx="16">
                    <c:v>20H1</c:v>
                  </c:pt>
                  <c:pt idx="17">
                    <c:v>21H1</c:v>
                  </c:pt>
                  <c:pt idx="18">
                    <c:v>22H1</c:v>
                  </c:pt>
                  <c:pt idx="19">
                    <c:v>23H1</c:v>
                  </c:pt>
                  <c:pt idx="20">
                    <c:v>20H1</c:v>
                  </c:pt>
                  <c:pt idx="21">
                    <c:v>21H1</c:v>
                  </c:pt>
                  <c:pt idx="22">
                    <c:v>22H1</c:v>
                  </c:pt>
                  <c:pt idx="23">
                    <c:v>23H1</c:v>
                  </c:pt>
                </c:lvl>
                <c:lvl>
                  <c:pt idx="0">
                    <c:v>PL</c:v>
                  </c:pt>
                  <c:pt idx="4">
                    <c:v>CZ</c:v>
                  </c:pt>
                  <c:pt idx="8">
                    <c:v>HU</c:v>
                  </c:pt>
                  <c:pt idx="12">
                    <c:v>SI</c:v>
                  </c:pt>
                  <c:pt idx="16">
                    <c:v>RO</c:v>
                  </c:pt>
                  <c:pt idx="20">
                    <c:v>RS</c:v>
                  </c:pt>
                </c:lvl>
              </c:multiLvlStrCache>
            </c:multiLvlStrRef>
          </c:cat>
          <c:val>
            <c:numRef>
              <c:f>[1]Outlook_1!$F$64:$F$87</c:f>
              <c:numCache>
                <c:formatCode>_-* #,##0\ _€_-;\-* #,##0\ _€_-;_-* "-"??\ _€_-;_-@_-</c:formatCode>
                <c:ptCount val="24"/>
                <c:pt idx="0">
                  <c:v>4401.7107011806766</c:v>
                </c:pt>
                <c:pt idx="1">
                  <c:v>4411.3642848522386</c:v>
                </c:pt>
                <c:pt idx="2">
                  <c:v>4808.6285892449687</c:v>
                </c:pt>
                <c:pt idx="3">
                  <c:v>4913.0831236186314</c:v>
                </c:pt>
                <c:pt idx="4">
                  <c:v>1701.6679506357518</c:v>
                </c:pt>
                <c:pt idx="5">
                  <c:v>1962.2288404944084</c:v>
                </c:pt>
                <c:pt idx="6">
                  <c:v>2401.3216067865806</c:v>
                </c:pt>
                <c:pt idx="7">
                  <c:v>2240.6326302486304</c:v>
                </c:pt>
                <c:pt idx="8">
                  <c:v>870.26033806265241</c:v>
                </c:pt>
                <c:pt idx="9">
                  <c:v>971.67002048337599</c:v>
                </c:pt>
                <c:pt idx="10">
                  <c:v>1042.5017543616889</c:v>
                </c:pt>
                <c:pt idx="11">
                  <c:v>1047.8946820812114</c:v>
                </c:pt>
                <c:pt idx="12">
                  <c:v>779.47563387771311</c:v>
                </c:pt>
                <c:pt idx="13">
                  <c:v>810.383373268382</c:v>
                </c:pt>
                <c:pt idx="14">
                  <c:v>906.00154223850609</c:v>
                </c:pt>
                <c:pt idx="15">
                  <c:v>1005.7415842696483</c:v>
                </c:pt>
                <c:pt idx="16">
                  <c:v>690.47614150300478</c:v>
                </c:pt>
                <c:pt idx="17">
                  <c:v>743.91961394036571</c:v>
                </c:pt>
                <c:pt idx="18">
                  <c:v>762.16990981518177</c:v>
                </c:pt>
                <c:pt idx="19">
                  <c:v>776.64812688882625</c:v>
                </c:pt>
                <c:pt idx="20">
                  <c:v>208.01813295230323</c:v>
                </c:pt>
                <c:pt idx="21">
                  <c:v>203.28772774441589</c:v>
                </c:pt>
                <c:pt idx="22">
                  <c:v>243.30029683447538</c:v>
                </c:pt>
                <c:pt idx="23">
                  <c:v>282.49653459307808</c:v>
                </c:pt>
              </c:numCache>
            </c:numRef>
          </c:val>
          <c:smooth val="0"/>
          <c:extLst>
            <c:ext xmlns:c16="http://schemas.microsoft.com/office/drawing/2014/chart" uri="{C3380CC4-5D6E-409C-BE32-E72D297353CC}">
              <c16:uniqueId val="{00000004-412F-466D-9749-DE6FBB701C57}"/>
            </c:ext>
          </c:extLst>
        </c:ser>
        <c:dLbls>
          <c:showLegendKey val="0"/>
          <c:showVal val="0"/>
          <c:showCatName val="0"/>
          <c:showSerName val="0"/>
          <c:showPercent val="0"/>
          <c:showBubbleSize val="0"/>
        </c:dLbls>
        <c:marker val="1"/>
        <c:smooth val="0"/>
        <c:axId val="975232176"/>
        <c:axId val="975232832"/>
      </c:lineChart>
      <c:lineChart>
        <c:grouping val="standard"/>
        <c:varyColors val="0"/>
        <c:ser>
          <c:idx val="3"/>
          <c:order val="3"/>
          <c:tx>
            <c:strRef>
              <c:f>'[InsuranceM&amp;A_all country_master_v3.xlsb]Outlook_1'!$G$63</c:f>
              <c:strCache>
                <c:ptCount val="1"/>
                <c:pt idx="0">
                  <c:v>Paid claims / GWP</c:v>
                </c:pt>
              </c:strCache>
            </c:strRef>
          </c:tx>
          <c:spPr>
            <a:ln w="25400" cap="rnd">
              <a:noFill/>
              <a:round/>
            </a:ln>
            <a:effectLst/>
          </c:spPr>
          <c:marker>
            <c:symbol val="diamond"/>
            <c:size val="10"/>
            <c:spPr>
              <a:solidFill>
                <a:srgbClr val="0070C0"/>
              </a:solidFill>
              <a:ln w="9525">
                <a:noFill/>
              </a:ln>
              <a:effectLst/>
            </c:spPr>
          </c:marker>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[1]Outlook_1!$B$64:$C$87</c:f>
              <c:multiLvlStrCache>
                <c:ptCount val="24"/>
                <c:lvl>
                  <c:pt idx="0">
                    <c:v>20H1</c:v>
                  </c:pt>
                  <c:pt idx="1">
                    <c:v>21H1</c:v>
                  </c:pt>
                  <c:pt idx="2">
                    <c:v>22H1</c:v>
                  </c:pt>
                  <c:pt idx="3">
                    <c:v>23H1</c:v>
                  </c:pt>
                  <c:pt idx="4">
                    <c:v>20H1</c:v>
                  </c:pt>
                  <c:pt idx="5">
                    <c:v>21H1</c:v>
                  </c:pt>
                  <c:pt idx="6">
                    <c:v>22H1</c:v>
                  </c:pt>
                  <c:pt idx="7">
                    <c:v>23H1</c:v>
                  </c:pt>
                  <c:pt idx="8">
                    <c:v>20H1</c:v>
                  </c:pt>
                  <c:pt idx="9">
                    <c:v>21H1</c:v>
                  </c:pt>
                  <c:pt idx="10">
                    <c:v>22H1</c:v>
                  </c:pt>
                  <c:pt idx="11">
                    <c:v>23H1</c:v>
                  </c:pt>
                  <c:pt idx="12">
                    <c:v>20H1</c:v>
                  </c:pt>
                  <c:pt idx="13">
                    <c:v>21H1</c:v>
                  </c:pt>
                  <c:pt idx="14">
                    <c:v>22H1</c:v>
                  </c:pt>
                  <c:pt idx="15">
                    <c:v>23H1</c:v>
                  </c:pt>
                  <c:pt idx="16">
                    <c:v>20H1</c:v>
                  </c:pt>
                  <c:pt idx="17">
                    <c:v>21H1</c:v>
                  </c:pt>
                  <c:pt idx="18">
                    <c:v>22H1</c:v>
                  </c:pt>
                  <c:pt idx="19">
                    <c:v>23H1</c:v>
                  </c:pt>
                  <c:pt idx="20">
                    <c:v>20H1</c:v>
                  </c:pt>
                  <c:pt idx="21">
                    <c:v>21H1</c:v>
                  </c:pt>
                  <c:pt idx="22">
                    <c:v>22H1</c:v>
                  </c:pt>
                  <c:pt idx="23">
                    <c:v>23H1</c:v>
                  </c:pt>
                </c:lvl>
                <c:lvl>
                  <c:pt idx="0">
                    <c:v>PL</c:v>
                  </c:pt>
                  <c:pt idx="4">
                    <c:v>CZ</c:v>
                  </c:pt>
                  <c:pt idx="8">
                    <c:v>HU</c:v>
                  </c:pt>
                  <c:pt idx="12">
                    <c:v>SI</c:v>
                  </c:pt>
                  <c:pt idx="16">
                    <c:v>RO</c:v>
                  </c:pt>
                  <c:pt idx="20">
                    <c:v>RS</c:v>
                  </c:pt>
                </c:lvl>
              </c:multiLvlStrCache>
            </c:multiLvlStrRef>
          </c:cat>
          <c:val>
            <c:numRef>
              <c:f>[1]Outlook_1!$G$64:$G$87</c:f>
              <c:numCache>
                <c:formatCode>0.0%</c:formatCode>
                <c:ptCount val="24"/>
                <c:pt idx="0">
                  <c:v>0.62445102449374268</c:v>
                </c:pt>
                <c:pt idx="1">
                  <c:v>0.57931645111804531</c:v>
                </c:pt>
                <c:pt idx="2">
                  <c:v>0.63488484090201769</c:v>
                </c:pt>
                <c:pt idx="3">
                  <c:v>0.56073862992153267</c:v>
                </c:pt>
                <c:pt idx="4">
                  <c:v>0.53186781462817523</c:v>
                </c:pt>
                <c:pt idx="5">
                  <c:v>0.56159719487336757</c:v>
                </c:pt>
                <c:pt idx="6">
                  <c:v>0.58649872417637094</c:v>
                </c:pt>
                <c:pt idx="7">
                  <c:v>0.49338194712826067</c:v>
                </c:pt>
                <c:pt idx="8">
                  <c:v>0.50580907547114429</c:v>
                </c:pt>
                <c:pt idx="9">
                  <c:v>0.50003596524704341</c:v>
                </c:pt>
                <c:pt idx="10">
                  <c:v>0.52655578826550431</c:v>
                </c:pt>
                <c:pt idx="11">
                  <c:v>0.4992278458110162</c:v>
                </c:pt>
                <c:pt idx="12">
                  <c:v>0.56824022426779697</c:v>
                </c:pt>
                <c:pt idx="13">
                  <c:v>0.57446741794590472</c:v>
                </c:pt>
                <c:pt idx="14">
                  <c:v>0.61279894064293705</c:v>
                </c:pt>
                <c:pt idx="15">
                  <c:v>0.62148325359415602</c:v>
                </c:pt>
                <c:pt idx="16">
                  <c:v>0.59427417715348518</c:v>
                </c:pt>
                <c:pt idx="17">
                  <c:v>0.57340739758433001</c:v>
                </c:pt>
                <c:pt idx="18">
                  <c:v>0.43037842746501731</c:v>
                </c:pt>
                <c:pt idx="19">
                  <c:v>0.42461319112978763</c:v>
                </c:pt>
                <c:pt idx="20">
                  <c:v>0.4378451834494903</c:v>
                </c:pt>
                <c:pt idx="21">
                  <c:v>0.39546169227715983</c:v>
                </c:pt>
                <c:pt idx="22">
                  <c:v>0.42278466961170058</c:v>
                </c:pt>
                <c:pt idx="23">
                  <c:v>0.42152676682674384</c:v>
                </c:pt>
              </c:numCache>
            </c:numRef>
          </c:val>
          <c:smooth val="0"/>
          <c:extLst>
            <c:ext xmlns:c16="http://schemas.microsoft.com/office/drawing/2014/chart" uri="{C3380CC4-5D6E-409C-BE32-E72D297353CC}">
              <c16:uniqueId val="{00000005-412F-466D-9749-DE6FBB701C57}"/>
            </c:ext>
          </c:extLst>
        </c:ser>
        <c:dLbls>
          <c:showLegendKey val="0"/>
          <c:showVal val="0"/>
          <c:showCatName val="0"/>
          <c:showSerName val="0"/>
          <c:showPercent val="0"/>
          <c:showBubbleSize val="0"/>
        </c:dLbls>
        <c:marker val="1"/>
        <c:smooth val="0"/>
        <c:axId val="39967079"/>
        <c:axId val="49615895"/>
      </c:lineChart>
      <c:catAx>
        <c:axId val="97523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975232832"/>
        <c:crosses val="autoZero"/>
        <c:auto val="1"/>
        <c:lblAlgn val="ctr"/>
        <c:lblOffset val="100"/>
        <c:noMultiLvlLbl val="0"/>
      </c:catAx>
      <c:valAx>
        <c:axId val="975232832"/>
        <c:scaling>
          <c:orientation val="minMax"/>
        </c:scaling>
        <c:delete val="0"/>
        <c:axPos val="l"/>
        <c:numFmt formatCode="_-* #,##0\ _€_-;\-* #,##0\ _€_-;_-* &quot;-&quot;??\ _€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975232176"/>
        <c:crosses val="autoZero"/>
        <c:crossBetween val="between"/>
      </c:valAx>
      <c:valAx>
        <c:axId val="49615895"/>
        <c:scaling>
          <c:orientation val="minMax"/>
          <c:max val="0.9"/>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39967079"/>
        <c:crosses val="max"/>
        <c:crossBetween val="between"/>
      </c:valAx>
      <c:catAx>
        <c:axId val="39967079"/>
        <c:scaling>
          <c:orientation val="minMax"/>
        </c:scaling>
        <c:delete val="1"/>
        <c:axPos val="b"/>
        <c:numFmt formatCode="General" sourceLinked="1"/>
        <c:majorTickMark val="out"/>
        <c:minorTickMark val="none"/>
        <c:tickLblPos val="nextTo"/>
        <c:crossAx val="49615895"/>
        <c:crosses val="autoZero"/>
        <c:auto val="1"/>
        <c:lblAlgn val="ctr"/>
        <c:lblOffset val="100"/>
        <c:noMultiLvlLbl val="0"/>
      </c:cat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06177804257578E-2"/>
          <c:y val="3.5221903031604912E-2"/>
          <c:w val="0.96814671572574074"/>
          <c:h val="0.81721975391563184"/>
        </c:manualLayout>
      </c:layout>
      <c:barChart>
        <c:barDir val="col"/>
        <c:grouping val="stacked"/>
        <c:varyColors val="0"/>
        <c:ser>
          <c:idx val="0"/>
          <c:order val="0"/>
          <c:tx>
            <c:strRef>
              <c:f>'[InsuranceM&amp;A_all country_master_v3.xlsb]M&amp;A_01'!$B$5</c:f>
              <c:strCache>
                <c:ptCount val="1"/>
                <c:pt idx="0">
                  <c:v>Only Life</c:v>
                </c:pt>
              </c:strCache>
            </c:strRef>
          </c:tx>
          <c:spPr>
            <a:solidFill>
              <a:schemeClr val="accent2"/>
            </a:solidFill>
            <a:ln w="12700">
              <a:solidFill>
                <a:srgbClr val="FFFFFF"/>
              </a:solidFill>
              <a:prstDash val="solid"/>
            </a:ln>
            <a:effectLst/>
          </c:spPr>
          <c:invertIfNegative val="0"/>
          <c:dLbls>
            <c:dLbl>
              <c:idx val="2"/>
              <c:layout>
                <c:manualLayout>
                  <c:x val="2.8957531158417269E-3"/>
                  <c:y val="9.827820789107918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A1-4B33-9370-7E971418B252}"/>
                </c:ext>
              </c:extLst>
            </c:dLbl>
            <c:dLbl>
              <c:idx val="12"/>
              <c:delete val="1"/>
              <c:extLst>
                <c:ext xmlns:c15="http://schemas.microsoft.com/office/drawing/2012/chart" uri="{CE6537A1-D6FC-4f65-9D91-7224C49458BB}"/>
                <c:ext xmlns:c16="http://schemas.microsoft.com/office/drawing/2014/chart" uri="{C3380CC4-5D6E-409C-BE32-E72D297353CC}">
                  <c16:uniqueId val="{00000026-3DA1-4B33-9370-7E971418B252}"/>
                </c:ext>
              </c:extLst>
            </c:dLbl>
            <c:dLbl>
              <c:idx val="13"/>
              <c:delete val="1"/>
              <c:extLst>
                <c:ext xmlns:c15="http://schemas.microsoft.com/office/drawing/2012/chart" uri="{CE6537A1-D6FC-4f65-9D91-7224C49458BB}"/>
                <c:ext xmlns:c16="http://schemas.microsoft.com/office/drawing/2014/chart" uri="{C3380CC4-5D6E-409C-BE32-E72D297353CC}">
                  <c16:uniqueId val="{00000025-3DA1-4B33-9370-7E971418B252}"/>
                </c:ext>
              </c:extLst>
            </c:dLbl>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Calibri Light" panose="020F0302020204030204" pitchFamily="34" charset="0"/>
                    <a:ea typeface="Calibri"/>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'[InsuranceM&amp;A_all country_master_v3.xlsb]M&amp;A_01'!$C$3:$Q$3</c:f>
              <c:strCache>
                <c:ptCount val="15"/>
                <c:pt idx="0">
                  <c:v>PL</c:v>
                </c:pt>
                <c:pt idx="1">
                  <c:v>CZ</c:v>
                </c:pt>
                <c:pt idx="2">
                  <c:v>SK</c:v>
                </c:pt>
                <c:pt idx="3">
                  <c:v>HU</c:v>
                </c:pt>
                <c:pt idx="4">
                  <c:v>RO</c:v>
                </c:pt>
                <c:pt idx="5">
                  <c:v>SL</c:v>
                </c:pt>
                <c:pt idx="6">
                  <c:v>HR</c:v>
                </c:pt>
                <c:pt idx="7">
                  <c:v>BG</c:v>
                </c:pt>
                <c:pt idx="8">
                  <c:v>RS</c:v>
                </c:pt>
                <c:pt idx="9">
                  <c:v>EE</c:v>
                </c:pt>
                <c:pt idx="10">
                  <c:v>LV</c:v>
                </c:pt>
                <c:pt idx="11">
                  <c:v>LT</c:v>
                </c:pt>
                <c:pt idx="12">
                  <c:v>BA</c:v>
                </c:pt>
                <c:pt idx="13">
                  <c:v>MK</c:v>
                </c:pt>
                <c:pt idx="14">
                  <c:v>AL</c:v>
                </c:pt>
              </c:strCache>
            </c:strRef>
          </c:cat>
          <c:val>
            <c:numRef>
              <c:f>'[InsuranceM&amp;A_all country_master_v3.xlsb]M&amp;A_01'!$C$5:$Q$5</c:f>
              <c:numCache>
                <c:formatCode>#,##0</c:formatCode>
                <c:ptCount val="15"/>
                <c:pt idx="0">
                  <c:v>6</c:v>
                </c:pt>
                <c:pt idx="1">
                  <c:v>2</c:v>
                </c:pt>
                <c:pt idx="2">
                  <c:v>0</c:v>
                </c:pt>
                <c:pt idx="3">
                  <c:v>1</c:v>
                </c:pt>
                <c:pt idx="4">
                  <c:v>7</c:v>
                </c:pt>
                <c:pt idx="5">
                  <c:v>5</c:v>
                </c:pt>
                <c:pt idx="6">
                  <c:v>2</c:v>
                </c:pt>
                <c:pt idx="7">
                  <c:v>2</c:v>
                </c:pt>
                <c:pt idx="8">
                  <c:v>2</c:v>
                </c:pt>
                <c:pt idx="9">
                  <c:v>3</c:v>
                </c:pt>
                <c:pt idx="10">
                  <c:v>3</c:v>
                </c:pt>
                <c:pt idx="11">
                  <c:v>5</c:v>
                </c:pt>
                <c:pt idx="12" formatCode="General">
                  <c:v>0</c:v>
                </c:pt>
                <c:pt idx="13">
                  <c:v>0</c:v>
                </c:pt>
                <c:pt idx="14">
                  <c:v>1</c:v>
                </c:pt>
              </c:numCache>
            </c:numRef>
          </c:val>
          <c:extLst>
            <c:ext xmlns:c16="http://schemas.microsoft.com/office/drawing/2014/chart" uri="{C3380CC4-5D6E-409C-BE32-E72D297353CC}">
              <c16:uniqueId val="{00000001-3DA1-4B33-9370-7E971418B252}"/>
            </c:ext>
          </c:extLst>
        </c:ser>
        <c:ser>
          <c:idx val="1"/>
          <c:order val="1"/>
          <c:tx>
            <c:strRef>
              <c:f>'[InsuranceM&amp;A_all country_master_v3.xlsb]M&amp;A_01'!$B$6</c:f>
              <c:strCache>
                <c:ptCount val="1"/>
                <c:pt idx="0">
                  <c:v>Only Non-Life</c:v>
                </c:pt>
              </c:strCache>
            </c:strRef>
          </c:tx>
          <c:spPr>
            <a:solidFill>
              <a:schemeClr val="accent1"/>
            </a:solidFill>
            <a:ln w="12700">
              <a:solidFill>
                <a:srgbClr val="FFFFFF"/>
              </a:solidFill>
              <a:prstDash val="solid"/>
            </a:ln>
            <a:effectLst/>
          </c:spPr>
          <c:invertIfNegative val="0"/>
          <c:dLbls>
            <c:dLbl>
              <c:idx val="2"/>
              <c:layout>
                <c:manualLayout>
                  <c:x val="0"/>
                  <c:y val="-7.617543651747471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A1-4B33-9370-7E971418B252}"/>
                </c:ext>
              </c:extLst>
            </c:dLbl>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Calibri Light" panose="020F0302020204030204" pitchFamily="34" charset="0"/>
                    <a:ea typeface="Calibri"/>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'[InsuranceM&amp;A_all country_master_v3.xlsb]M&amp;A_01'!$C$3:$Q$3</c:f>
              <c:strCache>
                <c:ptCount val="15"/>
                <c:pt idx="0">
                  <c:v>PL</c:v>
                </c:pt>
                <c:pt idx="1">
                  <c:v>CZ</c:v>
                </c:pt>
                <c:pt idx="2">
                  <c:v>SK</c:v>
                </c:pt>
                <c:pt idx="3">
                  <c:v>HU</c:v>
                </c:pt>
                <c:pt idx="4">
                  <c:v>RO</c:v>
                </c:pt>
                <c:pt idx="5">
                  <c:v>SL</c:v>
                </c:pt>
                <c:pt idx="6">
                  <c:v>HR</c:v>
                </c:pt>
                <c:pt idx="7">
                  <c:v>BG</c:v>
                </c:pt>
                <c:pt idx="8">
                  <c:v>RS</c:v>
                </c:pt>
                <c:pt idx="9">
                  <c:v>EE</c:v>
                </c:pt>
                <c:pt idx="10">
                  <c:v>LV</c:v>
                </c:pt>
                <c:pt idx="11">
                  <c:v>LT</c:v>
                </c:pt>
                <c:pt idx="12">
                  <c:v>BA</c:v>
                </c:pt>
                <c:pt idx="13">
                  <c:v>MK</c:v>
                </c:pt>
                <c:pt idx="14">
                  <c:v>AL</c:v>
                </c:pt>
              </c:strCache>
            </c:strRef>
          </c:cat>
          <c:val>
            <c:numRef>
              <c:f>'[InsuranceM&amp;A_all country_master_v3.xlsb]M&amp;A_01'!$C$6:$Q$6</c:f>
              <c:numCache>
                <c:formatCode>#,##0</c:formatCode>
                <c:ptCount val="15"/>
                <c:pt idx="0">
                  <c:v>11</c:v>
                </c:pt>
                <c:pt idx="1">
                  <c:v>7</c:v>
                </c:pt>
                <c:pt idx="2">
                  <c:v>1</c:v>
                </c:pt>
                <c:pt idx="3">
                  <c:v>7</c:v>
                </c:pt>
                <c:pt idx="4">
                  <c:v>13</c:v>
                </c:pt>
                <c:pt idx="5">
                  <c:v>5</c:v>
                </c:pt>
                <c:pt idx="6">
                  <c:v>4</c:v>
                </c:pt>
                <c:pt idx="7">
                  <c:v>15</c:v>
                </c:pt>
                <c:pt idx="8">
                  <c:v>4</c:v>
                </c:pt>
                <c:pt idx="9">
                  <c:v>10</c:v>
                </c:pt>
                <c:pt idx="10">
                  <c:v>7</c:v>
                </c:pt>
                <c:pt idx="11">
                  <c:v>9</c:v>
                </c:pt>
                <c:pt idx="12">
                  <c:v>16</c:v>
                </c:pt>
                <c:pt idx="13">
                  <c:v>6</c:v>
                </c:pt>
                <c:pt idx="14">
                  <c:v>5</c:v>
                </c:pt>
              </c:numCache>
            </c:numRef>
          </c:val>
          <c:extLst>
            <c:ext xmlns:c16="http://schemas.microsoft.com/office/drawing/2014/chart" uri="{C3380CC4-5D6E-409C-BE32-E72D297353CC}">
              <c16:uniqueId val="{00000003-3DA1-4B33-9370-7E971418B252}"/>
            </c:ext>
          </c:extLst>
        </c:ser>
        <c:ser>
          <c:idx val="2"/>
          <c:order val="2"/>
          <c:tx>
            <c:strRef>
              <c:f>'[InsuranceM&amp;A_all country_master_v3.xlsb]M&amp;A_01'!$B$7</c:f>
              <c:strCache>
                <c:ptCount val="1"/>
                <c:pt idx="0">
                  <c:v>Both segment</c:v>
                </c:pt>
              </c:strCache>
            </c:strRef>
          </c:tx>
          <c:spPr>
            <a:solidFill>
              <a:schemeClr val="accent3">
                <a:lumMod val="75000"/>
              </a:schemeClr>
            </a:solidFill>
            <a:ln w="12700">
              <a:solidFill>
                <a:srgbClr val="FFFFFF"/>
              </a:solidFill>
              <a:prstDash val="solid"/>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Calibri Light" panose="020F0302020204030204" pitchFamily="34" charset="0"/>
                    <a:ea typeface="Calibri"/>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'[InsuranceM&amp;A_all country_master_v3.xlsb]M&amp;A_01'!$C$3:$Q$3</c:f>
              <c:strCache>
                <c:ptCount val="15"/>
                <c:pt idx="0">
                  <c:v>PL</c:v>
                </c:pt>
                <c:pt idx="1">
                  <c:v>CZ</c:v>
                </c:pt>
                <c:pt idx="2">
                  <c:v>SK</c:v>
                </c:pt>
                <c:pt idx="3">
                  <c:v>HU</c:v>
                </c:pt>
                <c:pt idx="4">
                  <c:v>RO</c:v>
                </c:pt>
                <c:pt idx="5">
                  <c:v>SL</c:v>
                </c:pt>
                <c:pt idx="6">
                  <c:v>HR</c:v>
                </c:pt>
                <c:pt idx="7">
                  <c:v>BG</c:v>
                </c:pt>
                <c:pt idx="8">
                  <c:v>RS</c:v>
                </c:pt>
                <c:pt idx="9">
                  <c:v>EE</c:v>
                </c:pt>
                <c:pt idx="10">
                  <c:v>LV</c:v>
                </c:pt>
                <c:pt idx="11">
                  <c:v>LT</c:v>
                </c:pt>
                <c:pt idx="12">
                  <c:v>BA</c:v>
                </c:pt>
                <c:pt idx="13">
                  <c:v>MK</c:v>
                </c:pt>
                <c:pt idx="14">
                  <c:v>AL</c:v>
                </c:pt>
              </c:strCache>
            </c:strRef>
          </c:cat>
          <c:val>
            <c:numRef>
              <c:f>'[InsuranceM&amp;A_all country_master_v3.xlsb]M&amp;A_01'!$C$7:$Q$7</c:f>
              <c:numCache>
                <c:formatCode>#,##0</c:formatCode>
                <c:ptCount val="15"/>
                <c:pt idx="0">
                  <c:v>18</c:v>
                </c:pt>
                <c:pt idx="1">
                  <c:v>12</c:v>
                </c:pt>
                <c:pt idx="2">
                  <c:v>8</c:v>
                </c:pt>
                <c:pt idx="3">
                  <c:v>13</c:v>
                </c:pt>
                <c:pt idx="4">
                  <c:v>6</c:v>
                </c:pt>
                <c:pt idx="5">
                  <c:v>9</c:v>
                </c:pt>
                <c:pt idx="6">
                  <c:v>9</c:v>
                </c:pt>
                <c:pt idx="7">
                  <c:v>8</c:v>
                </c:pt>
                <c:pt idx="8">
                  <c:v>8</c:v>
                </c:pt>
                <c:pt idx="9">
                  <c:v>3</c:v>
                </c:pt>
                <c:pt idx="10">
                  <c:v>3</c:v>
                </c:pt>
                <c:pt idx="11">
                  <c:v>4</c:v>
                </c:pt>
                <c:pt idx="12">
                  <c:v>9</c:v>
                </c:pt>
                <c:pt idx="13">
                  <c:v>5</c:v>
                </c:pt>
                <c:pt idx="14">
                  <c:v>3</c:v>
                </c:pt>
              </c:numCache>
            </c:numRef>
          </c:val>
          <c:extLst>
            <c:ext xmlns:c16="http://schemas.microsoft.com/office/drawing/2014/chart" uri="{C3380CC4-5D6E-409C-BE32-E72D297353CC}">
              <c16:uniqueId val="{00000004-3DA1-4B33-9370-7E971418B252}"/>
            </c:ext>
          </c:extLst>
        </c:ser>
        <c:ser>
          <c:idx val="3"/>
          <c:order val="3"/>
          <c:tx>
            <c:strRef>
              <c:f>'[InsuranceM&amp;A_all country_master_v3.xlsb]M&amp;A_01'!$B$8</c:f>
              <c:strCache>
                <c:ptCount val="1"/>
                <c:pt idx="0">
                  <c:v>Total</c:v>
                </c:pt>
              </c:strCache>
            </c:strRef>
          </c:tx>
          <c:spPr>
            <a:noFill/>
            <a:ln w="12700">
              <a:solidFill>
                <a:srgbClr val="FFFFFF"/>
              </a:solidFill>
              <a:prstDash val="solid"/>
            </a:ln>
            <a:effectLst/>
          </c:spPr>
          <c:invertIfNegative val="0"/>
          <c:dLbls>
            <c:dLbl>
              <c:idx val="0"/>
              <c:tx>
                <c:rich>
                  <a:bodyPr/>
                  <a:lstStyle/>
                  <a:p>
                    <a:r>
                      <a:rPr lang="en-US"/>
                      <a:t>35</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5-3DA1-4B33-9370-7E971418B252}"/>
                </c:ext>
              </c:extLst>
            </c:dLbl>
            <c:dLbl>
              <c:idx val="1"/>
              <c:tx>
                <c:rich>
                  <a:bodyPr/>
                  <a:lstStyle/>
                  <a:p>
                    <a:r>
                      <a:rPr lang="en-US"/>
                      <a:t>21</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6-3DA1-4B33-9370-7E971418B252}"/>
                </c:ext>
              </c:extLst>
            </c:dLbl>
            <c:dLbl>
              <c:idx val="2"/>
              <c:tx>
                <c:rich>
                  <a:bodyPr/>
                  <a:lstStyle/>
                  <a:p>
                    <a:r>
                      <a:rPr lang="en-US"/>
                      <a:t>9</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7-3DA1-4B33-9370-7E971418B252}"/>
                </c:ext>
              </c:extLst>
            </c:dLbl>
            <c:dLbl>
              <c:idx val="3"/>
              <c:tx>
                <c:rich>
                  <a:bodyPr/>
                  <a:lstStyle/>
                  <a:p>
                    <a:r>
                      <a:rPr lang="en-US"/>
                      <a:t>21</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8-3DA1-4B33-9370-7E971418B252}"/>
                </c:ext>
              </c:extLst>
            </c:dLbl>
            <c:dLbl>
              <c:idx val="4"/>
              <c:tx>
                <c:rich>
                  <a:bodyPr/>
                  <a:lstStyle/>
                  <a:p>
                    <a:r>
                      <a:rPr lang="en-US"/>
                      <a:t>14</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9-3DA1-4B33-9370-7E971418B252}"/>
                </c:ext>
              </c:extLst>
            </c:dLbl>
            <c:dLbl>
              <c:idx val="5"/>
              <c:tx>
                <c:rich>
                  <a:bodyPr/>
                  <a:lstStyle/>
                  <a:p>
                    <a:r>
                      <a:rPr lang="en-US"/>
                      <a:t>19</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A-3DA1-4B33-9370-7E971418B252}"/>
                </c:ext>
              </c:extLst>
            </c:dLbl>
            <c:dLbl>
              <c:idx val="6"/>
              <c:tx>
                <c:rich>
                  <a:bodyPr/>
                  <a:lstStyle/>
                  <a:p>
                    <a:r>
                      <a:rPr lang="en-US"/>
                      <a:t>15</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B-3DA1-4B33-9370-7E971418B252}"/>
                </c:ext>
              </c:extLst>
            </c:dLbl>
            <c:dLbl>
              <c:idx val="7"/>
              <c:tx>
                <c:rich>
                  <a:bodyPr/>
                  <a:lstStyle/>
                  <a:p>
                    <a:r>
                      <a:rPr lang="en-US"/>
                      <a:t>25</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C-3DA1-4B33-9370-7E971418B252}"/>
                </c:ext>
              </c:extLst>
            </c:dLbl>
            <c:dLbl>
              <c:idx val="8"/>
              <c:tx>
                <c:rich>
                  <a:bodyPr/>
                  <a:lstStyle/>
                  <a:p>
                    <a:r>
                      <a:rPr lang="en-US"/>
                      <a:t>14</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D-3DA1-4B33-9370-7E971418B252}"/>
                </c:ext>
              </c:extLst>
            </c:dLbl>
            <c:dLbl>
              <c:idx val="9"/>
              <c:tx>
                <c:rich>
                  <a:bodyPr/>
                  <a:lstStyle/>
                  <a:p>
                    <a:r>
                      <a:rPr lang="en-US"/>
                      <a:t>16</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E-3DA1-4B33-9370-7E971418B252}"/>
                </c:ext>
              </c:extLst>
            </c:dLbl>
            <c:dLbl>
              <c:idx val="10"/>
              <c:tx>
                <c:rich>
                  <a:bodyPr/>
                  <a:lstStyle/>
                  <a:p>
                    <a:r>
                      <a:rPr lang="en-US"/>
                      <a:t>13</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F-3DA1-4B33-9370-7E971418B252}"/>
                </c:ext>
              </c:extLst>
            </c:dLbl>
            <c:dLbl>
              <c:idx val="11"/>
              <c:tx>
                <c:rich>
                  <a:bodyPr/>
                  <a:lstStyle/>
                  <a:p>
                    <a:r>
                      <a:rPr lang="en-US"/>
                      <a:t>18</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0-3DA1-4B33-9370-7E971418B252}"/>
                </c:ext>
              </c:extLst>
            </c:dLbl>
            <c:dLbl>
              <c:idx val="12"/>
              <c:tx>
                <c:rich>
                  <a:bodyPr/>
                  <a:lstStyle/>
                  <a:p>
                    <a:r>
                      <a:rPr lang="en-US"/>
                      <a:t>25</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1-3DA1-4B33-9370-7E971418B252}"/>
                </c:ext>
              </c:extLst>
            </c:dLbl>
            <c:dLbl>
              <c:idx val="13"/>
              <c:tx>
                <c:rich>
                  <a:bodyPr/>
                  <a:lstStyle/>
                  <a:p>
                    <a:r>
                      <a:rPr lang="en-US"/>
                      <a:t>11</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2-3DA1-4B33-9370-7E971418B252}"/>
                </c:ext>
              </c:extLst>
            </c:dLbl>
            <c:dLbl>
              <c:idx val="14"/>
              <c:tx>
                <c:rich>
                  <a:bodyPr/>
                  <a:lstStyle/>
                  <a:p>
                    <a:r>
                      <a:rPr lang="en-US"/>
                      <a:t>9</a:t>
                    </a:r>
                  </a:p>
                </c:rich>
              </c:tx>
              <c:dLblPos val="ct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3-3DA1-4B33-9370-7E971418B252}"/>
                </c:ext>
              </c:extLst>
            </c:dLbl>
            <c:spPr>
              <a:noFill/>
              <a:ln>
                <a:noFill/>
              </a:ln>
              <a:effectLst/>
            </c:spPr>
            <c:txPr>
              <a:bodyPr rot="0" spcFirstLastPara="1" vertOverflow="ellipsis" vert="horz" wrap="square" anchor="ctr" anchorCtr="1"/>
              <a:lstStyle/>
              <a:p>
                <a:pPr>
                  <a:defRPr sz="1000" b="1"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'[InsuranceM&amp;A_all country_master_v3.xlsb]M&amp;A_01'!$C$3:$Q$3</c:f>
              <c:strCache>
                <c:ptCount val="15"/>
                <c:pt idx="0">
                  <c:v>PL</c:v>
                </c:pt>
                <c:pt idx="1">
                  <c:v>CZ</c:v>
                </c:pt>
                <c:pt idx="2">
                  <c:v>SK</c:v>
                </c:pt>
                <c:pt idx="3">
                  <c:v>HU</c:v>
                </c:pt>
                <c:pt idx="4">
                  <c:v>RO</c:v>
                </c:pt>
                <c:pt idx="5">
                  <c:v>SL</c:v>
                </c:pt>
                <c:pt idx="6">
                  <c:v>HR</c:v>
                </c:pt>
                <c:pt idx="7">
                  <c:v>BG</c:v>
                </c:pt>
                <c:pt idx="8">
                  <c:v>RS</c:v>
                </c:pt>
                <c:pt idx="9">
                  <c:v>EE</c:v>
                </c:pt>
                <c:pt idx="10">
                  <c:v>LV</c:v>
                </c:pt>
                <c:pt idx="11">
                  <c:v>LT</c:v>
                </c:pt>
                <c:pt idx="12">
                  <c:v>BA</c:v>
                </c:pt>
                <c:pt idx="13">
                  <c:v>MK</c:v>
                </c:pt>
                <c:pt idx="14">
                  <c:v>AL</c:v>
                </c:pt>
              </c:strCache>
            </c:strRef>
          </c:cat>
          <c:val>
            <c:numRef>
              <c:f>'[InsuranceM&amp;A_all country_master_v3.xlsb]M&amp;A_01'!$C$9:$Q$9</c:f>
              <c:numCache>
                <c:formatCode>#,##0</c:formatCode>
                <c:ptCount val="15"/>
                <c:pt idx="0">
                  <c:v>5</c:v>
                </c:pt>
                <c:pt idx="1">
                  <c:v>5</c:v>
                </c:pt>
                <c:pt idx="2">
                  <c:v>5</c:v>
                </c:pt>
                <c:pt idx="3">
                  <c:v>5</c:v>
                </c:pt>
                <c:pt idx="4">
                  <c:v>5</c:v>
                </c:pt>
                <c:pt idx="5">
                  <c:v>5</c:v>
                </c:pt>
                <c:pt idx="6">
                  <c:v>5</c:v>
                </c:pt>
                <c:pt idx="7">
                  <c:v>5</c:v>
                </c:pt>
                <c:pt idx="8">
                  <c:v>5</c:v>
                </c:pt>
                <c:pt idx="9">
                  <c:v>5</c:v>
                </c:pt>
                <c:pt idx="10">
                  <c:v>5</c:v>
                </c:pt>
                <c:pt idx="11">
                  <c:v>5</c:v>
                </c:pt>
                <c:pt idx="12">
                  <c:v>5</c:v>
                </c:pt>
                <c:pt idx="13">
                  <c:v>5</c:v>
                </c:pt>
                <c:pt idx="14">
                  <c:v>5</c:v>
                </c:pt>
              </c:numCache>
            </c:numRef>
          </c:val>
          <c:extLst>
            <c:ext xmlns:c15="http://schemas.microsoft.com/office/drawing/2012/chart" uri="{02D57815-91ED-43cb-92C2-25804820EDAC}">
              <c15:datalabelsRange>
                <c15:f>'[InsuranceM&amp;A_all country_master_v3.xlsb]M&amp;A_01'!$C$11:$Q$11</c15:f>
                <c15:dlblRangeCache>
                  <c:ptCount val="15"/>
                  <c:pt idx="0">
                    <c:v>35</c:v>
                  </c:pt>
                  <c:pt idx="1">
                    <c:v>21</c:v>
                  </c:pt>
                  <c:pt idx="2">
                    <c:v>9</c:v>
                  </c:pt>
                  <c:pt idx="3">
                    <c:v>21</c:v>
                  </c:pt>
                  <c:pt idx="4">
                    <c:v>26</c:v>
                  </c:pt>
                  <c:pt idx="5">
                    <c:v>19</c:v>
                  </c:pt>
                  <c:pt idx="6">
                    <c:v>15</c:v>
                  </c:pt>
                  <c:pt idx="7">
                    <c:v>25</c:v>
                  </c:pt>
                  <c:pt idx="8">
                    <c:v>14</c:v>
                  </c:pt>
                  <c:pt idx="9">
                    <c:v>16</c:v>
                  </c:pt>
                  <c:pt idx="10">
                    <c:v>13</c:v>
                  </c:pt>
                  <c:pt idx="11">
                    <c:v>18</c:v>
                  </c:pt>
                  <c:pt idx="12">
                    <c:v>25</c:v>
                  </c:pt>
                  <c:pt idx="13">
                    <c:v>11</c:v>
                  </c:pt>
                  <c:pt idx="14">
                    <c:v>9</c:v>
                  </c:pt>
                </c15:dlblRangeCache>
              </c15:datalabelsRange>
            </c:ext>
            <c:ext xmlns:c16="http://schemas.microsoft.com/office/drawing/2014/chart" uri="{C3380CC4-5D6E-409C-BE32-E72D297353CC}">
              <c16:uniqueId val="{00000014-3DA1-4B33-9370-7E971418B252}"/>
            </c:ext>
          </c:extLst>
        </c:ser>
        <c:dLbls>
          <c:dLblPos val="ctr"/>
          <c:showLegendKey val="0"/>
          <c:showVal val="1"/>
          <c:showCatName val="0"/>
          <c:showSerName val="0"/>
          <c:showPercent val="0"/>
          <c:showBubbleSize val="0"/>
        </c:dLbls>
        <c:gapWidth val="150"/>
        <c:overlap val="100"/>
        <c:axId val="1265183007"/>
        <c:axId val="1265183839"/>
      </c:barChart>
      <c:catAx>
        <c:axId val="1265183007"/>
        <c:scaling>
          <c:orientation val="minMax"/>
        </c:scaling>
        <c:delete val="0"/>
        <c:axPos val="b"/>
        <c:numFmt formatCode="General" sourceLinked="1"/>
        <c:majorTickMark val="cross"/>
        <c:minorTickMark val="none"/>
        <c:tickLblPos val="low"/>
        <c:spPr>
          <a:noFill/>
          <a:ln w="3175" cap="flat" cmpd="sng" algn="ctr">
            <a:solidFill>
              <a:srgbClr val="75787B"/>
            </a:solidFill>
            <a:prstDash val="solid"/>
            <a:round/>
          </a:ln>
          <a:effectLst/>
        </c:spPr>
        <c:txPr>
          <a:bodyPr rot="0" spcFirstLastPara="1" vertOverflow="ellipsis" wrap="square" anchor="ctr" anchorCtr="1"/>
          <a:lstStyle/>
          <a:p>
            <a:pPr>
              <a:defRPr sz="10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crossAx val="1265183839"/>
        <c:crosses val="autoZero"/>
        <c:auto val="1"/>
        <c:lblAlgn val="ctr"/>
        <c:lblOffset val="0"/>
        <c:noMultiLvlLbl val="0"/>
      </c:catAx>
      <c:valAx>
        <c:axId val="1265183839"/>
        <c:scaling>
          <c:orientation val="minMax"/>
          <c:max val="50"/>
          <c:min val="0"/>
        </c:scaling>
        <c:delete val="1"/>
        <c:axPos val="l"/>
        <c:numFmt formatCode="_(* #,##0_);_(* \(#,##0\);_(* &quot; - &quot;_);_(* @_)" sourceLinked="0"/>
        <c:majorTickMark val="cross"/>
        <c:minorTickMark val="none"/>
        <c:tickLblPos val="nextTo"/>
        <c:crossAx val="1265183007"/>
        <c:crosses val="autoZero"/>
        <c:crossBetween val="between"/>
      </c:valAx>
      <c:spPr>
        <a:noFill/>
        <a:ln>
          <a:noFill/>
          <a:prstDash val="solid"/>
        </a:ln>
        <a:effectLst/>
      </c:spPr>
    </c:plotArea>
    <c:legend>
      <c:legendPos val="b"/>
      <c:legendEntry>
        <c:idx val="3"/>
        <c:delete val="1"/>
      </c:legendEntry>
      <c:layout>
        <c:manualLayout>
          <c:xMode val="edge"/>
          <c:yMode val="edge"/>
          <c:x val="0.18977441175826279"/>
          <c:y val="0.91480859728224184"/>
          <c:w val="0.5461693010817521"/>
          <c:h val="7.3971336107258437E-2"/>
        </c:manualLayout>
      </c:layout>
      <c:overlay val="0"/>
      <c:spPr>
        <a:noFill/>
        <a:ln w="25400">
          <a:noFill/>
        </a:ln>
        <a:effectLst/>
      </c:spPr>
      <c:txPr>
        <a:bodyPr rot="0" spcFirstLastPara="1" vertOverflow="ellipsis" vert="horz" wrap="square" anchor="ctr" anchorCtr="1"/>
        <a:lstStyle/>
        <a:p>
          <a:pPr>
            <a:defRPr sz="1000" b="0" i="0" u="none" strike="noStrike" kern="1200" baseline="0">
              <a:solidFill>
                <a:srgbClr val="000000"/>
              </a:solidFill>
              <a:latin typeface="Calibri Light" panose="020F0302020204030204" pitchFamily="34" charset="0"/>
              <a:ea typeface="Calibri"/>
              <a:cs typeface="Calibri Light" panose="020F03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3175" cap="flat" cmpd="sng" algn="ctr">
      <a:solidFill>
        <a:srgbClr val="FFFFFF"/>
      </a:solidFill>
      <a:prstDash val="solid"/>
      <a:round/>
    </a:ln>
    <a:effectLst/>
  </c:spPr>
  <c:txPr>
    <a:bodyPr/>
    <a:lstStyle/>
    <a:p>
      <a:pPr>
        <a:defRPr sz="1000" u="none">
          <a:solidFill>
            <a:srgbClr val="000000"/>
          </a:solidFill>
          <a:latin typeface="Calibri Light" panose="020F0302020204030204" pitchFamily="34" charset="0"/>
          <a:ea typeface="Calibri"/>
          <a:cs typeface="Calibri Light" panose="020F030202020403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'Peers value'!$F$24:$H$24</c:f>
              <c:strCache>
                <c:ptCount val="3"/>
                <c:pt idx="0">
                  <c:v>Average (P/BV)</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7"/>
              <c:layout>
                <c:manualLayout>
                  <c:x val="-4.9843843285683712E-2"/>
                  <c:y val="-5.96286292722072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E0F-49CC-B30F-8E73309DBAA9}"/>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Light" panose="020F0302020204030204" pitchFamily="34" charset="0"/>
                    <a:ea typeface="+mn-ea"/>
                    <a:cs typeface="Calibri Light" panose="020F030202020403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'Peers value'!$K$23:$S$23</c:f>
              <c:numCache>
                <c:formatCode>m/d/yyyy</c:formatCode>
                <c:ptCount val="9"/>
                <c:pt idx="0">
                  <c:v>43830</c:v>
                </c:pt>
                <c:pt idx="1">
                  <c:v>44012</c:v>
                </c:pt>
                <c:pt idx="2">
                  <c:v>44196</c:v>
                </c:pt>
                <c:pt idx="3">
                  <c:v>44377</c:v>
                </c:pt>
                <c:pt idx="4">
                  <c:v>44561</c:v>
                </c:pt>
                <c:pt idx="5">
                  <c:v>44742</c:v>
                </c:pt>
                <c:pt idx="6">
                  <c:v>44926</c:v>
                </c:pt>
                <c:pt idx="7">
                  <c:v>45107</c:v>
                </c:pt>
                <c:pt idx="8">
                  <c:v>45199</c:v>
                </c:pt>
              </c:numCache>
              <c:extLst/>
            </c:numRef>
          </c:cat>
          <c:val>
            <c:numRef>
              <c:f>'Peers value'!$K$24:$S$24</c:f>
              <c:numCache>
                <c:formatCode>_(* #,##0.00\x_);_(* \(#,##0.00\x\);_(* " - "_);_(* @_)</c:formatCode>
                <c:ptCount val="9"/>
                <c:pt idx="0">
                  <c:v>1.2282672727272725</c:v>
                </c:pt>
                <c:pt idx="1">
                  <c:v>0.88120545454545463</c:v>
                </c:pt>
                <c:pt idx="2">
                  <c:v>0.89406909090909104</c:v>
                </c:pt>
                <c:pt idx="3">
                  <c:v>0.93445363636363643</c:v>
                </c:pt>
                <c:pt idx="4">
                  <c:v>0.9827981818181819</c:v>
                </c:pt>
                <c:pt idx="5">
                  <c:v>0.83698272727272738</c:v>
                </c:pt>
                <c:pt idx="6">
                  <c:v>1.1496918181818183</c:v>
                </c:pt>
                <c:pt idx="7">
                  <c:v>0.96004818181818163</c:v>
                </c:pt>
                <c:pt idx="8">
                  <c:v>1.0453227272727275</c:v>
                </c:pt>
              </c:numCache>
              <c:extLst/>
            </c:numRef>
          </c:val>
          <c:smooth val="0"/>
          <c:extLst>
            <c:ext xmlns:c16="http://schemas.microsoft.com/office/drawing/2014/chart" uri="{C3380CC4-5D6E-409C-BE32-E72D297353CC}">
              <c16:uniqueId val="{00000001-FE0F-49CC-B30F-8E73309DBAA9}"/>
            </c:ext>
          </c:extLst>
        </c:ser>
        <c:ser>
          <c:idx val="1"/>
          <c:order val="1"/>
          <c:tx>
            <c:strRef>
              <c:f>'Peers value'!$F$25:$H$25</c:f>
              <c:strCache>
                <c:ptCount val="3"/>
                <c:pt idx="0">
                  <c:v>Median (P/BV)</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7"/>
              <c:layout>
                <c:manualLayout>
                  <c:x val="-4.8055574330032783E-2"/>
                  <c:y val="4.74722126056733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E0F-49CC-B30F-8E73309DBAA9}"/>
                </c:ext>
              </c:extLst>
            </c:dLbl>
            <c:dLbl>
              <c:idx val="8"/>
              <c:layout>
                <c:manualLayout>
                  <c:x val="-1.3113820849462654E-16"/>
                  <c:y val="4.74722126056734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E0F-49CC-B30F-8E73309DBAA9}"/>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Light" panose="020F0302020204030204" pitchFamily="34" charset="0"/>
                    <a:ea typeface="+mn-ea"/>
                    <a:cs typeface="Calibri Light" panose="020F0302020204030204"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'Peers value'!$K$23:$S$23</c:f>
              <c:numCache>
                <c:formatCode>m/d/yyyy</c:formatCode>
                <c:ptCount val="9"/>
                <c:pt idx="0">
                  <c:v>43830</c:v>
                </c:pt>
                <c:pt idx="1">
                  <c:v>44012</c:v>
                </c:pt>
                <c:pt idx="2">
                  <c:v>44196</c:v>
                </c:pt>
                <c:pt idx="3">
                  <c:v>44377</c:v>
                </c:pt>
                <c:pt idx="4">
                  <c:v>44561</c:v>
                </c:pt>
                <c:pt idx="5">
                  <c:v>44742</c:v>
                </c:pt>
                <c:pt idx="6">
                  <c:v>44926</c:v>
                </c:pt>
                <c:pt idx="7">
                  <c:v>45107</c:v>
                </c:pt>
                <c:pt idx="8">
                  <c:v>45199</c:v>
                </c:pt>
              </c:numCache>
              <c:extLst/>
            </c:numRef>
          </c:cat>
          <c:val>
            <c:numRef>
              <c:f>'Peers value'!$K$25:$S$25</c:f>
              <c:numCache>
                <c:formatCode>_(* #,##0.00\x_);_(* \(#,##0.00\x\);_(* " - "_);_(* @_)</c:formatCode>
                <c:ptCount val="9"/>
                <c:pt idx="0">
                  <c:v>1.12449</c:v>
                </c:pt>
                <c:pt idx="1">
                  <c:v>0.69513000000000003</c:v>
                </c:pt>
                <c:pt idx="2">
                  <c:v>0.72111000000000003</c:v>
                </c:pt>
                <c:pt idx="3">
                  <c:v>0.87878999999999996</c:v>
                </c:pt>
                <c:pt idx="4">
                  <c:v>0.87951999999999997</c:v>
                </c:pt>
                <c:pt idx="5">
                  <c:v>0.76837</c:v>
                </c:pt>
                <c:pt idx="6">
                  <c:v>1.07572</c:v>
                </c:pt>
                <c:pt idx="7">
                  <c:v>0.90698999999999996</c:v>
                </c:pt>
                <c:pt idx="8">
                  <c:v>0.97236999999999996</c:v>
                </c:pt>
              </c:numCache>
              <c:extLst/>
            </c:numRef>
          </c:val>
          <c:smooth val="0"/>
          <c:extLst>
            <c:ext xmlns:c16="http://schemas.microsoft.com/office/drawing/2014/chart" uri="{C3380CC4-5D6E-409C-BE32-E72D297353CC}">
              <c16:uniqueId val="{00000004-FE0F-49CC-B30F-8E73309DBAA9}"/>
            </c:ext>
          </c:extLst>
        </c:ser>
        <c:dLbls>
          <c:showLegendKey val="0"/>
          <c:showVal val="0"/>
          <c:showCatName val="0"/>
          <c:showSerName val="0"/>
          <c:showPercent val="0"/>
          <c:showBubbleSize val="0"/>
        </c:dLbls>
        <c:marker val="1"/>
        <c:smooth val="0"/>
        <c:axId val="1975501920"/>
        <c:axId val="1975505248"/>
      </c:lineChart>
      <c:dateAx>
        <c:axId val="1975501920"/>
        <c:scaling>
          <c:orientation val="minMax"/>
          <c:max val="45199"/>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1975505248"/>
        <c:crosses val="autoZero"/>
        <c:auto val="1"/>
        <c:lblOffset val="100"/>
        <c:baseTimeUnit val="months"/>
        <c:majorUnit val="6"/>
        <c:majorTimeUnit val="months"/>
        <c:minorUnit val="3"/>
        <c:minorTimeUnit val="months"/>
      </c:dateAx>
      <c:valAx>
        <c:axId val="1975505248"/>
        <c:scaling>
          <c:orientation val="minMax"/>
        </c:scaling>
        <c:delete val="0"/>
        <c:axPos val="l"/>
        <c:numFmt formatCode="_(* #,##0.00\x_);_(* \(#,##0.00\x\);_(* &quot; - &quot;_);_(* @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197550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900">
          <a:latin typeface="Calibri Light" panose="020F0302020204030204" pitchFamily="34" charset="0"/>
          <a:cs typeface="Calibri Light" panose="020F0302020204030204" pitchFamily="34" charset="0"/>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2"/>
          <c:order val="2"/>
          <c:tx>
            <c:strRef>
              <c:f>'Peers value'!$F$26:$H$26</c:f>
              <c:strCache>
                <c:ptCount val="3"/>
                <c:pt idx="0">
                  <c:v>Average (P/E)</c:v>
                </c:pt>
              </c:strCache>
            </c:strRef>
          </c:tx>
          <c:spPr>
            <a:ln w="28575" cap="rnd">
              <a:solidFill>
                <a:schemeClr val="accent2"/>
              </a:solidFill>
              <a:round/>
            </a:ln>
            <a:effectLst/>
          </c:spPr>
          <c:marker>
            <c:symbol val="circle"/>
            <c:size val="5"/>
            <c:spPr>
              <a:solidFill>
                <a:schemeClr val="accent3"/>
              </a:solidFill>
              <a:ln w="9525">
                <a:solidFill>
                  <a:schemeClr val="accent2"/>
                </a:solidFill>
              </a:ln>
              <a:effectLst/>
            </c:spPr>
          </c:marker>
          <c:dLbls>
            <c:dLbl>
              <c:idx val="0"/>
              <c:layout>
                <c:manualLayout>
                  <c:x val="-3.2153686084875982E-2"/>
                  <c:y val="-5.67684072778613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1C5-4F15-AB17-4D6D9694663C}"/>
                </c:ext>
              </c:extLst>
            </c:dLbl>
            <c:dLbl>
              <c:idx val="2"/>
              <c:layout>
                <c:manualLayout>
                  <c:x val="-3.9980776173696927E-2"/>
                  <c:y val="-4.08724146325741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1C5-4F15-AB17-4D6D9694663C}"/>
                </c:ext>
              </c:extLst>
            </c:dLbl>
            <c:dLbl>
              <c:idx val="3"/>
              <c:layout>
                <c:manualLayout>
                  <c:x val="-3.9069824579287066E-2"/>
                  <c:y val="-4.34795403247336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1C5-4F15-AB17-4D6D9694663C}"/>
                </c:ext>
              </c:extLst>
            </c:dLbl>
            <c:dLbl>
              <c:idx val="4"/>
              <c:layout>
                <c:manualLayout>
                  <c:x val="-3.8999907212466461E-2"/>
                  <c:y val="-5.54543965245249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1C5-4F15-AB17-4D6D9694663C}"/>
                </c:ext>
              </c:extLst>
            </c:dLbl>
            <c:dLbl>
              <c:idx val="6"/>
              <c:layout>
                <c:manualLayout>
                  <c:x val="-3.7762827223078339E-2"/>
                  <c:y val="-4.73324151154042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1C5-4F15-AB17-4D6D9694663C}"/>
                </c:ext>
              </c:extLst>
            </c:dLbl>
            <c:dLbl>
              <c:idx val="7"/>
              <c:layout>
                <c:manualLayout>
                  <c:x val="-6.8826258448820662E-2"/>
                  <c:y val="-6.4716586324858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1C5-4F15-AB17-4D6D9694663C}"/>
                </c:ext>
              </c:extLst>
            </c:dLbl>
            <c:dLbl>
              <c:idx val="8"/>
              <c:layout>
                <c:manualLayout>
                  <c:x val="0"/>
                  <c:y val="-5.86610511416707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1C5-4F15-AB17-4D6D9694663C}"/>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Light" panose="020F0302020204030204" pitchFamily="34" charset="0"/>
                    <a:ea typeface="+mn-ea"/>
                    <a:cs typeface="Calibri Light" panose="020F0302020204030204"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'Peers value'!$K$23:$S$23</c:f>
              <c:numCache>
                <c:formatCode>m/d/yyyy</c:formatCode>
                <c:ptCount val="9"/>
                <c:pt idx="0">
                  <c:v>43830</c:v>
                </c:pt>
                <c:pt idx="1">
                  <c:v>44012</c:v>
                </c:pt>
                <c:pt idx="2">
                  <c:v>44196</c:v>
                </c:pt>
                <c:pt idx="3">
                  <c:v>44377</c:v>
                </c:pt>
                <c:pt idx="4">
                  <c:v>44561</c:v>
                </c:pt>
                <c:pt idx="5">
                  <c:v>44742</c:v>
                </c:pt>
                <c:pt idx="6">
                  <c:v>44926</c:v>
                </c:pt>
                <c:pt idx="7">
                  <c:v>45107</c:v>
                </c:pt>
                <c:pt idx="8">
                  <c:v>45199</c:v>
                </c:pt>
              </c:numCache>
              <c:extLst/>
            </c:numRef>
          </c:cat>
          <c:val>
            <c:numRef>
              <c:f>'Peers value'!$K$26:$S$26</c:f>
              <c:numCache>
                <c:formatCode>_(* #,##0.00\x_);_(* \(#,##0.00\x\);_(* " - "_);_(* @_)</c:formatCode>
                <c:ptCount val="9"/>
                <c:pt idx="0">
                  <c:v>12.979032727272727</c:v>
                </c:pt>
                <c:pt idx="1">
                  <c:v>8.5331890909090902</c:v>
                </c:pt>
                <c:pt idx="2">
                  <c:v>12.786845454545453</c:v>
                </c:pt>
                <c:pt idx="3">
                  <c:v>12.944458888888887</c:v>
                </c:pt>
                <c:pt idx="4">
                  <c:v>12.929990000000002</c:v>
                </c:pt>
                <c:pt idx="5">
                  <c:v>8.1194463636363636</c:v>
                </c:pt>
                <c:pt idx="6">
                  <c:v>13.357765454545451</c:v>
                </c:pt>
                <c:pt idx="7">
                  <c:v>10.458383333333334</c:v>
                </c:pt>
                <c:pt idx="8">
                  <c:v>10.040773333333334</c:v>
                </c:pt>
              </c:numCache>
              <c:extLst/>
            </c:numRef>
          </c:val>
          <c:smooth val="0"/>
          <c:extLst>
            <c:ext xmlns:c16="http://schemas.microsoft.com/office/drawing/2014/chart" uri="{C3380CC4-5D6E-409C-BE32-E72D297353CC}">
              <c16:uniqueId val="{00000007-B1C5-4F15-AB17-4D6D9694663C}"/>
            </c:ext>
          </c:extLst>
        </c:ser>
        <c:ser>
          <c:idx val="3"/>
          <c:order val="3"/>
          <c:tx>
            <c:strRef>
              <c:f>'Peers value'!$F$27:$H$27</c:f>
              <c:strCache>
                <c:ptCount val="3"/>
                <c:pt idx="0">
                  <c:v>Median (P/E)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4.624244824475348E-2"/>
                  <c:y val="4.48467257071369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1C5-4F15-AB17-4D6D9694663C}"/>
                </c:ext>
              </c:extLst>
            </c:dLbl>
            <c:dLbl>
              <c:idx val="2"/>
              <c:layout>
                <c:manualLayout>
                  <c:x val="-3.3719104102640146E-2"/>
                  <c:y val="6.4716716513745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1C5-4F15-AB17-4D6D9694663C}"/>
                </c:ext>
              </c:extLst>
            </c:dLbl>
            <c:dLbl>
              <c:idx val="3"/>
              <c:layout>
                <c:manualLayout>
                  <c:x val="-4.0729545249605002E-2"/>
                  <c:y val="4.73327184913720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1C5-4F15-AB17-4D6D9694663C}"/>
                </c:ext>
              </c:extLst>
            </c:dLbl>
            <c:dLbl>
              <c:idx val="4"/>
              <c:layout>
                <c:manualLayout>
                  <c:x val="-3.9115695599387865E-2"/>
                  <c:y val="5.55147683421110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1C5-4F15-AB17-4D6D9694663C}"/>
                </c:ext>
              </c:extLst>
            </c:dLbl>
            <c:dLbl>
              <c:idx val="6"/>
              <c:layout>
                <c:manualLayout>
                  <c:x val="-3.6103106552760292E-2"/>
                  <c:y val="4.34798437007014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1C5-4F15-AB17-4D6D9694663C}"/>
                </c:ext>
              </c:extLst>
            </c:dLbl>
            <c:dLbl>
              <c:idx val="7"/>
              <c:layout>
                <c:manualLayout>
                  <c:x val="-6.5197266811357402E-2"/>
                  <c:y val="7.6229170352637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1C5-4F15-AB17-4D6D9694663C}"/>
                </c:ext>
              </c:extLst>
            </c:dLbl>
            <c:dLbl>
              <c:idx val="8"/>
              <c:layout>
                <c:manualLayout>
                  <c:x val="-1.2617223443874119E-3"/>
                  <c:y val="5.7920232791911531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7.864166350242599E-2"/>
                      <c:h val="7.5543209132179989E-2"/>
                    </c:manualLayout>
                  </c15:layout>
                </c:ext>
                <c:ext xmlns:c16="http://schemas.microsoft.com/office/drawing/2014/chart" uri="{C3380CC4-5D6E-409C-BE32-E72D297353CC}">
                  <c16:uniqueId val="{0000000E-B1C5-4F15-AB17-4D6D9694663C}"/>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Light" panose="020F0302020204030204" pitchFamily="34" charset="0"/>
                    <a:ea typeface="+mn-ea"/>
                    <a:cs typeface="Calibri Light" panose="020F030202020403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'Peers value'!$K$23:$S$23</c:f>
              <c:numCache>
                <c:formatCode>m/d/yyyy</c:formatCode>
                <c:ptCount val="9"/>
                <c:pt idx="0">
                  <c:v>43830</c:v>
                </c:pt>
                <c:pt idx="1">
                  <c:v>44012</c:v>
                </c:pt>
                <c:pt idx="2">
                  <c:v>44196</c:v>
                </c:pt>
                <c:pt idx="3">
                  <c:v>44377</c:v>
                </c:pt>
                <c:pt idx="4">
                  <c:v>44561</c:v>
                </c:pt>
                <c:pt idx="5">
                  <c:v>44742</c:v>
                </c:pt>
                <c:pt idx="6">
                  <c:v>44926</c:v>
                </c:pt>
                <c:pt idx="7">
                  <c:v>45107</c:v>
                </c:pt>
                <c:pt idx="8">
                  <c:v>45199</c:v>
                </c:pt>
              </c:numCache>
              <c:extLst/>
            </c:numRef>
          </c:cat>
          <c:val>
            <c:numRef>
              <c:f>'Peers value'!$K$27:$S$27</c:f>
              <c:numCache>
                <c:formatCode>_(* #,##0.00\x_);_(* \(#,##0.00\x\);_(* " - "_);_(* @_)</c:formatCode>
                <c:ptCount val="9"/>
                <c:pt idx="0">
                  <c:v>11.34558</c:v>
                </c:pt>
                <c:pt idx="1">
                  <c:v>9.3749900000000004</c:v>
                </c:pt>
                <c:pt idx="2">
                  <c:v>11.648619999999999</c:v>
                </c:pt>
                <c:pt idx="3">
                  <c:v>11.50522</c:v>
                </c:pt>
                <c:pt idx="4">
                  <c:v>10.23362</c:v>
                </c:pt>
                <c:pt idx="5">
                  <c:v>8.8456700000000001</c:v>
                </c:pt>
                <c:pt idx="6">
                  <c:v>9.8552900000000001</c:v>
                </c:pt>
                <c:pt idx="7">
                  <c:v>9.7714999999999996</c:v>
                </c:pt>
                <c:pt idx="8">
                  <c:v>8.4222000000000001</c:v>
                </c:pt>
              </c:numCache>
              <c:extLst/>
            </c:numRef>
          </c:val>
          <c:smooth val="0"/>
          <c:extLst>
            <c:ext xmlns:c16="http://schemas.microsoft.com/office/drawing/2014/chart" uri="{C3380CC4-5D6E-409C-BE32-E72D297353CC}">
              <c16:uniqueId val="{0000000F-B1C5-4F15-AB17-4D6D9694663C}"/>
            </c:ext>
          </c:extLst>
        </c:ser>
        <c:dLbls>
          <c:showLegendKey val="0"/>
          <c:showVal val="0"/>
          <c:showCatName val="0"/>
          <c:showSerName val="0"/>
          <c:showPercent val="0"/>
          <c:showBubbleSize val="0"/>
        </c:dLbls>
        <c:marker val="1"/>
        <c:smooth val="0"/>
        <c:axId val="1975501920"/>
        <c:axId val="1975505248"/>
        <c:extLst>
          <c:ext xmlns:c15="http://schemas.microsoft.com/office/drawing/2012/chart" uri="{02D57815-91ED-43cb-92C2-25804820EDAC}">
            <c15:filteredLineSeries>
              <c15:ser>
                <c:idx val="0"/>
                <c:order val="0"/>
                <c:tx>
                  <c:strRef>
                    <c:extLst>
                      <c:ext uri="{02D57815-91ED-43cb-92C2-25804820EDAC}">
                        <c15:formulaRef>
                          <c15:sqref>'Peers value'!$F$24:$H$24</c15:sqref>
                        </c15:formulaRef>
                      </c:ext>
                    </c:extLst>
                    <c:strCache>
                      <c:ptCount val="3"/>
                      <c:pt idx="0">
                        <c:v>Average (P/BV)</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Light" panose="020F0302020204030204" pitchFamily="34" charset="0"/>
                          <a:ea typeface="+mn-ea"/>
                          <a:cs typeface="Calibri Light" panose="020F0302020204030204" pitchFamily="34" charset="0"/>
                        </a:defRPr>
                      </a:pPr>
                      <a:endParaRPr lang="en-US"/>
                    </a:p>
                  </c:txPr>
                  <c:dLblPos val="t"/>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'Peers value'!$K$23:$S$23</c15:sqref>
                        </c15:formulaRef>
                      </c:ext>
                    </c:extLst>
                    <c:numCache>
                      <c:formatCode>m/d/yyyy</c:formatCode>
                      <c:ptCount val="9"/>
                      <c:pt idx="0">
                        <c:v>43830</c:v>
                      </c:pt>
                      <c:pt idx="1">
                        <c:v>44012</c:v>
                      </c:pt>
                      <c:pt idx="2">
                        <c:v>44196</c:v>
                      </c:pt>
                      <c:pt idx="3">
                        <c:v>44377</c:v>
                      </c:pt>
                      <c:pt idx="4">
                        <c:v>44561</c:v>
                      </c:pt>
                      <c:pt idx="5">
                        <c:v>44742</c:v>
                      </c:pt>
                      <c:pt idx="6">
                        <c:v>44926</c:v>
                      </c:pt>
                      <c:pt idx="7">
                        <c:v>45107</c:v>
                      </c:pt>
                      <c:pt idx="8">
                        <c:v>45199</c:v>
                      </c:pt>
                    </c:numCache>
                  </c:numRef>
                </c:cat>
                <c:val>
                  <c:numRef>
                    <c:extLst>
                      <c:ext uri="{02D57815-91ED-43cb-92C2-25804820EDAC}">
                        <c15:formulaRef>
                          <c15:sqref>'Peers value'!$K$24:$S$24</c15:sqref>
                        </c15:formulaRef>
                      </c:ext>
                    </c:extLst>
                    <c:numCache>
                      <c:formatCode>_(* #,##0.00\x_);_(* \(#,##0.00\x\);_(* " - "_);_(* @_)</c:formatCode>
                      <c:ptCount val="9"/>
                      <c:pt idx="0">
                        <c:v>1.2282672727272725</c:v>
                      </c:pt>
                      <c:pt idx="1">
                        <c:v>0.88120545454545463</c:v>
                      </c:pt>
                      <c:pt idx="2">
                        <c:v>0.89406909090909104</c:v>
                      </c:pt>
                      <c:pt idx="3">
                        <c:v>0.93445363636363643</c:v>
                      </c:pt>
                      <c:pt idx="4">
                        <c:v>0.9827981818181819</c:v>
                      </c:pt>
                      <c:pt idx="5">
                        <c:v>0.83698272727272738</c:v>
                      </c:pt>
                      <c:pt idx="6">
                        <c:v>1.1496918181818183</c:v>
                      </c:pt>
                      <c:pt idx="7">
                        <c:v>0.96004818181818163</c:v>
                      </c:pt>
                      <c:pt idx="8">
                        <c:v>1.0453227272727275</c:v>
                      </c:pt>
                    </c:numCache>
                  </c:numRef>
                </c:val>
                <c:smooth val="0"/>
                <c:extLst>
                  <c:ext xmlns:c16="http://schemas.microsoft.com/office/drawing/2014/chart" uri="{C3380CC4-5D6E-409C-BE32-E72D297353CC}">
                    <c16:uniqueId val="{00000010-B1C5-4F15-AB17-4D6D9694663C}"/>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'Peers value'!$F$25:$H$25</c15:sqref>
                        </c15:formulaRef>
                      </c:ext>
                    </c:extLst>
                    <c:strCache>
                      <c:ptCount val="3"/>
                      <c:pt idx="0">
                        <c:v>Median (P/BV)</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Light" panose="020F0302020204030204" pitchFamily="34" charset="0"/>
                          <a:ea typeface="+mn-ea"/>
                          <a:cs typeface="Calibri Light" panose="020F0302020204030204" pitchFamily="34" charset="0"/>
                        </a:defRPr>
                      </a:pPr>
                      <a:endParaRPr lang="en-US"/>
                    </a:p>
                  </c:txPr>
                  <c:dLblPos val="b"/>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'Peers value'!$K$23:$S$23</c15:sqref>
                        </c15:formulaRef>
                      </c:ext>
                    </c:extLst>
                    <c:numCache>
                      <c:formatCode>m/d/yyyy</c:formatCode>
                      <c:ptCount val="9"/>
                      <c:pt idx="0">
                        <c:v>43830</c:v>
                      </c:pt>
                      <c:pt idx="1">
                        <c:v>44012</c:v>
                      </c:pt>
                      <c:pt idx="2">
                        <c:v>44196</c:v>
                      </c:pt>
                      <c:pt idx="3">
                        <c:v>44377</c:v>
                      </c:pt>
                      <c:pt idx="4">
                        <c:v>44561</c:v>
                      </c:pt>
                      <c:pt idx="5">
                        <c:v>44742</c:v>
                      </c:pt>
                      <c:pt idx="6">
                        <c:v>44926</c:v>
                      </c:pt>
                      <c:pt idx="7">
                        <c:v>45107</c:v>
                      </c:pt>
                      <c:pt idx="8">
                        <c:v>45199</c:v>
                      </c:pt>
                    </c:numCache>
                  </c:numRef>
                </c:cat>
                <c:val>
                  <c:numRef>
                    <c:extLst xmlns:c15="http://schemas.microsoft.com/office/drawing/2012/chart">
                      <c:ext xmlns:c15="http://schemas.microsoft.com/office/drawing/2012/chart" uri="{02D57815-91ED-43cb-92C2-25804820EDAC}">
                        <c15:formulaRef>
                          <c15:sqref>'Peers value'!$K$25:$S$25</c15:sqref>
                        </c15:formulaRef>
                      </c:ext>
                    </c:extLst>
                    <c:numCache>
                      <c:formatCode>_(* #,##0.00\x_);_(* \(#,##0.00\x\);_(* " - "_);_(* @_)</c:formatCode>
                      <c:ptCount val="9"/>
                      <c:pt idx="0">
                        <c:v>1.12449</c:v>
                      </c:pt>
                      <c:pt idx="1">
                        <c:v>0.69513000000000003</c:v>
                      </c:pt>
                      <c:pt idx="2">
                        <c:v>0.72111000000000003</c:v>
                      </c:pt>
                      <c:pt idx="3">
                        <c:v>0.87878999999999996</c:v>
                      </c:pt>
                      <c:pt idx="4">
                        <c:v>0.87951999999999997</c:v>
                      </c:pt>
                      <c:pt idx="5">
                        <c:v>0.76837</c:v>
                      </c:pt>
                      <c:pt idx="6">
                        <c:v>1.07572</c:v>
                      </c:pt>
                      <c:pt idx="7">
                        <c:v>0.90698999999999996</c:v>
                      </c:pt>
                      <c:pt idx="8">
                        <c:v>0.97236999999999996</c:v>
                      </c:pt>
                    </c:numCache>
                  </c:numRef>
                </c:val>
                <c:smooth val="0"/>
                <c:extLst xmlns:c15="http://schemas.microsoft.com/office/drawing/2012/chart">
                  <c:ext xmlns:c16="http://schemas.microsoft.com/office/drawing/2014/chart" uri="{C3380CC4-5D6E-409C-BE32-E72D297353CC}">
                    <c16:uniqueId val="{00000011-B1C5-4F15-AB17-4D6D9694663C}"/>
                  </c:ext>
                </c:extLst>
              </c15:ser>
            </c15:filteredLineSeries>
          </c:ext>
        </c:extLst>
      </c:lineChart>
      <c:dateAx>
        <c:axId val="197550192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1975505248"/>
        <c:crosses val="autoZero"/>
        <c:auto val="1"/>
        <c:lblOffset val="100"/>
        <c:baseTimeUnit val="months"/>
        <c:majorUnit val="6"/>
        <c:majorTimeUnit val="months"/>
      </c:dateAx>
      <c:valAx>
        <c:axId val="1975505248"/>
        <c:scaling>
          <c:orientation val="minMax"/>
        </c:scaling>
        <c:delete val="0"/>
        <c:axPos val="l"/>
        <c:numFmt formatCode="_(* #,##0.00\x_);_(* \(#,##0.00\x\);_(* &quot; - &quot;_);_(* @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197550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900">
          <a:latin typeface="Calibri Light" panose="020F0302020204030204" pitchFamily="34" charset="0"/>
          <a:cs typeface="Calibri Light" panose="020F0302020204030204" pitchFamily="34"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963663620796617E-2"/>
          <c:y val="4.8528394668893575E-2"/>
          <c:w val="0.927795604979891"/>
          <c:h val="0.82954707131723893"/>
        </c:manualLayout>
      </c:layout>
      <c:barChart>
        <c:barDir val="bar"/>
        <c:grouping val="stacked"/>
        <c:varyColors val="0"/>
        <c:ser>
          <c:idx val="1"/>
          <c:order val="0"/>
          <c:tx>
            <c:strRef>
              <c:f>'M&amp;A Summary'!$G$3</c:f>
              <c:strCache>
                <c:ptCount val="1"/>
                <c:pt idx="0">
                  <c:v>2019</c:v>
                </c:pt>
              </c:strCache>
            </c:strRef>
          </c:tx>
          <c:spPr>
            <a:solidFill>
              <a:schemeClr val="accent1"/>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5-28AE-40A9-9385-F994E7E3B97E}"/>
                </c:ext>
              </c:extLst>
            </c:dLbl>
            <c:dLbl>
              <c:idx val="6"/>
              <c:delete val="1"/>
              <c:extLst>
                <c:ext xmlns:c15="http://schemas.microsoft.com/office/drawing/2012/chart" uri="{CE6537A1-D6FC-4f65-9D91-7224C49458BB}"/>
                <c:ext xmlns:c16="http://schemas.microsoft.com/office/drawing/2014/chart" uri="{C3380CC4-5D6E-409C-BE32-E72D297353CC}">
                  <c16:uniqueId val="{00000006-28AE-40A9-9385-F994E7E3B97E}"/>
                </c:ext>
              </c:extLst>
            </c:dLbl>
            <c:dLbl>
              <c:idx val="7"/>
              <c:delete val="1"/>
              <c:extLst>
                <c:ext xmlns:c15="http://schemas.microsoft.com/office/drawing/2012/chart" uri="{CE6537A1-D6FC-4f65-9D91-7224C49458BB}"/>
                <c:ext xmlns:c16="http://schemas.microsoft.com/office/drawing/2014/chart" uri="{C3380CC4-5D6E-409C-BE32-E72D297353CC}">
                  <c16:uniqueId val="{00000007-28AE-40A9-9385-F994E7E3B97E}"/>
                </c:ext>
              </c:extLst>
            </c:dLbl>
            <c:dLbl>
              <c:idx val="9"/>
              <c:delete val="1"/>
              <c:extLst>
                <c:ext xmlns:c15="http://schemas.microsoft.com/office/drawing/2012/chart" uri="{CE6537A1-D6FC-4f65-9D91-7224C49458BB}"/>
                <c:ext xmlns:c16="http://schemas.microsoft.com/office/drawing/2014/chart" uri="{C3380CC4-5D6E-409C-BE32-E72D297353CC}">
                  <c16:uniqueId val="{00000008-28AE-40A9-9385-F994E7E3B97E}"/>
                </c:ext>
              </c:extLst>
            </c:dLbl>
            <c:dLbl>
              <c:idx val="10"/>
              <c:delete val="1"/>
              <c:extLst>
                <c:ext xmlns:c15="http://schemas.microsoft.com/office/drawing/2012/chart" uri="{CE6537A1-D6FC-4f65-9D91-7224C49458BB}"/>
                <c:ext xmlns:c16="http://schemas.microsoft.com/office/drawing/2014/chart" uri="{C3380CC4-5D6E-409C-BE32-E72D297353CC}">
                  <c16:uniqueId val="{00000009-28AE-40A9-9385-F994E7E3B97E}"/>
                </c:ext>
              </c:extLst>
            </c:dLbl>
            <c:dLbl>
              <c:idx val="11"/>
              <c:delete val="1"/>
              <c:extLst>
                <c:ext xmlns:c15="http://schemas.microsoft.com/office/drawing/2012/chart" uri="{CE6537A1-D6FC-4f65-9D91-7224C49458BB}"/>
                <c:ext xmlns:c16="http://schemas.microsoft.com/office/drawing/2014/chart" uri="{C3380CC4-5D6E-409C-BE32-E72D297353CC}">
                  <c16:uniqueId val="{0000000B-28AE-40A9-9385-F994E7E3B97E}"/>
                </c:ext>
              </c:extLst>
            </c:dLbl>
            <c:dLbl>
              <c:idx val="13"/>
              <c:delete val="1"/>
              <c:extLst>
                <c:ext xmlns:c15="http://schemas.microsoft.com/office/drawing/2012/chart" uri="{CE6537A1-D6FC-4f65-9D91-7224C49458BB}"/>
                <c:ext xmlns:c16="http://schemas.microsoft.com/office/drawing/2014/chart" uri="{C3380CC4-5D6E-409C-BE32-E72D297353CC}">
                  <c16:uniqueId val="{0000000C-28AE-40A9-9385-F994E7E3B97E}"/>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'M&amp;A Summary'!$B$4:$B$18</c:f>
              <c:strCache>
                <c:ptCount val="15"/>
                <c:pt idx="0">
                  <c:v>PL</c:v>
                </c:pt>
                <c:pt idx="1">
                  <c:v>HU</c:v>
                </c:pt>
                <c:pt idx="2">
                  <c:v>CZ</c:v>
                </c:pt>
                <c:pt idx="3">
                  <c:v>BG</c:v>
                </c:pt>
                <c:pt idx="4">
                  <c:v>LT</c:v>
                </c:pt>
                <c:pt idx="5">
                  <c:v>SK</c:v>
                </c:pt>
                <c:pt idx="6">
                  <c:v>HR</c:v>
                </c:pt>
                <c:pt idx="7">
                  <c:v>RO</c:v>
                </c:pt>
                <c:pt idx="8">
                  <c:v>SI</c:v>
                </c:pt>
                <c:pt idx="9">
                  <c:v>EE</c:v>
                </c:pt>
                <c:pt idx="10">
                  <c:v>LV</c:v>
                </c:pt>
                <c:pt idx="11">
                  <c:v>BA</c:v>
                </c:pt>
                <c:pt idx="12">
                  <c:v>RS</c:v>
                </c:pt>
                <c:pt idx="13">
                  <c:v>MK</c:v>
                </c:pt>
                <c:pt idx="14">
                  <c:v>AL</c:v>
                </c:pt>
              </c:strCache>
            </c:strRef>
          </c:cat>
          <c:val>
            <c:numRef>
              <c:f>'M&amp;A Summary'!$G$4:$G$18</c:f>
              <c:numCache>
                <c:formatCode>General</c:formatCode>
                <c:ptCount val="15"/>
                <c:pt idx="0">
                  <c:v>3</c:v>
                </c:pt>
                <c:pt idx="1">
                  <c:v>2</c:v>
                </c:pt>
                <c:pt idx="2">
                  <c:v>2</c:v>
                </c:pt>
                <c:pt idx="3">
                  <c:v>2</c:v>
                </c:pt>
                <c:pt idx="4">
                  <c:v>0</c:v>
                </c:pt>
                <c:pt idx="5">
                  <c:v>1</c:v>
                </c:pt>
                <c:pt idx="6">
                  <c:v>0</c:v>
                </c:pt>
                <c:pt idx="7">
                  <c:v>0</c:v>
                </c:pt>
                <c:pt idx="8">
                  <c:v>2</c:v>
                </c:pt>
                <c:pt idx="9">
                  <c:v>0</c:v>
                </c:pt>
                <c:pt idx="10">
                  <c:v>0</c:v>
                </c:pt>
                <c:pt idx="11">
                  <c:v>0</c:v>
                </c:pt>
                <c:pt idx="12">
                  <c:v>1</c:v>
                </c:pt>
                <c:pt idx="13">
                  <c:v>0</c:v>
                </c:pt>
                <c:pt idx="14">
                  <c:v>0</c:v>
                </c:pt>
              </c:numCache>
            </c:numRef>
          </c:val>
          <c:extLst>
            <c:ext xmlns:c16="http://schemas.microsoft.com/office/drawing/2014/chart" uri="{C3380CC4-5D6E-409C-BE32-E72D297353CC}">
              <c16:uniqueId val="{00000000-1937-40F9-B768-0B10DA5400D9}"/>
            </c:ext>
          </c:extLst>
        </c:ser>
        <c:ser>
          <c:idx val="2"/>
          <c:order val="1"/>
          <c:tx>
            <c:strRef>
              <c:f>'M&amp;A Summary'!$H$3</c:f>
              <c:strCache>
                <c:ptCount val="1"/>
                <c:pt idx="0">
                  <c:v>2020</c:v>
                </c:pt>
              </c:strCache>
            </c:strRef>
          </c:tx>
          <c:spPr>
            <a:solidFill>
              <a:schemeClr val="accent2"/>
            </a:solidFill>
            <a:ln>
              <a:noFill/>
            </a:ln>
            <a:effectLst/>
          </c:spPr>
          <c:invertIfNegative val="0"/>
          <c:dLbls>
            <c:dLbl>
              <c:idx val="11"/>
              <c:delete val="1"/>
              <c:extLst>
                <c:ext xmlns:c15="http://schemas.microsoft.com/office/drawing/2012/chart" uri="{CE6537A1-D6FC-4f65-9D91-7224C49458BB}"/>
                <c:ext xmlns:c16="http://schemas.microsoft.com/office/drawing/2014/chart" uri="{C3380CC4-5D6E-409C-BE32-E72D297353CC}">
                  <c16:uniqueId val="{0000000A-28AE-40A9-9385-F994E7E3B97E}"/>
                </c:ext>
              </c:extLst>
            </c:dLbl>
            <c:dLbl>
              <c:idx val="12"/>
              <c:delete val="1"/>
              <c:extLst>
                <c:ext xmlns:c15="http://schemas.microsoft.com/office/drawing/2012/chart" uri="{CE6537A1-D6FC-4f65-9D91-7224C49458BB}"/>
                <c:ext xmlns:c16="http://schemas.microsoft.com/office/drawing/2014/chart" uri="{C3380CC4-5D6E-409C-BE32-E72D297353CC}">
                  <c16:uniqueId val="{00000015-28AE-40A9-9385-F994E7E3B97E}"/>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'M&amp;A Summary'!$B$4:$B$18</c:f>
              <c:strCache>
                <c:ptCount val="15"/>
                <c:pt idx="0">
                  <c:v>PL</c:v>
                </c:pt>
                <c:pt idx="1">
                  <c:v>HU</c:v>
                </c:pt>
                <c:pt idx="2">
                  <c:v>CZ</c:v>
                </c:pt>
                <c:pt idx="3">
                  <c:v>BG</c:v>
                </c:pt>
                <c:pt idx="4">
                  <c:v>LT</c:v>
                </c:pt>
                <c:pt idx="5">
                  <c:v>SK</c:v>
                </c:pt>
                <c:pt idx="6">
                  <c:v>HR</c:v>
                </c:pt>
                <c:pt idx="7">
                  <c:v>RO</c:v>
                </c:pt>
                <c:pt idx="8">
                  <c:v>SI</c:v>
                </c:pt>
                <c:pt idx="9">
                  <c:v>EE</c:v>
                </c:pt>
                <c:pt idx="10">
                  <c:v>LV</c:v>
                </c:pt>
                <c:pt idx="11">
                  <c:v>BA</c:v>
                </c:pt>
                <c:pt idx="12">
                  <c:v>RS</c:v>
                </c:pt>
                <c:pt idx="13">
                  <c:v>MK</c:v>
                </c:pt>
                <c:pt idx="14">
                  <c:v>AL</c:v>
                </c:pt>
              </c:strCache>
            </c:strRef>
          </c:cat>
          <c:val>
            <c:numRef>
              <c:f>'M&amp;A Summary'!$H$4:$H$18</c:f>
              <c:numCache>
                <c:formatCode>General</c:formatCode>
                <c:ptCount val="15"/>
                <c:pt idx="0">
                  <c:v>3</c:v>
                </c:pt>
                <c:pt idx="1">
                  <c:v>2</c:v>
                </c:pt>
                <c:pt idx="2">
                  <c:v>2</c:v>
                </c:pt>
                <c:pt idx="3">
                  <c:v>1</c:v>
                </c:pt>
                <c:pt idx="4">
                  <c:v>2</c:v>
                </c:pt>
                <c:pt idx="5">
                  <c:v>2</c:v>
                </c:pt>
                <c:pt idx="6">
                  <c:v>1</c:v>
                </c:pt>
                <c:pt idx="7">
                  <c:v>2</c:v>
                </c:pt>
                <c:pt idx="8">
                  <c:v>1</c:v>
                </c:pt>
                <c:pt idx="9">
                  <c:v>1</c:v>
                </c:pt>
                <c:pt idx="10">
                  <c:v>2</c:v>
                </c:pt>
                <c:pt idx="11">
                  <c:v>0</c:v>
                </c:pt>
                <c:pt idx="12">
                  <c:v>0</c:v>
                </c:pt>
                <c:pt idx="13">
                  <c:v>1</c:v>
                </c:pt>
                <c:pt idx="14">
                  <c:v>0</c:v>
                </c:pt>
              </c:numCache>
            </c:numRef>
          </c:val>
          <c:extLst>
            <c:ext xmlns:c16="http://schemas.microsoft.com/office/drawing/2014/chart" uri="{C3380CC4-5D6E-409C-BE32-E72D297353CC}">
              <c16:uniqueId val="{00000001-1937-40F9-B768-0B10DA5400D9}"/>
            </c:ext>
          </c:extLst>
        </c:ser>
        <c:ser>
          <c:idx val="3"/>
          <c:order val="2"/>
          <c:tx>
            <c:strRef>
              <c:f>'M&amp;A Summary'!$I$3</c:f>
              <c:strCache>
                <c:ptCount val="1"/>
                <c:pt idx="0">
                  <c:v>2021</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2D-28AE-40A9-9385-F994E7E3B97E}"/>
                </c:ext>
              </c:extLst>
            </c:dLbl>
            <c:dLbl>
              <c:idx val="5"/>
              <c:delete val="1"/>
              <c:extLst>
                <c:ext xmlns:c15="http://schemas.microsoft.com/office/drawing/2012/chart" uri="{CE6537A1-D6FC-4f65-9D91-7224C49458BB}"/>
                <c:ext xmlns:c16="http://schemas.microsoft.com/office/drawing/2014/chart" uri="{C3380CC4-5D6E-409C-BE32-E72D297353CC}">
                  <c16:uniqueId val="{00000025-28AE-40A9-9385-F994E7E3B97E}"/>
                </c:ext>
              </c:extLst>
            </c:dLbl>
            <c:dLbl>
              <c:idx val="12"/>
              <c:delete val="1"/>
              <c:extLst>
                <c:ext xmlns:c15="http://schemas.microsoft.com/office/drawing/2012/chart" uri="{CE6537A1-D6FC-4f65-9D91-7224C49458BB}"/>
                <c:ext xmlns:c16="http://schemas.microsoft.com/office/drawing/2014/chart" uri="{C3380CC4-5D6E-409C-BE32-E72D297353CC}">
                  <c16:uniqueId val="{00000014-28AE-40A9-9385-F994E7E3B97E}"/>
                </c:ext>
              </c:extLst>
            </c:dLbl>
            <c:dLbl>
              <c:idx val="13"/>
              <c:delete val="1"/>
              <c:extLst>
                <c:ext xmlns:c15="http://schemas.microsoft.com/office/drawing/2012/chart" uri="{CE6537A1-D6FC-4f65-9D91-7224C49458BB}"/>
                <c:ext xmlns:c16="http://schemas.microsoft.com/office/drawing/2014/chart" uri="{C3380CC4-5D6E-409C-BE32-E72D297353CC}">
                  <c16:uniqueId val="{00000010-28AE-40A9-9385-F994E7E3B97E}"/>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'M&amp;A Summary'!$B$4:$B$18</c:f>
              <c:strCache>
                <c:ptCount val="15"/>
                <c:pt idx="0">
                  <c:v>PL</c:v>
                </c:pt>
                <c:pt idx="1">
                  <c:v>HU</c:v>
                </c:pt>
                <c:pt idx="2">
                  <c:v>CZ</c:v>
                </c:pt>
                <c:pt idx="3">
                  <c:v>BG</c:v>
                </c:pt>
                <c:pt idx="4">
                  <c:v>LT</c:v>
                </c:pt>
                <c:pt idx="5">
                  <c:v>SK</c:v>
                </c:pt>
                <c:pt idx="6">
                  <c:v>HR</c:v>
                </c:pt>
                <c:pt idx="7">
                  <c:v>RO</c:v>
                </c:pt>
                <c:pt idx="8">
                  <c:v>SI</c:v>
                </c:pt>
                <c:pt idx="9">
                  <c:v>EE</c:v>
                </c:pt>
                <c:pt idx="10">
                  <c:v>LV</c:v>
                </c:pt>
                <c:pt idx="11">
                  <c:v>BA</c:v>
                </c:pt>
                <c:pt idx="12">
                  <c:v>RS</c:v>
                </c:pt>
                <c:pt idx="13">
                  <c:v>MK</c:v>
                </c:pt>
                <c:pt idx="14">
                  <c:v>AL</c:v>
                </c:pt>
              </c:strCache>
            </c:strRef>
          </c:cat>
          <c:val>
            <c:numRef>
              <c:f>'M&amp;A Summary'!$I$4:$I$18</c:f>
              <c:numCache>
                <c:formatCode>General</c:formatCode>
                <c:ptCount val="15"/>
                <c:pt idx="0">
                  <c:v>5</c:v>
                </c:pt>
                <c:pt idx="1">
                  <c:v>0</c:v>
                </c:pt>
                <c:pt idx="2">
                  <c:v>2</c:v>
                </c:pt>
                <c:pt idx="3">
                  <c:v>2</c:v>
                </c:pt>
                <c:pt idx="4">
                  <c:v>3</c:v>
                </c:pt>
                <c:pt idx="5">
                  <c:v>0</c:v>
                </c:pt>
                <c:pt idx="6">
                  <c:v>1</c:v>
                </c:pt>
                <c:pt idx="7">
                  <c:v>2</c:v>
                </c:pt>
                <c:pt idx="8">
                  <c:v>1</c:v>
                </c:pt>
                <c:pt idx="9">
                  <c:v>1</c:v>
                </c:pt>
                <c:pt idx="10">
                  <c:v>1</c:v>
                </c:pt>
                <c:pt idx="11">
                  <c:v>1</c:v>
                </c:pt>
                <c:pt idx="12">
                  <c:v>0</c:v>
                </c:pt>
                <c:pt idx="13">
                  <c:v>0</c:v>
                </c:pt>
                <c:pt idx="14">
                  <c:v>0</c:v>
                </c:pt>
              </c:numCache>
            </c:numRef>
          </c:val>
          <c:extLst>
            <c:ext xmlns:c16="http://schemas.microsoft.com/office/drawing/2014/chart" uri="{C3380CC4-5D6E-409C-BE32-E72D297353CC}">
              <c16:uniqueId val="{00000002-1937-40F9-B768-0B10DA5400D9}"/>
            </c:ext>
          </c:extLst>
        </c:ser>
        <c:ser>
          <c:idx val="4"/>
          <c:order val="3"/>
          <c:tx>
            <c:strRef>
              <c:f>'M&amp;A Summary'!$J$3</c:f>
              <c:strCache>
                <c:ptCount val="1"/>
                <c:pt idx="0">
                  <c:v>2022</c:v>
                </c:pt>
              </c:strCache>
            </c:strRef>
          </c:tx>
          <c:spPr>
            <a:solidFill>
              <a:schemeClr val="accent4"/>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28-28AE-40A9-9385-F994E7E3B97E}"/>
                </c:ext>
              </c:extLst>
            </c:dLbl>
            <c:dLbl>
              <c:idx val="7"/>
              <c:delete val="1"/>
              <c:extLst>
                <c:ext xmlns:c15="http://schemas.microsoft.com/office/drawing/2012/chart" uri="{CE6537A1-D6FC-4f65-9D91-7224C49458BB}"/>
                <c:ext xmlns:c16="http://schemas.microsoft.com/office/drawing/2014/chart" uri="{C3380CC4-5D6E-409C-BE32-E72D297353CC}">
                  <c16:uniqueId val="{00000020-28AE-40A9-9385-F994E7E3B97E}"/>
                </c:ext>
              </c:extLst>
            </c:dLbl>
            <c:dLbl>
              <c:idx val="8"/>
              <c:delete val="1"/>
              <c:extLst>
                <c:ext xmlns:c15="http://schemas.microsoft.com/office/drawing/2012/chart" uri="{CE6537A1-D6FC-4f65-9D91-7224C49458BB}"/>
                <c:ext xmlns:c16="http://schemas.microsoft.com/office/drawing/2014/chart" uri="{C3380CC4-5D6E-409C-BE32-E72D297353CC}">
                  <c16:uniqueId val="{0000001D-28AE-40A9-9385-F994E7E3B97E}"/>
                </c:ext>
              </c:extLst>
            </c:dLbl>
            <c:dLbl>
              <c:idx val="10"/>
              <c:delete val="1"/>
              <c:extLst>
                <c:ext xmlns:c15="http://schemas.microsoft.com/office/drawing/2012/chart" uri="{CE6537A1-D6FC-4f65-9D91-7224C49458BB}"/>
                <c:ext xmlns:c16="http://schemas.microsoft.com/office/drawing/2014/chart" uri="{C3380CC4-5D6E-409C-BE32-E72D297353CC}">
                  <c16:uniqueId val="{00000019-28AE-40A9-9385-F994E7E3B97E}"/>
                </c:ext>
              </c:extLst>
            </c:dLbl>
            <c:dLbl>
              <c:idx val="12"/>
              <c:delete val="1"/>
              <c:extLst>
                <c:ext xmlns:c15="http://schemas.microsoft.com/office/drawing/2012/chart" uri="{CE6537A1-D6FC-4f65-9D91-7224C49458BB}"/>
                <c:ext xmlns:c16="http://schemas.microsoft.com/office/drawing/2014/chart" uri="{C3380CC4-5D6E-409C-BE32-E72D297353CC}">
                  <c16:uniqueId val="{00000013-28AE-40A9-9385-F994E7E3B97E}"/>
                </c:ext>
              </c:extLst>
            </c:dLbl>
            <c:dLbl>
              <c:idx val="13"/>
              <c:delete val="1"/>
              <c:extLst>
                <c:ext xmlns:c15="http://schemas.microsoft.com/office/drawing/2012/chart" uri="{CE6537A1-D6FC-4f65-9D91-7224C49458BB}"/>
                <c:ext xmlns:c16="http://schemas.microsoft.com/office/drawing/2014/chart" uri="{C3380CC4-5D6E-409C-BE32-E72D297353CC}">
                  <c16:uniqueId val="{0000000F-28AE-40A9-9385-F994E7E3B97E}"/>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'M&amp;A Summary'!$B$4:$B$18</c:f>
              <c:strCache>
                <c:ptCount val="15"/>
                <c:pt idx="0">
                  <c:v>PL</c:v>
                </c:pt>
                <c:pt idx="1">
                  <c:v>HU</c:v>
                </c:pt>
                <c:pt idx="2">
                  <c:v>CZ</c:v>
                </c:pt>
                <c:pt idx="3">
                  <c:v>BG</c:v>
                </c:pt>
                <c:pt idx="4">
                  <c:v>LT</c:v>
                </c:pt>
                <c:pt idx="5">
                  <c:v>SK</c:v>
                </c:pt>
                <c:pt idx="6">
                  <c:v>HR</c:v>
                </c:pt>
                <c:pt idx="7">
                  <c:v>RO</c:v>
                </c:pt>
                <c:pt idx="8">
                  <c:v>SI</c:v>
                </c:pt>
                <c:pt idx="9">
                  <c:v>EE</c:v>
                </c:pt>
                <c:pt idx="10">
                  <c:v>LV</c:v>
                </c:pt>
                <c:pt idx="11">
                  <c:v>BA</c:v>
                </c:pt>
                <c:pt idx="12">
                  <c:v>RS</c:v>
                </c:pt>
                <c:pt idx="13">
                  <c:v>MK</c:v>
                </c:pt>
                <c:pt idx="14">
                  <c:v>AL</c:v>
                </c:pt>
              </c:strCache>
            </c:strRef>
          </c:cat>
          <c:val>
            <c:numRef>
              <c:f>'M&amp;A Summary'!$J$4:$J$18</c:f>
              <c:numCache>
                <c:formatCode>General</c:formatCode>
                <c:ptCount val="15"/>
                <c:pt idx="0">
                  <c:v>7</c:v>
                </c:pt>
                <c:pt idx="1">
                  <c:v>2</c:v>
                </c:pt>
                <c:pt idx="2">
                  <c:v>1</c:v>
                </c:pt>
                <c:pt idx="3">
                  <c:v>1</c:v>
                </c:pt>
                <c:pt idx="4">
                  <c:v>0</c:v>
                </c:pt>
                <c:pt idx="5">
                  <c:v>1</c:v>
                </c:pt>
                <c:pt idx="6">
                  <c:v>2</c:v>
                </c:pt>
                <c:pt idx="7">
                  <c:v>0</c:v>
                </c:pt>
                <c:pt idx="8">
                  <c:v>0</c:v>
                </c:pt>
                <c:pt idx="9">
                  <c:v>1</c:v>
                </c:pt>
                <c:pt idx="10">
                  <c:v>0</c:v>
                </c:pt>
                <c:pt idx="11">
                  <c:v>1</c:v>
                </c:pt>
                <c:pt idx="12">
                  <c:v>0</c:v>
                </c:pt>
                <c:pt idx="13">
                  <c:v>0</c:v>
                </c:pt>
                <c:pt idx="14">
                  <c:v>0</c:v>
                </c:pt>
              </c:numCache>
            </c:numRef>
          </c:val>
          <c:extLst>
            <c:ext xmlns:c16="http://schemas.microsoft.com/office/drawing/2014/chart" uri="{C3380CC4-5D6E-409C-BE32-E72D297353CC}">
              <c16:uniqueId val="{00000003-1937-40F9-B768-0B10DA5400D9}"/>
            </c:ext>
          </c:extLst>
        </c:ser>
        <c:ser>
          <c:idx val="6"/>
          <c:order val="4"/>
          <c:tx>
            <c:strRef>
              <c:f>'M&amp;A Summary'!$K$3</c:f>
              <c:strCache>
                <c:ptCount val="1"/>
                <c:pt idx="0">
                  <c:v>2023</c:v>
                </c:pt>
              </c:strCache>
            </c:strRef>
          </c:tx>
          <c:spPr>
            <a:solidFill>
              <a:schemeClr val="accent5"/>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2F-28AE-40A9-9385-F994E7E3B97E}"/>
                </c:ext>
              </c:extLst>
            </c:dLbl>
            <c:dLbl>
              <c:idx val="1"/>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0-4849-4709-A66F-6B78AF5FE645}"/>
                </c:ext>
              </c:extLst>
            </c:dLbl>
            <c:dLbl>
              <c:idx val="2"/>
              <c:delete val="1"/>
              <c:extLst>
                <c:ext xmlns:c15="http://schemas.microsoft.com/office/drawing/2012/chart" uri="{CE6537A1-D6FC-4f65-9D91-7224C49458BB}"/>
                <c:ext xmlns:c16="http://schemas.microsoft.com/office/drawing/2014/chart" uri="{C3380CC4-5D6E-409C-BE32-E72D297353CC}">
                  <c16:uniqueId val="{0000002C-28AE-40A9-9385-F994E7E3B97E}"/>
                </c:ext>
              </c:extLst>
            </c:dLbl>
            <c:dLbl>
              <c:idx val="3"/>
              <c:delete val="1"/>
              <c:extLst>
                <c:ext xmlns:c15="http://schemas.microsoft.com/office/drawing/2012/chart" uri="{CE6537A1-D6FC-4f65-9D91-7224C49458BB}"/>
                <c:ext xmlns:c16="http://schemas.microsoft.com/office/drawing/2014/chart" uri="{C3380CC4-5D6E-409C-BE32-E72D297353CC}">
                  <c16:uniqueId val="{0000002A-28AE-40A9-9385-F994E7E3B97E}"/>
                </c:ext>
              </c:extLst>
            </c:dLbl>
            <c:dLbl>
              <c:idx val="4"/>
              <c:delete val="1"/>
              <c:extLst>
                <c:ext xmlns:c15="http://schemas.microsoft.com/office/drawing/2012/chart" uri="{CE6537A1-D6FC-4f65-9D91-7224C49458BB}"/>
                <c:ext xmlns:c16="http://schemas.microsoft.com/office/drawing/2014/chart" uri="{C3380CC4-5D6E-409C-BE32-E72D297353CC}">
                  <c16:uniqueId val="{00000027-28AE-40A9-9385-F994E7E3B97E}"/>
                </c:ext>
              </c:extLst>
            </c:dLbl>
            <c:dLbl>
              <c:idx val="5"/>
              <c:delete val="1"/>
              <c:extLst>
                <c:ext xmlns:c15="http://schemas.microsoft.com/office/drawing/2012/chart" uri="{CE6537A1-D6FC-4f65-9D91-7224C49458BB}"/>
                <c:ext xmlns:c16="http://schemas.microsoft.com/office/drawing/2014/chart" uri="{C3380CC4-5D6E-409C-BE32-E72D297353CC}">
                  <c16:uniqueId val="{00000024-28AE-40A9-9385-F994E7E3B97E}"/>
                </c:ext>
              </c:extLst>
            </c:dLbl>
            <c:dLbl>
              <c:idx val="6"/>
              <c:delete val="1"/>
              <c:extLst>
                <c:ext xmlns:c15="http://schemas.microsoft.com/office/drawing/2012/chart" uri="{CE6537A1-D6FC-4f65-9D91-7224C49458BB}"/>
                <c:ext xmlns:c16="http://schemas.microsoft.com/office/drawing/2014/chart" uri="{C3380CC4-5D6E-409C-BE32-E72D297353CC}">
                  <c16:uniqueId val="{00000022-28AE-40A9-9385-F994E7E3B97E}"/>
                </c:ext>
              </c:extLst>
            </c:dLbl>
            <c:dLbl>
              <c:idx val="7"/>
              <c:delete val="1"/>
              <c:extLst>
                <c:ext xmlns:c15="http://schemas.microsoft.com/office/drawing/2012/chart" uri="{CE6537A1-D6FC-4f65-9D91-7224C49458BB}"/>
                <c:ext xmlns:c16="http://schemas.microsoft.com/office/drawing/2014/chart" uri="{C3380CC4-5D6E-409C-BE32-E72D297353CC}">
                  <c16:uniqueId val="{0000001F-28AE-40A9-9385-F994E7E3B97E}"/>
                </c:ext>
              </c:extLst>
            </c:dLbl>
            <c:dLbl>
              <c:idx val="8"/>
              <c:delete val="1"/>
              <c:extLst>
                <c:ext xmlns:c15="http://schemas.microsoft.com/office/drawing/2012/chart" uri="{CE6537A1-D6FC-4f65-9D91-7224C49458BB}"/>
                <c:ext xmlns:c16="http://schemas.microsoft.com/office/drawing/2014/chart" uri="{C3380CC4-5D6E-409C-BE32-E72D297353CC}">
                  <c16:uniqueId val="{0000001C-28AE-40A9-9385-F994E7E3B97E}"/>
                </c:ext>
              </c:extLst>
            </c:dLbl>
            <c:dLbl>
              <c:idx val="9"/>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4-4849-4709-A66F-6B78AF5FE645}"/>
                </c:ext>
              </c:extLst>
            </c:dLbl>
            <c:dLbl>
              <c:idx val="1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4849-4709-A66F-6B78AF5FE645}"/>
                </c:ext>
              </c:extLst>
            </c:dLbl>
            <c:dLbl>
              <c:idx val="11"/>
              <c:delete val="1"/>
              <c:extLst>
                <c:ext xmlns:c15="http://schemas.microsoft.com/office/drawing/2012/chart" uri="{CE6537A1-D6FC-4f65-9D91-7224C49458BB}"/>
                <c:ext xmlns:c16="http://schemas.microsoft.com/office/drawing/2014/chart" uri="{C3380CC4-5D6E-409C-BE32-E72D297353CC}">
                  <c16:uniqueId val="{00000017-28AE-40A9-9385-F994E7E3B97E}"/>
                </c:ext>
              </c:extLst>
            </c:dLbl>
            <c:dLbl>
              <c:idx val="12"/>
              <c:delete val="1"/>
              <c:extLst>
                <c:ext xmlns:c15="http://schemas.microsoft.com/office/drawing/2012/chart" uri="{CE6537A1-D6FC-4f65-9D91-7224C49458BB}"/>
                <c:ext xmlns:c16="http://schemas.microsoft.com/office/drawing/2014/chart" uri="{C3380CC4-5D6E-409C-BE32-E72D297353CC}">
                  <c16:uniqueId val="{00000012-28AE-40A9-9385-F994E7E3B97E}"/>
                </c:ext>
              </c:extLst>
            </c:dLbl>
            <c:dLbl>
              <c:idx val="13"/>
              <c:delete val="1"/>
              <c:extLst>
                <c:ext xmlns:c15="http://schemas.microsoft.com/office/drawing/2012/chart" uri="{CE6537A1-D6FC-4f65-9D91-7224C49458BB}"/>
                <c:ext xmlns:c16="http://schemas.microsoft.com/office/drawing/2014/chart" uri="{C3380CC4-5D6E-409C-BE32-E72D297353CC}">
                  <c16:uniqueId val="{0000000E-28AE-40A9-9385-F994E7E3B97E}"/>
                </c:ext>
              </c:extLst>
            </c:dLbl>
            <c:dLbl>
              <c:idx val="14"/>
              <c:delete val="1"/>
              <c:extLst>
                <c:ext xmlns:c15="http://schemas.microsoft.com/office/drawing/2012/chart" uri="{CE6537A1-D6FC-4f65-9D91-7224C49458BB}"/>
                <c:ext xmlns:c16="http://schemas.microsoft.com/office/drawing/2014/chart" uri="{C3380CC4-5D6E-409C-BE32-E72D297353CC}">
                  <c16:uniqueId val="{00000002-4849-4709-A66F-6B78AF5FE64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'M&amp;A Summary'!$K$4:$K$18</c:f>
              <c:numCache>
                <c:formatCode>General</c:formatCode>
                <c:ptCount val="15"/>
                <c:pt idx="0">
                  <c:v>4</c:v>
                </c:pt>
                <c:pt idx="1">
                  <c:v>1</c:v>
                </c:pt>
                <c:pt idx="2">
                  <c:v>0</c:v>
                </c:pt>
                <c:pt idx="3">
                  <c:v>0</c:v>
                </c:pt>
                <c:pt idx="4">
                  <c:v>0</c:v>
                </c:pt>
                <c:pt idx="5">
                  <c:v>0</c:v>
                </c:pt>
                <c:pt idx="6">
                  <c:v>0</c:v>
                </c:pt>
                <c:pt idx="7">
                  <c:v>0</c:v>
                </c:pt>
                <c:pt idx="8">
                  <c:v>0</c:v>
                </c:pt>
                <c:pt idx="9">
                  <c:v>1</c:v>
                </c:pt>
                <c:pt idx="10">
                  <c:v>1</c:v>
                </c:pt>
                <c:pt idx="11">
                  <c:v>0</c:v>
                </c:pt>
                <c:pt idx="12">
                  <c:v>0</c:v>
                </c:pt>
                <c:pt idx="13">
                  <c:v>0</c:v>
                </c:pt>
                <c:pt idx="14">
                  <c:v>0</c:v>
                </c:pt>
              </c:numCache>
            </c:numRef>
          </c:val>
          <c:extLst>
            <c:ext xmlns:c16="http://schemas.microsoft.com/office/drawing/2014/chart" uri="{C3380CC4-5D6E-409C-BE32-E72D297353CC}">
              <c16:uniqueId val="{00000004-1937-40F9-B768-0B10DA5400D9}"/>
            </c:ext>
          </c:extLst>
        </c:ser>
        <c:ser>
          <c:idx val="5"/>
          <c:order val="5"/>
          <c:tx>
            <c:strRef>
              <c:f>'M&amp;A Summary'!$L$3</c:f>
              <c:strCache>
                <c:ptCount val="1"/>
                <c:pt idx="0">
                  <c:v>Ongoing</c:v>
                </c:pt>
              </c:strCache>
            </c:strRef>
          </c:tx>
          <c:spPr>
            <a:solidFill>
              <a:schemeClr val="accent6"/>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2E-28AE-40A9-9385-F994E7E3B97E}"/>
                </c:ext>
              </c:extLst>
            </c:dLbl>
            <c:dLbl>
              <c:idx val="2"/>
              <c:delete val="1"/>
              <c:extLst>
                <c:ext xmlns:c15="http://schemas.microsoft.com/office/drawing/2012/chart" uri="{CE6537A1-D6FC-4f65-9D91-7224C49458BB}"/>
                <c:ext xmlns:c16="http://schemas.microsoft.com/office/drawing/2014/chart" uri="{C3380CC4-5D6E-409C-BE32-E72D297353CC}">
                  <c16:uniqueId val="{0000002B-28AE-40A9-9385-F994E7E3B97E}"/>
                </c:ext>
              </c:extLst>
            </c:dLbl>
            <c:dLbl>
              <c:idx val="3"/>
              <c:delete val="1"/>
              <c:extLst>
                <c:ext xmlns:c15="http://schemas.microsoft.com/office/drawing/2012/chart" uri="{CE6537A1-D6FC-4f65-9D91-7224C49458BB}"/>
                <c:ext xmlns:c16="http://schemas.microsoft.com/office/drawing/2014/chart" uri="{C3380CC4-5D6E-409C-BE32-E72D297353CC}">
                  <c16:uniqueId val="{00000029-28AE-40A9-9385-F994E7E3B97E}"/>
                </c:ext>
              </c:extLst>
            </c:dLbl>
            <c:dLbl>
              <c:idx val="4"/>
              <c:delete val="1"/>
              <c:extLst>
                <c:ext xmlns:c15="http://schemas.microsoft.com/office/drawing/2012/chart" uri="{CE6537A1-D6FC-4f65-9D91-7224C49458BB}"/>
                <c:ext xmlns:c16="http://schemas.microsoft.com/office/drawing/2014/chart" uri="{C3380CC4-5D6E-409C-BE32-E72D297353CC}">
                  <c16:uniqueId val="{00000026-28AE-40A9-9385-F994E7E3B97E}"/>
                </c:ext>
              </c:extLst>
            </c:dLbl>
            <c:dLbl>
              <c:idx val="5"/>
              <c:delete val="1"/>
              <c:extLst>
                <c:ext xmlns:c15="http://schemas.microsoft.com/office/drawing/2012/chart" uri="{CE6537A1-D6FC-4f65-9D91-7224C49458BB}"/>
                <c:ext xmlns:c16="http://schemas.microsoft.com/office/drawing/2014/chart" uri="{C3380CC4-5D6E-409C-BE32-E72D297353CC}">
                  <c16:uniqueId val="{00000023-28AE-40A9-9385-F994E7E3B97E}"/>
                </c:ext>
              </c:extLst>
            </c:dLbl>
            <c:dLbl>
              <c:idx val="6"/>
              <c:delete val="1"/>
              <c:extLst>
                <c:ext xmlns:c15="http://schemas.microsoft.com/office/drawing/2012/chart" uri="{CE6537A1-D6FC-4f65-9D91-7224C49458BB}"/>
                <c:ext xmlns:c16="http://schemas.microsoft.com/office/drawing/2014/chart" uri="{C3380CC4-5D6E-409C-BE32-E72D297353CC}">
                  <c16:uniqueId val="{00000021-28AE-40A9-9385-F994E7E3B97E}"/>
                </c:ext>
              </c:extLst>
            </c:dLbl>
            <c:dLbl>
              <c:idx val="7"/>
              <c:delete val="1"/>
              <c:extLst>
                <c:ext xmlns:c15="http://schemas.microsoft.com/office/drawing/2012/chart" uri="{CE6537A1-D6FC-4f65-9D91-7224C49458BB}"/>
                <c:ext xmlns:c16="http://schemas.microsoft.com/office/drawing/2014/chart" uri="{C3380CC4-5D6E-409C-BE32-E72D297353CC}">
                  <c16:uniqueId val="{0000001E-28AE-40A9-9385-F994E7E3B97E}"/>
                </c:ext>
              </c:extLst>
            </c:dLbl>
            <c:dLbl>
              <c:idx val="8"/>
              <c:delete val="1"/>
              <c:extLst>
                <c:ext xmlns:c15="http://schemas.microsoft.com/office/drawing/2012/chart" uri="{CE6537A1-D6FC-4f65-9D91-7224C49458BB}"/>
                <c:ext xmlns:c16="http://schemas.microsoft.com/office/drawing/2014/chart" uri="{C3380CC4-5D6E-409C-BE32-E72D297353CC}">
                  <c16:uniqueId val="{0000001B-28AE-40A9-9385-F994E7E3B97E}"/>
                </c:ext>
              </c:extLst>
            </c:dLbl>
            <c:dLbl>
              <c:idx val="9"/>
              <c:delete val="1"/>
              <c:extLst>
                <c:ext xmlns:c15="http://schemas.microsoft.com/office/drawing/2012/chart" uri="{CE6537A1-D6FC-4f65-9D91-7224C49458BB}"/>
                <c:ext xmlns:c16="http://schemas.microsoft.com/office/drawing/2014/chart" uri="{C3380CC4-5D6E-409C-BE32-E72D297353CC}">
                  <c16:uniqueId val="{0000001A-28AE-40A9-9385-F994E7E3B97E}"/>
                </c:ext>
              </c:extLst>
            </c:dLbl>
            <c:dLbl>
              <c:idx val="10"/>
              <c:delete val="1"/>
              <c:extLst>
                <c:ext xmlns:c15="http://schemas.microsoft.com/office/drawing/2012/chart" uri="{CE6537A1-D6FC-4f65-9D91-7224C49458BB}"/>
                <c:ext xmlns:c16="http://schemas.microsoft.com/office/drawing/2014/chart" uri="{C3380CC4-5D6E-409C-BE32-E72D297353CC}">
                  <c16:uniqueId val="{00000018-28AE-40A9-9385-F994E7E3B97E}"/>
                </c:ext>
              </c:extLst>
            </c:dLbl>
            <c:dLbl>
              <c:idx val="11"/>
              <c:delete val="1"/>
              <c:extLst>
                <c:ext xmlns:c15="http://schemas.microsoft.com/office/drawing/2012/chart" uri="{CE6537A1-D6FC-4f65-9D91-7224C49458BB}"/>
                <c:ext xmlns:c16="http://schemas.microsoft.com/office/drawing/2014/chart" uri="{C3380CC4-5D6E-409C-BE32-E72D297353CC}">
                  <c16:uniqueId val="{00000016-28AE-40A9-9385-F994E7E3B97E}"/>
                </c:ext>
              </c:extLst>
            </c:dLbl>
            <c:dLbl>
              <c:idx val="12"/>
              <c:delete val="1"/>
              <c:extLst>
                <c:ext xmlns:c15="http://schemas.microsoft.com/office/drawing/2012/chart" uri="{CE6537A1-D6FC-4f65-9D91-7224C49458BB}"/>
                <c:ext xmlns:c16="http://schemas.microsoft.com/office/drawing/2014/chart" uri="{C3380CC4-5D6E-409C-BE32-E72D297353CC}">
                  <c16:uniqueId val="{00000011-28AE-40A9-9385-F994E7E3B97E}"/>
                </c:ext>
              </c:extLst>
            </c:dLbl>
            <c:dLbl>
              <c:idx val="13"/>
              <c:delete val="1"/>
              <c:extLst>
                <c:ext xmlns:c15="http://schemas.microsoft.com/office/drawing/2012/chart" uri="{CE6537A1-D6FC-4f65-9D91-7224C49458BB}"/>
                <c:ext xmlns:c16="http://schemas.microsoft.com/office/drawing/2014/chart" uri="{C3380CC4-5D6E-409C-BE32-E72D297353CC}">
                  <c16:uniqueId val="{0000000D-28AE-40A9-9385-F994E7E3B97E}"/>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'M&amp;A Summary'!$B$4:$B$18</c:f>
              <c:strCache>
                <c:ptCount val="15"/>
                <c:pt idx="0">
                  <c:v>PL</c:v>
                </c:pt>
                <c:pt idx="1">
                  <c:v>HU</c:v>
                </c:pt>
                <c:pt idx="2">
                  <c:v>CZ</c:v>
                </c:pt>
                <c:pt idx="3">
                  <c:v>BG</c:v>
                </c:pt>
                <c:pt idx="4">
                  <c:v>LT</c:v>
                </c:pt>
                <c:pt idx="5">
                  <c:v>SK</c:v>
                </c:pt>
                <c:pt idx="6">
                  <c:v>HR</c:v>
                </c:pt>
                <c:pt idx="7">
                  <c:v>RO</c:v>
                </c:pt>
                <c:pt idx="8">
                  <c:v>SI</c:v>
                </c:pt>
                <c:pt idx="9">
                  <c:v>EE</c:v>
                </c:pt>
                <c:pt idx="10">
                  <c:v>LV</c:v>
                </c:pt>
                <c:pt idx="11">
                  <c:v>BA</c:v>
                </c:pt>
                <c:pt idx="12">
                  <c:v>RS</c:v>
                </c:pt>
                <c:pt idx="13">
                  <c:v>MK</c:v>
                </c:pt>
                <c:pt idx="14">
                  <c:v>AL</c:v>
                </c:pt>
              </c:strCache>
            </c:strRef>
          </c:cat>
          <c:val>
            <c:numRef>
              <c:f>'M&amp;A Summary'!$L$4:$L$18</c:f>
              <c:numCache>
                <c:formatCode>General</c:formatCode>
                <c:ptCount val="15"/>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5-1937-40F9-B768-0B10DA5400D9}"/>
            </c:ext>
          </c:extLst>
        </c:ser>
        <c:dLbls>
          <c:dLblPos val="ctr"/>
          <c:showLegendKey val="0"/>
          <c:showVal val="1"/>
          <c:showCatName val="0"/>
          <c:showSerName val="0"/>
          <c:showPercent val="0"/>
          <c:showBubbleSize val="0"/>
        </c:dLbls>
        <c:gapWidth val="150"/>
        <c:overlap val="100"/>
        <c:axId val="1139474688"/>
        <c:axId val="1139473856"/>
        <c:extLst>
          <c:ext xmlns:c15="http://schemas.microsoft.com/office/drawing/2012/chart" uri="{02D57815-91ED-43cb-92C2-25804820EDAC}">
            <c15:filteredBarSeries>
              <c15:ser>
                <c:idx val="0"/>
                <c:order val="6"/>
                <c:tx>
                  <c:strRef>
                    <c:extLst>
                      <c:ext uri="{02D57815-91ED-43cb-92C2-25804820EDAC}">
                        <c15:formulaRef>
                          <c15:sqref>'M&amp;A Summary'!$F$3</c15:sqref>
                        </c15:formulaRef>
                      </c:ext>
                    </c:extLst>
                    <c:strCache>
                      <c:ptCount val="1"/>
                      <c:pt idx="0">
                        <c:v>2018</c:v>
                      </c:pt>
                    </c:strCache>
                  </c:strRef>
                </c:tx>
                <c:spPr>
                  <a:solidFill>
                    <a:schemeClr val="accent1"/>
                  </a:solidFill>
                  <a:ln>
                    <a:noFill/>
                  </a:ln>
                  <a:effectLst/>
                </c:spPr>
                <c:invertIfNegative val="0"/>
                <c:dLbls>
                  <c:dLbl>
                    <c:idx val="7"/>
                    <c:delete val="1"/>
                    <c:extLst>
                      <c:ext uri="{CE6537A1-D6FC-4f65-9D91-7224C49458BB}"/>
                      <c:ext xmlns:c16="http://schemas.microsoft.com/office/drawing/2014/chart" uri="{C3380CC4-5D6E-409C-BE32-E72D297353CC}">
                        <c16:uniqueId val="{00000000-28AE-40A9-9385-F994E7E3B97E}"/>
                      </c:ext>
                    </c:extLst>
                  </c:dLbl>
                  <c:dLbl>
                    <c:idx val="9"/>
                    <c:delete val="1"/>
                    <c:extLst>
                      <c:ext uri="{CE6537A1-D6FC-4f65-9D91-7224C49458BB}"/>
                      <c:ext xmlns:c16="http://schemas.microsoft.com/office/drawing/2014/chart" uri="{C3380CC4-5D6E-409C-BE32-E72D297353CC}">
                        <c16:uniqueId val="{00000001-28AE-40A9-9385-F994E7E3B97E}"/>
                      </c:ext>
                    </c:extLst>
                  </c:dLbl>
                  <c:dLbl>
                    <c:idx val="11"/>
                    <c:delete val="1"/>
                    <c:extLst>
                      <c:ext uri="{CE6537A1-D6FC-4f65-9D91-7224C49458BB}"/>
                      <c:ext xmlns:c16="http://schemas.microsoft.com/office/drawing/2014/chart" uri="{C3380CC4-5D6E-409C-BE32-E72D297353CC}">
                        <c16:uniqueId val="{00000002-28AE-40A9-9385-F994E7E3B97E}"/>
                      </c:ext>
                    </c:extLst>
                  </c:dLbl>
                  <c:dLbl>
                    <c:idx val="12"/>
                    <c:delete val="1"/>
                    <c:extLst>
                      <c:ext uri="{CE6537A1-D6FC-4f65-9D91-7224C49458BB}"/>
                      <c:ext xmlns:c16="http://schemas.microsoft.com/office/drawing/2014/chart" uri="{C3380CC4-5D6E-409C-BE32-E72D297353CC}">
                        <c16:uniqueId val="{00000003-28AE-40A9-9385-F994E7E3B97E}"/>
                      </c:ext>
                    </c:extLst>
                  </c:dLbl>
                  <c:dLbl>
                    <c:idx val="13"/>
                    <c:delete val="1"/>
                    <c:extLst>
                      <c:ext uri="{CE6537A1-D6FC-4f65-9D91-7224C49458BB}"/>
                      <c:ext xmlns:c16="http://schemas.microsoft.com/office/drawing/2014/chart" uri="{C3380CC4-5D6E-409C-BE32-E72D297353CC}">
                        <c16:uniqueId val="{00000004-28AE-40A9-9385-F994E7E3B97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'M&amp;A Summary'!$B$4:$B$18</c15:sqref>
                        </c15:formulaRef>
                      </c:ext>
                    </c:extLst>
                    <c:strCache>
                      <c:ptCount val="15"/>
                      <c:pt idx="0">
                        <c:v>PL</c:v>
                      </c:pt>
                      <c:pt idx="1">
                        <c:v>HU</c:v>
                      </c:pt>
                      <c:pt idx="2">
                        <c:v>CZ</c:v>
                      </c:pt>
                      <c:pt idx="3">
                        <c:v>BG</c:v>
                      </c:pt>
                      <c:pt idx="4">
                        <c:v>LT</c:v>
                      </c:pt>
                      <c:pt idx="5">
                        <c:v>SK</c:v>
                      </c:pt>
                      <c:pt idx="6">
                        <c:v>HR</c:v>
                      </c:pt>
                      <c:pt idx="7">
                        <c:v>RO</c:v>
                      </c:pt>
                      <c:pt idx="8">
                        <c:v>SI</c:v>
                      </c:pt>
                      <c:pt idx="9">
                        <c:v>EE</c:v>
                      </c:pt>
                      <c:pt idx="10">
                        <c:v>LV</c:v>
                      </c:pt>
                      <c:pt idx="11">
                        <c:v>BA</c:v>
                      </c:pt>
                      <c:pt idx="12">
                        <c:v>RS</c:v>
                      </c:pt>
                      <c:pt idx="13">
                        <c:v>MK</c:v>
                      </c:pt>
                      <c:pt idx="14">
                        <c:v>AL</c:v>
                      </c:pt>
                    </c:strCache>
                  </c:strRef>
                </c:cat>
                <c:val>
                  <c:numRef>
                    <c:extLst>
                      <c:ext uri="{02D57815-91ED-43cb-92C2-25804820EDAC}">
                        <c15:formulaRef>
                          <c15:sqref>'M&amp;A Summary'!$F$4:$F$18</c15:sqref>
                        </c15:formulaRef>
                      </c:ext>
                    </c:extLst>
                    <c:numCache>
                      <c:formatCode>General</c:formatCode>
                      <c:ptCount val="15"/>
                      <c:pt idx="0">
                        <c:v>6</c:v>
                      </c:pt>
                      <c:pt idx="1">
                        <c:v>1</c:v>
                      </c:pt>
                      <c:pt idx="2">
                        <c:v>4</c:v>
                      </c:pt>
                      <c:pt idx="3">
                        <c:v>2</c:v>
                      </c:pt>
                      <c:pt idx="4">
                        <c:v>1</c:v>
                      </c:pt>
                      <c:pt idx="5">
                        <c:v>2</c:v>
                      </c:pt>
                      <c:pt idx="6">
                        <c:v>2</c:v>
                      </c:pt>
                      <c:pt idx="7">
                        <c:v>0</c:v>
                      </c:pt>
                      <c:pt idx="8">
                        <c:v>0</c:v>
                      </c:pt>
                      <c:pt idx="9">
                        <c:v>2</c:v>
                      </c:pt>
                      <c:pt idx="10">
                        <c:v>0</c:v>
                      </c:pt>
                      <c:pt idx="11">
                        <c:v>2</c:v>
                      </c:pt>
                      <c:pt idx="12">
                        <c:v>0</c:v>
                      </c:pt>
                      <c:pt idx="13">
                        <c:v>0</c:v>
                      </c:pt>
                      <c:pt idx="14">
                        <c:v>0</c:v>
                      </c:pt>
                    </c:numCache>
                  </c:numRef>
                </c:val>
                <c:extLst>
                  <c:ext xmlns:c16="http://schemas.microsoft.com/office/drawing/2014/chart" uri="{C3380CC4-5D6E-409C-BE32-E72D297353CC}">
                    <c16:uniqueId val="{0000000B-1937-40F9-B768-0B10DA5400D9}"/>
                  </c:ext>
                </c:extLst>
              </c15:ser>
            </c15:filteredBarSeries>
          </c:ext>
        </c:extLst>
      </c:barChart>
      <c:catAx>
        <c:axId val="11394746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1139473856"/>
        <c:crosses val="autoZero"/>
        <c:auto val="1"/>
        <c:lblAlgn val="ctr"/>
        <c:lblOffset val="100"/>
        <c:noMultiLvlLbl val="0"/>
      </c:catAx>
      <c:valAx>
        <c:axId val="1139473856"/>
        <c:scaling>
          <c:orientation val="minMax"/>
        </c:scaling>
        <c:delete val="0"/>
        <c:axPos val="t"/>
        <c:numFmt formatCode="General" sourceLinked="1"/>
        <c:majorTickMark val="none"/>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1139474688"/>
        <c:crosses val="autoZero"/>
        <c:crossBetween val="between"/>
      </c:valAx>
      <c:spPr>
        <a:noFill/>
        <a:ln>
          <a:noFill/>
        </a:ln>
        <a:effectLst/>
      </c:spPr>
    </c:plotArea>
    <c:legend>
      <c:legendPos val="b"/>
      <c:layout>
        <c:manualLayout>
          <c:xMode val="edge"/>
          <c:yMode val="edge"/>
          <c:x val="6.1425174889439292E-2"/>
          <c:y val="0.92694004059010693"/>
          <c:w val="0.90940615057589924"/>
          <c:h val="7.305995940989308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latin typeface="Calibri Light" panose="020F0302020204030204" pitchFamily="34" charset="0"/>
          <a:cs typeface="Calibri Light" panose="020F030202020403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'M&amp;A Summary'!$B$49</c:f>
              <c:strCache>
                <c:ptCount val="1"/>
                <c:pt idx="0">
                  <c:v>Completed</c:v>
                </c:pt>
              </c:strCache>
            </c:strRef>
          </c:tx>
          <c:spPr>
            <a:solidFill>
              <a:srgbClr val="86BC2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'M&amp;A Summary'!$G$48:$K$48</c:f>
              <c:numCache>
                <c:formatCode>General</c:formatCode>
                <c:ptCount val="5"/>
                <c:pt idx="0">
                  <c:v>2019</c:v>
                </c:pt>
                <c:pt idx="1">
                  <c:v>2020</c:v>
                </c:pt>
                <c:pt idx="2">
                  <c:v>2021</c:v>
                </c:pt>
                <c:pt idx="3">
                  <c:v>2022</c:v>
                </c:pt>
                <c:pt idx="4">
                  <c:v>2023</c:v>
                </c:pt>
              </c:numCache>
              <c:extLst/>
            </c:numRef>
          </c:cat>
          <c:val>
            <c:numRef>
              <c:f>'M&amp;A Summary'!$G$49:$K$49</c:f>
              <c:numCache>
                <c:formatCode>General</c:formatCode>
                <c:ptCount val="5"/>
                <c:pt idx="0">
                  <c:v>13</c:v>
                </c:pt>
                <c:pt idx="1">
                  <c:v>20</c:v>
                </c:pt>
                <c:pt idx="2">
                  <c:v>19</c:v>
                </c:pt>
                <c:pt idx="3">
                  <c:v>16</c:v>
                </c:pt>
                <c:pt idx="4">
                  <c:v>7</c:v>
                </c:pt>
              </c:numCache>
              <c:extLst/>
            </c:numRef>
          </c:val>
          <c:extLst>
            <c:ext xmlns:c16="http://schemas.microsoft.com/office/drawing/2014/chart" uri="{C3380CC4-5D6E-409C-BE32-E72D297353CC}">
              <c16:uniqueId val="{00000000-0E9B-439E-97D5-367D040329DC}"/>
            </c:ext>
          </c:extLst>
        </c:ser>
        <c:ser>
          <c:idx val="1"/>
          <c:order val="1"/>
          <c:tx>
            <c:strRef>
              <c:f>'M&amp;A Summary'!$B$50</c:f>
              <c:strCache>
                <c:ptCount val="1"/>
                <c:pt idx="0">
                  <c:v>Ongoing</c:v>
                </c:pt>
              </c:strCache>
            </c:strRef>
          </c:tx>
          <c:spPr>
            <a:solidFill>
              <a:schemeClr val="accent3">
                <a:lumMod val="5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0E9B-439E-97D5-367D040329DC}"/>
                </c:ext>
              </c:extLst>
            </c:dLbl>
            <c:dLbl>
              <c:idx val="1"/>
              <c:delete val="1"/>
              <c:extLst>
                <c:ext xmlns:c15="http://schemas.microsoft.com/office/drawing/2012/chart" uri="{CE6537A1-D6FC-4f65-9D91-7224C49458BB}"/>
                <c:ext xmlns:c16="http://schemas.microsoft.com/office/drawing/2014/chart" uri="{C3380CC4-5D6E-409C-BE32-E72D297353CC}">
                  <c16:uniqueId val="{00000002-0E9B-439E-97D5-367D040329DC}"/>
                </c:ext>
              </c:extLst>
            </c:dLbl>
            <c:dLbl>
              <c:idx val="2"/>
              <c:delete val="1"/>
              <c:extLst>
                <c:ext xmlns:c15="http://schemas.microsoft.com/office/drawing/2012/chart" uri="{CE6537A1-D6FC-4f65-9D91-7224C49458BB}"/>
                <c:ext xmlns:c16="http://schemas.microsoft.com/office/drawing/2014/chart" uri="{C3380CC4-5D6E-409C-BE32-E72D297353CC}">
                  <c16:uniqueId val="{00000003-0E9B-439E-97D5-367D040329DC}"/>
                </c:ext>
              </c:extLst>
            </c:dLbl>
            <c:dLbl>
              <c:idx val="3"/>
              <c:delete val="1"/>
              <c:extLst>
                <c:ext xmlns:c15="http://schemas.microsoft.com/office/drawing/2012/chart" uri="{CE6537A1-D6FC-4f65-9D91-7224C49458BB}"/>
                <c:ext xmlns:c16="http://schemas.microsoft.com/office/drawing/2014/chart" uri="{C3380CC4-5D6E-409C-BE32-E72D297353CC}">
                  <c16:uniqueId val="{00000004-0E9B-439E-97D5-367D040329D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'M&amp;A Summary'!$G$48:$K$48</c:f>
              <c:numCache>
                <c:formatCode>General</c:formatCode>
                <c:ptCount val="5"/>
                <c:pt idx="0">
                  <c:v>2019</c:v>
                </c:pt>
                <c:pt idx="1">
                  <c:v>2020</c:v>
                </c:pt>
                <c:pt idx="2">
                  <c:v>2021</c:v>
                </c:pt>
                <c:pt idx="3">
                  <c:v>2022</c:v>
                </c:pt>
                <c:pt idx="4">
                  <c:v>2023</c:v>
                </c:pt>
              </c:numCache>
              <c:extLst/>
            </c:numRef>
          </c:cat>
          <c:val>
            <c:numRef>
              <c:f>'M&amp;A Summary'!$G$50:$K$50</c:f>
              <c:numCache>
                <c:formatCode>General</c:formatCode>
                <c:ptCount val="5"/>
                <c:pt idx="0">
                  <c:v>0</c:v>
                </c:pt>
                <c:pt idx="1">
                  <c:v>0</c:v>
                </c:pt>
                <c:pt idx="2">
                  <c:v>0</c:v>
                </c:pt>
                <c:pt idx="3">
                  <c:v>0</c:v>
                </c:pt>
                <c:pt idx="4">
                  <c:v>1</c:v>
                </c:pt>
              </c:numCache>
              <c:extLst/>
            </c:numRef>
          </c:val>
          <c:extLst>
            <c:ext xmlns:c16="http://schemas.microsoft.com/office/drawing/2014/chart" uri="{C3380CC4-5D6E-409C-BE32-E72D297353CC}">
              <c16:uniqueId val="{00000005-0E9B-439E-97D5-367D040329DC}"/>
            </c:ext>
          </c:extLst>
        </c:ser>
        <c:ser>
          <c:idx val="2"/>
          <c:order val="2"/>
          <c:spPr>
            <a:solidFill>
              <a:schemeClr val="bg1"/>
            </a:solidFill>
            <a:ln>
              <a:noFill/>
            </a:ln>
            <a:effectLst/>
          </c:spPr>
          <c:invertIfNegative val="0"/>
          <c:dLbls>
            <c:delete val="1"/>
          </c:dLbls>
          <c:cat>
            <c:numRef>
              <c:f>'M&amp;A Summary'!$G$48:$K$48</c:f>
              <c:numCache>
                <c:formatCode>General</c:formatCode>
                <c:ptCount val="5"/>
                <c:pt idx="0">
                  <c:v>2019</c:v>
                </c:pt>
                <c:pt idx="1">
                  <c:v>2020</c:v>
                </c:pt>
                <c:pt idx="2">
                  <c:v>2021</c:v>
                </c:pt>
                <c:pt idx="3">
                  <c:v>2022</c:v>
                </c:pt>
                <c:pt idx="4">
                  <c:v>2023</c:v>
                </c:pt>
              </c:numCache>
              <c:extLst/>
            </c:numRef>
          </c:cat>
          <c:val>
            <c:numRef>
              <c:f>'M&amp;A Summary'!$G$51:$K$51</c:f>
              <c:numCache>
                <c:formatCode>General</c:formatCode>
                <c:ptCount val="5"/>
                <c:pt idx="0">
                  <c:v>1</c:v>
                </c:pt>
                <c:pt idx="1">
                  <c:v>1</c:v>
                </c:pt>
                <c:pt idx="2">
                  <c:v>1</c:v>
                </c:pt>
                <c:pt idx="3">
                  <c:v>1</c:v>
                </c:pt>
                <c:pt idx="4">
                  <c:v>1</c:v>
                </c:pt>
              </c:numCache>
              <c:extLst/>
            </c:numRef>
          </c:val>
          <c:extLst>
            <c:ext xmlns:c16="http://schemas.microsoft.com/office/drawing/2014/chart" uri="{C3380CC4-5D6E-409C-BE32-E72D297353CC}">
              <c16:uniqueId val="{00000006-0E9B-439E-97D5-367D040329DC}"/>
            </c:ext>
          </c:extLst>
        </c:ser>
        <c:ser>
          <c:idx val="3"/>
          <c:order val="3"/>
          <c:tx>
            <c:v>Total</c:v>
          </c:tx>
          <c:spPr>
            <a:solidFill>
              <a:schemeClr val="accent6"/>
            </a:solidFill>
            <a:ln>
              <a:noFill/>
            </a:ln>
            <a:effectLst/>
          </c:spPr>
          <c:invertIfNegative val="0"/>
          <c:dLbls>
            <c:dLbl>
              <c:idx val="0"/>
              <c:tx>
                <c:rich>
                  <a:bodyPr/>
                  <a:lstStyle/>
                  <a:p>
                    <a:r>
                      <a:rPr lang="en-US"/>
                      <a:t>13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E9B-439E-97D5-367D040329DC}"/>
                </c:ext>
              </c:extLst>
            </c:dLbl>
            <c:dLbl>
              <c:idx val="1"/>
              <c:tx>
                <c:rich>
                  <a:bodyPr/>
                  <a:lstStyle/>
                  <a:p>
                    <a:r>
                      <a:rPr lang="en-US"/>
                      <a:t>20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0E9B-439E-97D5-367D040329DC}"/>
                </c:ext>
              </c:extLst>
            </c:dLbl>
            <c:dLbl>
              <c:idx val="2"/>
              <c:tx>
                <c:rich>
                  <a:bodyPr/>
                  <a:lstStyle/>
                  <a:p>
                    <a:r>
                      <a:rPr lang="en-US"/>
                      <a:t>19</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0E9B-439E-97D5-367D040329DC}"/>
                </c:ext>
              </c:extLst>
            </c:dLbl>
            <c:dLbl>
              <c:idx val="3"/>
              <c:tx>
                <c:rich>
                  <a:bodyPr/>
                  <a:lstStyle/>
                  <a:p>
                    <a:r>
                      <a:rPr lang="en-US"/>
                      <a:t>16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0E9B-439E-97D5-367D040329DC}"/>
                </c:ext>
              </c:extLst>
            </c:dLbl>
            <c:dLbl>
              <c:idx val="4"/>
              <c:tx>
                <c:rich>
                  <a:bodyPr/>
                  <a:lstStyle/>
                  <a:p>
                    <a:r>
                      <a:rPr lang="en-US"/>
                      <a:t>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0E9B-439E-97D5-367D040329D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'M&amp;A Summary'!$G$48:$K$48</c:f>
              <c:numCache>
                <c:formatCode>General</c:formatCode>
                <c:ptCount val="5"/>
                <c:pt idx="0">
                  <c:v>2019</c:v>
                </c:pt>
                <c:pt idx="1">
                  <c:v>2020</c:v>
                </c:pt>
                <c:pt idx="2">
                  <c:v>2021</c:v>
                </c:pt>
                <c:pt idx="3">
                  <c:v>2022</c:v>
                </c:pt>
                <c:pt idx="4">
                  <c:v>2023</c:v>
                </c:pt>
              </c:numCache>
              <c:extLst/>
            </c:numRef>
          </c:cat>
          <c:val>
            <c:numRef>
              <c:f>'M&amp;A Summary'!$G$52:$K$52</c:f>
              <c:numCache>
                <c:formatCode>General</c:formatCode>
                <c:ptCount val="5"/>
                <c:pt idx="0">
                  <c:v>2</c:v>
                </c:pt>
                <c:pt idx="1">
                  <c:v>2</c:v>
                </c:pt>
                <c:pt idx="2">
                  <c:v>2</c:v>
                </c:pt>
                <c:pt idx="3">
                  <c:v>2</c:v>
                </c:pt>
                <c:pt idx="4">
                  <c:v>2</c:v>
                </c:pt>
              </c:numCache>
              <c:extLst/>
            </c:numRef>
          </c:val>
          <c:extLst>
            <c:ext xmlns:c16="http://schemas.microsoft.com/office/drawing/2014/chart" uri="{C3380CC4-5D6E-409C-BE32-E72D297353CC}">
              <c16:uniqueId val="{0000000C-0E9B-439E-97D5-367D040329DC}"/>
            </c:ext>
          </c:extLst>
        </c:ser>
        <c:dLbls>
          <c:dLblPos val="ctr"/>
          <c:showLegendKey val="0"/>
          <c:showVal val="1"/>
          <c:showCatName val="0"/>
          <c:showSerName val="0"/>
          <c:showPercent val="0"/>
          <c:showBubbleSize val="0"/>
        </c:dLbls>
        <c:gapWidth val="150"/>
        <c:overlap val="100"/>
        <c:axId val="414685072"/>
        <c:axId val="414681744"/>
      </c:barChart>
      <c:catAx>
        <c:axId val="41468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4681744"/>
        <c:crosses val="autoZero"/>
        <c:auto val="1"/>
        <c:lblAlgn val="ctr"/>
        <c:lblOffset val="100"/>
        <c:noMultiLvlLbl val="0"/>
      </c:catAx>
      <c:valAx>
        <c:axId val="414681744"/>
        <c:scaling>
          <c:orientation val="minMax"/>
        </c:scaling>
        <c:delete val="1"/>
        <c:axPos val="l"/>
        <c:numFmt formatCode="General" sourceLinked="1"/>
        <c:majorTickMark val="none"/>
        <c:minorTickMark val="none"/>
        <c:tickLblPos val="nextTo"/>
        <c:crossAx val="414685072"/>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6254499233036755"/>
          <c:y val="1.2928854193537228E-2"/>
          <c:w val="0.5374550076696325"/>
          <c:h val="0.88150051471390023"/>
        </c:manualLayout>
      </c:layout>
      <c:barChart>
        <c:barDir val="bar"/>
        <c:grouping val="stacked"/>
        <c:varyColors val="0"/>
        <c:ser>
          <c:idx val="0"/>
          <c:order val="0"/>
          <c:tx>
            <c:v>Lezárult</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'M&amp;A_04-05'!$B$78:$B$82</c:f>
              <c:strCache>
                <c:ptCount val="5"/>
                <c:pt idx="0">
                  <c:v>UNIQA Insurance Group AG</c:v>
                </c:pt>
                <c:pt idx="1">
                  <c:v>Corvinus Nemzetkozi Befektetesi Zrt.</c:v>
                </c:pt>
                <c:pt idx="2">
                  <c:v>Allianz</c:v>
                </c:pt>
                <c:pt idx="3">
                  <c:v>Vienna Insurance Group</c:v>
                </c:pt>
                <c:pt idx="4">
                  <c:v>Generali</c:v>
                </c:pt>
              </c:strCache>
              <c:extLst/>
            </c:strRef>
          </c:cat>
          <c:val>
            <c:numRef>
              <c:f>'M&amp;A_04-05'!$S$78:$S$82</c:f>
              <c:numCache>
                <c:formatCode>General</c:formatCode>
                <c:ptCount val="5"/>
                <c:pt idx="0">
                  <c:v>3</c:v>
                </c:pt>
                <c:pt idx="1">
                  <c:v>4</c:v>
                </c:pt>
                <c:pt idx="2">
                  <c:v>4</c:v>
                </c:pt>
                <c:pt idx="3">
                  <c:v>4</c:v>
                </c:pt>
                <c:pt idx="4">
                  <c:v>5</c:v>
                </c:pt>
              </c:numCache>
              <c:extLst/>
            </c:numRef>
          </c:val>
          <c:extLst>
            <c:ext xmlns:c16="http://schemas.microsoft.com/office/drawing/2014/chart" uri="{C3380CC4-5D6E-409C-BE32-E72D297353CC}">
              <c16:uniqueId val="{00000000-4E67-41E5-A257-07B81FFF9EFA}"/>
            </c:ext>
          </c:extLst>
        </c:ser>
        <c:ser>
          <c:idx val="1"/>
          <c:order val="1"/>
          <c:tx>
            <c:v>Folyamatban</c:v>
          </c:tx>
          <c:spPr>
            <a:solidFill>
              <a:schemeClr val="accent2"/>
            </a:solidFill>
            <a:ln>
              <a:noFill/>
            </a:ln>
            <a:effectLst/>
          </c:spPr>
          <c:invertIfNegative val="0"/>
          <c:dLbls>
            <c:delete val="1"/>
          </c:dLbls>
          <c:cat>
            <c:strRef>
              <c:f>'M&amp;A_04-05'!$B$78:$B$82</c:f>
              <c:strCache>
                <c:ptCount val="5"/>
                <c:pt idx="0">
                  <c:v>UNIQA Insurance Group AG</c:v>
                </c:pt>
                <c:pt idx="1">
                  <c:v>Corvinus Nemzetkozi Befektetesi Zrt.</c:v>
                </c:pt>
                <c:pt idx="2">
                  <c:v>Allianz</c:v>
                </c:pt>
                <c:pt idx="3">
                  <c:v>Vienna Insurance Group</c:v>
                </c:pt>
                <c:pt idx="4">
                  <c:v>Generali</c:v>
                </c:pt>
              </c:strCache>
              <c:extLst/>
            </c:strRef>
          </c:cat>
          <c:val>
            <c:numRef>
              <c:f>'M&amp;A_04-05'!$T$78:$T$82</c:f>
              <c:numCache>
                <c:formatCode>General</c:formatCode>
                <c:ptCount val="5"/>
                <c:pt idx="0">
                  <c:v>0</c:v>
                </c:pt>
                <c:pt idx="1">
                  <c:v>0</c:v>
                </c:pt>
                <c:pt idx="2">
                  <c:v>0</c:v>
                </c:pt>
                <c:pt idx="3">
                  <c:v>0</c:v>
                </c:pt>
                <c:pt idx="4">
                  <c:v>0</c:v>
                </c:pt>
              </c:numCache>
              <c:extLst/>
            </c:numRef>
          </c:val>
          <c:extLst>
            <c:ext xmlns:c16="http://schemas.microsoft.com/office/drawing/2014/chart" uri="{C3380CC4-5D6E-409C-BE32-E72D297353CC}">
              <c16:uniqueId val="{00000001-4E67-41E5-A257-07B81FFF9EFA}"/>
            </c:ext>
          </c:extLst>
        </c:ser>
        <c:dLbls>
          <c:dLblPos val="ctr"/>
          <c:showLegendKey val="0"/>
          <c:showVal val="1"/>
          <c:showCatName val="0"/>
          <c:showSerName val="0"/>
          <c:showPercent val="0"/>
          <c:showBubbleSize val="0"/>
        </c:dLbls>
        <c:gapWidth val="150"/>
        <c:overlap val="100"/>
        <c:axId val="694116432"/>
        <c:axId val="694117264"/>
      </c:barChart>
      <c:catAx>
        <c:axId val="694116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694117264"/>
        <c:crosses val="autoZero"/>
        <c:auto val="1"/>
        <c:lblAlgn val="ctr"/>
        <c:lblOffset val="100"/>
        <c:noMultiLvlLbl val="0"/>
      </c:catAx>
      <c:valAx>
        <c:axId val="694117264"/>
        <c:scaling>
          <c:orientation val="minMax"/>
        </c:scaling>
        <c:delete val="1"/>
        <c:axPos val="b"/>
        <c:numFmt formatCode="General" sourceLinked="1"/>
        <c:majorTickMark val="none"/>
        <c:minorTickMark val="none"/>
        <c:tickLblPos val="nextTo"/>
        <c:crossAx val="694116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latin typeface="Calibri Light" panose="020F0302020204030204" pitchFamily="34" charset="0"/>
          <a:cs typeface="Calibri Light" panose="020F030202020403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v>Completed</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'M&amp;A_04-05'!$B$87:$B$93</c:f>
              <c:strCache>
                <c:ptCount val="5"/>
                <c:pt idx="0">
                  <c:v>Talanx AG</c:v>
                </c:pt>
                <c:pt idx="1">
                  <c:v>Aviva PLC</c:v>
                </c:pt>
                <c:pt idx="2">
                  <c:v>AXA SA</c:v>
                </c:pt>
                <c:pt idx="3">
                  <c:v>Aegon NV</c:v>
                </c:pt>
                <c:pt idx="4">
                  <c:v>Munich Re / ERGO</c:v>
                </c:pt>
              </c:strCache>
            </c:strRef>
          </c:cat>
          <c:val>
            <c:numRef>
              <c:f>'M&amp;A_04-05'!$S$87:$S$93</c:f>
              <c:numCache>
                <c:formatCode>General</c:formatCode>
                <c:ptCount val="5"/>
                <c:pt idx="0">
                  <c:v>2</c:v>
                </c:pt>
                <c:pt idx="1">
                  <c:v>2</c:v>
                </c:pt>
                <c:pt idx="2">
                  <c:v>3</c:v>
                </c:pt>
                <c:pt idx="3">
                  <c:v>3</c:v>
                </c:pt>
                <c:pt idx="4" formatCode="_(* #,##0_);_(* \(#,##0\);_(* &quot; - &quot;_);_(* @_)">
                  <c:v>5</c:v>
                </c:pt>
              </c:numCache>
            </c:numRef>
          </c:val>
          <c:extLst>
            <c:ext xmlns:c16="http://schemas.microsoft.com/office/drawing/2014/chart" uri="{C3380CC4-5D6E-409C-BE32-E72D297353CC}">
              <c16:uniqueId val="{00000000-E655-4415-8F70-46CC69673353}"/>
            </c:ext>
          </c:extLst>
        </c:ser>
        <c:ser>
          <c:idx val="1"/>
          <c:order val="1"/>
          <c:tx>
            <c:v>Ongoing</c:v>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E655-4415-8F70-46CC69673353}"/>
                </c:ext>
              </c:extLst>
            </c:dLbl>
            <c:dLbl>
              <c:idx val="1"/>
              <c:delete val="1"/>
              <c:extLst>
                <c:ext xmlns:c15="http://schemas.microsoft.com/office/drawing/2012/chart" uri="{CE6537A1-D6FC-4f65-9D91-7224C49458BB}"/>
                <c:ext xmlns:c16="http://schemas.microsoft.com/office/drawing/2014/chart" uri="{C3380CC4-5D6E-409C-BE32-E72D297353CC}">
                  <c16:uniqueId val="{00000004-E655-4415-8F70-46CC69673353}"/>
                </c:ext>
              </c:extLst>
            </c:dLbl>
            <c:dLbl>
              <c:idx val="2"/>
              <c:delete val="1"/>
              <c:extLst>
                <c:ext xmlns:c15="http://schemas.microsoft.com/office/drawing/2012/chart" uri="{CE6537A1-D6FC-4f65-9D91-7224C49458BB}"/>
                <c:ext xmlns:c16="http://schemas.microsoft.com/office/drawing/2014/chart" uri="{C3380CC4-5D6E-409C-BE32-E72D297353CC}">
                  <c16:uniqueId val="{00000003-E655-4415-8F70-46CC69673353}"/>
                </c:ext>
              </c:extLst>
            </c:dLbl>
            <c:dLbl>
              <c:idx val="3"/>
              <c:delete val="1"/>
              <c:extLst>
                <c:ext xmlns:c15="http://schemas.microsoft.com/office/drawing/2012/chart" uri="{CE6537A1-D6FC-4f65-9D91-7224C49458BB}"/>
                <c:ext xmlns:c16="http://schemas.microsoft.com/office/drawing/2014/chart" uri="{C3380CC4-5D6E-409C-BE32-E72D297353CC}">
                  <c16:uniqueId val="{00000002-E655-4415-8F70-46CC69673353}"/>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Light" panose="020F0302020204030204" pitchFamily="34" charset="0"/>
                    <a:ea typeface="+mn-ea"/>
                    <a:cs typeface="Calibri Light" panose="020F03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'M&amp;A_04-05'!$B$87:$B$93</c:f>
              <c:strCache>
                <c:ptCount val="5"/>
                <c:pt idx="0">
                  <c:v>Talanx AG</c:v>
                </c:pt>
                <c:pt idx="1">
                  <c:v>Aviva PLC</c:v>
                </c:pt>
                <c:pt idx="2">
                  <c:v>AXA SA</c:v>
                </c:pt>
                <c:pt idx="3">
                  <c:v>Aegon NV</c:v>
                </c:pt>
                <c:pt idx="4">
                  <c:v>Munich Re / ERGO</c:v>
                </c:pt>
              </c:strCache>
            </c:strRef>
          </c:cat>
          <c:val>
            <c:numRef>
              <c:f>'M&amp;A_04-05'!$T$87:$T$93</c:f>
              <c:numCache>
                <c:formatCode>General</c:formatCode>
                <c:ptCount val="5"/>
                <c:pt idx="0">
                  <c:v>0</c:v>
                </c:pt>
                <c:pt idx="1">
                  <c:v>0</c:v>
                </c:pt>
                <c:pt idx="2">
                  <c:v>0</c:v>
                </c:pt>
                <c:pt idx="3">
                  <c:v>0</c:v>
                </c:pt>
                <c:pt idx="4" formatCode="_(* #,##0_);_(* \(#,##0\);_(* &quot; - &quot;_);_(* @_)">
                  <c:v>0</c:v>
                </c:pt>
              </c:numCache>
            </c:numRef>
          </c:val>
          <c:extLst>
            <c:ext xmlns:c16="http://schemas.microsoft.com/office/drawing/2014/chart" uri="{C3380CC4-5D6E-409C-BE32-E72D297353CC}">
              <c16:uniqueId val="{00000001-E655-4415-8F70-46CC69673353}"/>
            </c:ext>
          </c:extLst>
        </c:ser>
        <c:dLbls>
          <c:dLblPos val="ctr"/>
          <c:showLegendKey val="0"/>
          <c:showVal val="1"/>
          <c:showCatName val="0"/>
          <c:showSerName val="0"/>
          <c:showPercent val="0"/>
          <c:showBubbleSize val="0"/>
        </c:dLbls>
        <c:gapWidth val="150"/>
        <c:overlap val="100"/>
        <c:axId val="694116432"/>
        <c:axId val="694117264"/>
      </c:barChart>
      <c:catAx>
        <c:axId val="694116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Calibri Light" panose="020F0302020204030204" pitchFamily="34" charset="0"/>
                <a:ea typeface="+mn-ea"/>
                <a:cs typeface="Calibri Light" panose="020F0302020204030204" pitchFamily="34" charset="0"/>
              </a:defRPr>
            </a:pPr>
            <a:endParaRPr lang="en-US"/>
          </a:p>
        </c:txPr>
        <c:crossAx val="694117264"/>
        <c:crosses val="autoZero"/>
        <c:auto val="1"/>
        <c:lblAlgn val="ctr"/>
        <c:lblOffset val="100"/>
        <c:noMultiLvlLbl val="0"/>
      </c:catAx>
      <c:valAx>
        <c:axId val="694117264"/>
        <c:scaling>
          <c:orientation val="minMax"/>
        </c:scaling>
        <c:delete val="1"/>
        <c:axPos val="b"/>
        <c:numFmt formatCode="General" sourceLinked="1"/>
        <c:majorTickMark val="none"/>
        <c:minorTickMark val="none"/>
        <c:tickLblPos val="nextTo"/>
        <c:crossAx val="694116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latin typeface="Calibri Light" panose="020F0302020204030204" pitchFamily="34" charset="0"/>
          <a:cs typeface="Calibri Light" panose="020F03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678" cy="498049"/>
          </a:xfrm>
          <a:prstGeom prst="rect">
            <a:avLst/>
          </a:prstGeom>
        </p:spPr>
        <p:txBody>
          <a:bodyPr vert="horz" lIns="88349" tIns="44175" rIns="88349" bIns="44175" rtlCol="0"/>
          <a:lstStyle>
            <a:lvl1pPr algn="l">
              <a:defRPr sz="1200"/>
            </a:lvl1pPr>
          </a:lstStyle>
          <a:p>
            <a:endParaRPr lang="en-US"/>
          </a:p>
        </p:txBody>
      </p:sp>
      <p:sp>
        <p:nvSpPr>
          <p:cNvPr id="3" name="Date Placeholder 2"/>
          <p:cNvSpPr>
            <a:spLocks noGrp="1"/>
          </p:cNvSpPr>
          <p:nvPr>
            <p:ph type="dt" sz="quarter" idx="1"/>
          </p:nvPr>
        </p:nvSpPr>
        <p:spPr>
          <a:xfrm>
            <a:off x="3856589" y="0"/>
            <a:ext cx="2950678" cy="498049"/>
          </a:xfrm>
          <a:prstGeom prst="rect">
            <a:avLst/>
          </a:prstGeom>
        </p:spPr>
        <p:txBody>
          <a:bodyPr vert="horz" lIns="88349" tIns="44175" rIns="88349" bIns="44175" rtlCol="0"/>
          <a:lstStyle>
            <a:lvl1pPr algn="r">
              <a:defRPr sz="1200"/>
            </a:lvl1pPr>
          </a:lstStyle>
          <a:p>
            <a:fld id="{BE61B1E5-E24B-4A4E-A5B2-F6A3CA776332}" type="datetimeFigureOut">
              <a:rPr lang="en-US" smtClean="0"/>
              <a:t>11/26/2023</a:t>
            </a:fld>
            <a:endParaRPr lang="en-US"/>
          </a:p>
        </p:txBody>
      </p:sp>
      <p:sp>
        <p:nvSpPr>
          <p:cNvPr id="4" name="Footer Placeholder 3"/>
          <p:cNvSpPr>
            <a:spLocks noGrp="1"/>
          </p:cNvSpPr>
          <p:nvPr>
            <p:ph type="ftr" sz="quarter" idx="2"/>
          </p:nvPr>
        </p:nvSpPr>
        <p:spPr>
          <a:xfrm>
            <a:off x="0" y="9442876"/>
            <a:ext cx="2950678" cy="498049"/>
          </a:xfrm>
          <a:prstGeom prst="rect">
            <a:avLst/>
          </a:prstGeom>
        </p:spPr>
        <p:txBody>
          <a:bodyPr vert="horz" lIns="88349" tIns="44175" rIns="88349" bIns="44175" rtlCol="0" anchor="b"/>
          <a:lstStyle>
            <a:lvl1pPr algn="l">
              <a:defRPr sz="1200"/>
            </a:lvl1pPr>
          </a:lstStyle>
          <a:p>
            <a:endParaRPr lang="en-US"/>
          </a:p>
        </p:txBody>
      </p:sp>
      <p:sp>
        <p:nvSpPr>
          <p:cNvPr id="5" name="Slide Number Placeholder 4"/>
          <p:cNvSpPr>
            <a:spLocks noGrp="1"/>
          </p:cNvSpPr>
          <p:nvPr>
            <p:ph type="sldNum" sz="quarter" idx="3"/>
          </p:nvPr>
        </p:nvSpPr>
        <p:spPr>
          <a:xfrm>
            <a:off x="3856589" y="9442876"/>
            <a:ext cx="2950678" cy="498049"/>
          </a:xfrm>
          <a:prstGeom prst="rect">
            <a:avLst/>
          </a:prstGeom>
        </p:spPr>
        <p:txBody>
          <a:bodyPr vert="horz" lIns="88349" tIns="44175" rIns="88349" bIns="44175" rtlCol="0" anchor="b"/>
          <a:lstStyle>
            <a:lvl1pPr algn="r">
              <a:defRPr sz="1200"/>
            </a:lvl1pPr>
          </a:lstStyle>
          <a:p>
            <a:fld id="{497D99A0-B1C8-4779-B8BE-39EE06C2E69A}" type="slidenum">
              <a:rPr lang="en-US" smtClean="0"/>
              <a:t>‹#›</a:t>
            </a:fld>
            <a:endParaRPr lang="en-US"/>
          </a:p>
        </p:txBody>
      </p:sp>
    </p:spTree>
    <p:extLst>
      <p:ext uri="{BB962C8B-B14F-4D97-AF65-F5344CB8AC3E}">
        <p14:creationId xmlns:p14="http://schemas.microsoft.com/office/powerpoint/2010/main" val="23085980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0474" cy="497047"/>
          </a:xfrm>
          <a:prstGeom prst="rect">
            <a:avLst/>
          </a:prstGeom>
        </p:spPr>
        <p:txBody>
          <a:bodyPr vert="horz" lIns="95700" tIns="47850" rIns="95700" bIns="47850" rtlCol="0"/>
          <a:lstStyle>
            <a:lvl1pPr algn="l">
              <a:defRPr sz="1300"/>
            </a:lvl1pPr>
          </a:lstStyle>
          <a:p>
            <a:endParaRPr lang="en-GB"/>
          </a:p>
        </p:txBody>
      </p:sp>
      <p:sp>
        <p:nvSpPr>
          <p:cNvPr id="3" name="Date Placeholder 2"/>
          <p:cNvSpPr>
            <a:spLocks noGrp="1"/>
          </p:cNvSpPr>
          <p:nvPr>
            <p:ph type="dt" idx="1"/>
          </p:nvPr>
        </p:nvSpPr>
        <p:spPr>
          <a:xfrm>
            <a:off x="3856738" y="0"/>
            <a:ext cx="2950474" cy="497047"/>
          </a:xfrm>
          <a:prstGeom prst="rect">
            <a:avLst/>
          </a:prstGeom>
        </p:spPr>
        <p:txBody>
          <a:bodyPr vert="horz" lIns="95700" tIns="47850" rIns="95700" bIns="47850" rtlCol="0"/>
          <a:lstStyle>
            <a:lvl1pPr algn="r">
              <a:defRPr sz="1300"/>
            </a:lvl1pPr>
          </a:lstStyle>
          <a:p>
            <a:fld id="{0BA5BBE4-AEA3-489A-A28E-0C2FAF2506E3}" type="datetimeFigureOut">
              <a:rPr lang="en-US" smtClean="0"/>
              <a:pPr/>
              <a:t>11/26/2023</a:t>
            </a:fld>
            <a:endParaRPr lang="en-GB"/>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5700" tIns="47850" rIns="95700" bIns="47850" rtlCol="0" anchor="ctr"/>
          <a:lstStyle/>
          <a:p>
            <a:endParaRPr lang="en-GB"/>
          </a:p>
        </p:txBody>
      </p:sp>
      <p:sp>
        <p:nvSpPr>
          <p:cNvPr id="5" name="Notes Placeholder 4"/>
          <p:cNvSpPr>
            <a:spLocks noGrp="1"/>
          </p:cNvSpPr>
          <p:nvPr>
            <p:ph type="body" sz="quarter" idx="3"/>
          </p:nvPr>
        </p:nvSpPr>
        <p:spPr>
          <a:xfrm>
            <a:off x="680879" y="4721939"/>
            <a:ext cx="5447030" cy="4473416"/>
          </a:xfrm>
          <a:prstGeom prst="rect">
            <a:avLst/>
          </a:prstGeom>
        </p:spPr>
        <p:txBody>
          <a:bodyPr vert="horz" lIns="95700" tIns="47850" rIns="95700" bIns="4785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42154"/>
            <a:ext cx="2950474" cy="497047"/>
          </a:xfrm>
          <a:prstGeom prst="rect">
            <a:avLst/>
          </a:prstGeom>
        </p:spPr>
        <p:txBody>
          <a:bodyPr vert="horz" lIns="95700" tIns="47850" rIns="95700" bIns="47850" rtlCol="0" anchor="b"/>
          <a:lstStyle>
            <a:lvl1pPr algn="l">
              <a:defRPr sz="1300"/>
            </a:lvl1pPr>
          </a:lstStyle>
          <a:p>
            <a:endParaRPr lang="en-GB"/>
          </a:p>
        </p:txBody>
      </p:sp>
      <p:sp>
        <p:nvSpPr>
          <p:cNvPr id="7" name="Slide Number Placeholder 6"/>
          <p:cNvSpPr>
            <a:spLocks noGrp="1"/>
          </p:cNvSpPr>
          <p:nvPr>
            <p:ph type="sldNum" sz="quarter" idx="5"/>
          </p:nvPr>
        </p:nvSpPr>
        <p:spPr>
          <a:xfrm>
            <a:off x="3856738" y="9442154"/>
            <a:ext cx="2950474" cy="497047"/>
          </a:xfrm>
          <a:prstGeom prst="rect">
            <a:avLst/>
          </a:prstGeom>
        </p:spPr>
        <p:txBody>
          <a:bodyPr vert="horz" lIns="95700" tIns="47850" rIns="95700" bIns="47850" rtlCol="0" anchor="b"/>
          <a:lstStyle>
            <a:lvl1pPr algn="r">
              <a:defRPr sz="1300"/>
            </a:lvl1pPr>
          </a:lstStyle>
          <a:p>
            <a:fld id="{C0F4A2C8-6C88-4E71-83EE-698B9D4FE22F}" type="slidenum">
              <a:rPr lang="en-GB" smtClean="0"/>
              <a:pPr/>
              <a:t>‹#›</a:t>
            </a:fld>
            <a:endParaRPr lang="en-GB"/>
          </a:p>
        </p:txBody>
      </p:sp>
    </p:spTree>
    <p:extLst>
      <p:ext uri="{BB962C8B-B14F-4D97-AF65-F5344CB8AC3E}">
        <p14:creationId xmlns:p14="http://schemas.microsoft.com/office/powerpoint/2010/main" val="1225625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C0F4A2C8-6C88-4E71-83EE-698B9D4FE22F}" type="slidenum">
              <a:rPr lang="en-GB" smtClean="0"/>
              <a:pPr/>
              <a:t>1</a:t>
            </a:fld>
            <a:endParaRPr lang="en-GB"/>
          </a:p>
        </p:txBody>
      </p:sp>
    </p:spTree>
    <p:extLst>
      <p:ext uri="{BB962C8B-B14F-4D97-AF65-F5344CB8AC3E}">
        <p14:creationId xmlns:p14="http://schemas.microsoft.com/office/powerpoint/2010/main" val="3413374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2</a:t>
            </a:fld>
            <a:endParaRPr lang="en-GB"/>
          </a:p>
        </p:txBody>
      </p:sp>
    </p:spTree>
    <p:extLst>
      <p:ext uri="{BB962C8B-B14F-4D97-AF65-F5344CB8AC3E}">
        <p14:creationId xmlns:p14="http://schemas.microsoft.com/office/powerpoint/2010/main" val="954125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US" sz="1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3</a:t>
            </a:fld>
            <a:endParaRPr lang="en-GB"/>
          </a:p>
        </p:txBody>
      </p:sp>
    </p:spTree>
    <p:extLst>
      <p:ext uri="{BB962C8B-B14F-4D97-AF65-F5344CB8AC3E}">
        <p14:creationId xmlns:p14="http://schemas.microsoft.com/office/powerpoint/2010/main" val="1181572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hu-HU" sz="1000" b="0" baseline="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4</a:t>
            </a:fld>
            <a:endParaRPr lang="en-GB"/>
          </a:p>
        </p:txBody>
      </p:sp>
    </p:spTree>
    <p:extLst>
      <p:ext uri="{BB962C8B-B14F-4D97-AF65-F5344CB8AC3E}">
        <p14:creationId xmlns:p14="http://schemas.microsoft.com/office/powerpoint/2010/main" val="891376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5</a:t>
            </a:fld>
            <a:endParaRPr lang="en-GB"/>
          </a:p>
        </p:txBody>
      </p:sp>
    </p:spTree>
    <p:extLst>
      <p:ext uri="{BB962C8B-B14F-4D97-AF65-F5344CB8AC3E}">
        <p14:creationId xmlns:p14="http://schemas.microsoft.com/office/powerpoint/2010/main" val="247260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hu-HU" sz="1000" b="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6</a:t>
            </a:fld>
            <a:endParaRPr lang="en-GB"/>
          </a:p>
        </p:txBody>
      </p:sp>
    </p:spTree>
    <p:extLst>
      <p:ext uri="{BB962C8B-B14F-4D97-AF65-F5344CB8AC3E}">
        <p14:creationId xmlns:p14="http://schemas.microsoft.com/office/powerpoint/2010/main" val="2283363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US" sz="1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7</a:t>
            </a:fld>
            <a:endParaRPr lang="en-GB"/>
          </a:p>
        </p:txBody>
      </p:sp>
    </p:spTree>
    <p:extLst>
      <p:ext uri="{BB962C8B-B14F-4D97-AF65-F5344CB8AC3E}">
        <p14:creationId xmlns:p14="http://schemas.microsoft.com/office/powerpoint/2010/main" val="4220785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US" sz="1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8</a:t>
            </a:fld>
            <a:endParaRPr lang="en-GB"/>
          </a:p>
        </p:txBody>
      </p:sp>
    </p:spTree>
    <p:extLst>
      <p:ext uri="{BB962C8B-B14F-4D97-AF65-F5344CB8AC3E}">
        <p14:creationId xmlns:p14="http://schemas.microsoft.com/office/powerpoint/2010/main" val="3365190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u-HU" sz="1000" dirty="0">
              <a:latin typeface="Calibri Light" panose="020F0302020204030204" pitchFamily="34" charset="0"/>
              <a:cs typeface="Calibri Light" panose="020F030202020403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9</a:t>
            </a:fld>
            <a:endParaRPr lang="en-GB"/>
          </a:p>
        </p:txBody>
      </p:sp>
    </p:spTree>
    <p:extLst>
      <p:ext uri="{BB962C8B-B14F-4D97-AF65-F5344CB8AC3E}">
        <p14:creationId xmlns:p14="http://schemas.microsoft.com/office/powerpoint/2010/main" val="1477216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US" sz="1000" b="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10</a:t>
            </a:fld>
            <a:endParaRPr lang="en-GB"/>
          </a:p>
        </p:txBody>
      </p:sp>
    </p:spTree>
    <p:extLst>
      <p:ext uri="{BB962C8B-B14F-4D97-AF65-F5344CB8AC3E}">
        <p14:creationId xmlns:p14="http://schemas.microsoft.com/office/powerpoint/2010/main" val="1872979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hu-HU" sz="1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11</a:t>
            </a:fld>
            <a:endParaRPr lang="en-GB"/>
          </a:p>
        </p:txBody>
      </p:sp>
    </p:spTree>
    <p:extLst>
      <p:ext uri="{BB962C8B-B14F-4D97-AF65-F5344CB8AC3E}">
        <p14:creationId xmlns:p14="http://schemas.microsoft.com/office/powerpoint/2010/main" val="4026162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12</a:t>
            </a:fld>
            <a:endParaRPr lang="en-GB"/>
          </a:p>
        </p:txBody>
      </p:sp>
    </p:spTree>
    <p:extLst>
      <p:ext uri="{BB962C8B-B14F-4D97-AF65-F5344CB8AC3E}">
        <p14:creationId xmlns:p14="http://schemas.microsoft.com/office/powerpoint/2010/main" val="539981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hu-HU" sz="1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13</a:t>
            </a:fld>
            <a:endParaRPr lang="en-GB"/>
          </a:p>
        </p:txBody>
      </p:sp>
    </p:spTree>
    <p:extLst>
      <p:ext uri="{BB962C8B-B14F-4D97-AF65-F5344CB8AC3E}">
        <p14:creationId xmlns:p14="http://schemas.microsoft.com/office/powerpoint/2010/main" val="2066774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US" sz="1000" b="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14</a:t>
            </a:fld>
            <a:endParaRPr lang="en-GB"/>
          </a:p>
        </p:txBody>
      </p:sp>
    </p:spTree>
    <p:extLst>
      <p:ext uri="{BB962C8B-B14F-4D97-AF65-F5344CB8AC3E}">
        <p14:creationId xmlns:p14="http://schemas.microsoft.com/office/powerpoint/2010/main" val="3809307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US" sz="1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15</a:t>
            </a:fld>
            <a:endParaRPr lang="en-GB"/>
          </a:p>
        </p:txBody>
      </p:sp>
    </p:spTree>
    <p:extLst>
      <p:ext uri="{BB962C8B-B14F-4D97-AF65-F5344CB8AC3E}">
        <p14:creationId xmlns:p14="http://schemas.microsoft.com/office/powerpoint/2010/main" val="779536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16</a:t>
            </a:fld>
            <a:endParaRPr lang="en-GB"/>
          </a:p>
        </p:txBody>
      </p:sp>
    </p:spTree>
    <p:extLst>
      <p:ext uri="{BB962C8B-B14F-4D97-AF65-F5344CB8AC3E}">
        <p14:creationId xmlns:p14="http://schemas.microsoft.com/office/powerpoint/2010/main" val="3181961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US" sz="1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17</a:t>
            </a:fld>
            <a:endParaRPr lang="en-GB"/>
          </a:p>
        </p:txBody>
      </p:sp>
    </p:spTree>
    <p:extLst>
      <p:ext uri="{BB962C8B-B14F-4D97-AF65-F5344CB8AC3E}">
        <p14:creationId xmlns:p14="http://schemas.microsoft.com/office/powerpoint/2010/main" val="3134338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C0F4A2C8-6C88-4E71-83EE-698B9D4FE22F}" type="slidenum">
              <a:rPr lang="en-GB" smtClean="0"/>
              <a:pPr/>
              <a:t>18</a:t>
            </a:fld>
            <a:endParaRPr lang="en-GB"/>
          </a:p>
        </p:txBody>
      </p:sp>
    </p:spTree>
    <p:extLst>
      <p:ext uri="{BB962C8B-B14F-4D97-AF65-F5344CB8AC3E}">
        <p14:creationId xmlns:p14="http://schemas.microsoft.com/office/powerpoint/2010/main" val="1002236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4A2C8-6C88-4E71-83EE-698B9D4FE22F}" type="slidenum">
              <a:rPr lang="en-GB" smtClean="0"/>
              <a:pPr/>
              <a:t>19</a:t>
            </a:fld>
            <a:endParaRPr lang="en-GB"/>
          </a:p>
        </p:txBody>
      </p:sp>
    </p:spTree>
    <p:extLst>
      <p:ext uri="{BB962C8B-B14F-4D97-AF65-F5344CB8AC3E}">
        <p14:creationId xmlns:p14="http://schemas.microsoft.com/office/powerpoint/2010/main" val="2201524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a:xfrm>
            <a:off x="3973823" y="8858479"/>
            <a:ext cx="3040508" cy="467209"/>
          </a:xfrm>
          <a:prstGeom prst="rect">
            <a:avLst/>
          </a:prstGeom>
        </p:spPr>
        <p:txBody>
          <a:bodyPr/>
          <a:lstStyle/>
          <a:p>
            <a:fld id="{B1FEB637-BC42-497E-9119-65CA0380A6EE}" type="slidenum">
              <a:rPr lang="en-GB" smtClean="0"/>
              <a:t>20</a:t>
            </a:fld>
            <a:endParaRPr lang="en-GB"/>
          </a:p>
        </p:txBody>
      </p:sp>
    </p:spTree>
    <p:extLst>
      <p:ext uri="{BB962C8B-B14F-4D97-AF65-F5344CB8AC3E}">
        <p14:creationId xmlns:p14="http://schemas.microsoft.com/office/powerpoint/2010/main" val="2345983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a:xfrm>
            <a:off x="3973823" y="8858479"/>
            <a:ext cx="3040508" cy="467209"/>
          </a:xfrm>
          <a:prstGeom prst="rect">
            <a:avLst/>
          </a:prstGeom>
        </p:spPr>
        <p:txBody>
          <a:bodyPr/>
          <a:lstStyle/>
          <a:p>
            <a:fld id="{B1FEB637-BC42-497E-9119-65CA0380A6EE}" type="slidenum">
              <a:rPr lang="en-GB" smtClean="0"/>
              <a:t>21</a:t>
            </a:fld>
            <a:endParaRPr lang="en-GB"/>
          </a:p>
        </p:txBody>
      </p:sp>
    </p:spTree>
    <p:extLst>
      <p:ext uri="{BB962C8B-B14F-4D97-AF65-F5344CB8AC3E}">
        <p14:creationId xmlns:p14="http://schemas.microsoft.com/office/powerpoint/2010/main" val="28202426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778" y="88929"/>
            <a:ext cx="2168454" cy="881354"/>
          </a:xfrm>
          <a:prstGeom prst="rect">
            <a:avLst/>
          </a:prstGeom>
        </p:spPr>
      </p:pic>
      <p:sp>
        <p:nvSpPr>
          <p:cNvPr id="9" name="Picture Placeholder 8"/>
          <p:cNvSpPr>
            <a:spLocks noGrp="1" noChangeAspect="1"/>
          </p:cNvSpPr>
          <p:nvPr>
            <p:ph type="pic" sz="quarter" idx="11"/>
          </p:nvPr>
        </p:nvSpPr>
        <p:spPr>
          <a:xfrm>
            <a:off x="1879392" y="727200"/>
            <a:ext cx="5400000" cy="5400000"/>
          </a:xfrm>
          <a:prstGeom prst="rect">
            <a:avLst/>
          </a:prstGeom>
        </p:spPr>
        <p:txBody>
          <a:bodyPr/>
          <a:lstStyle>
            <a:lvl1pPr>
              <a:defRPr>
                <a:solidFill>
                  <a:schemeClr val="bg1"/>
                </a:solidFill>
              </a:defRPr>
            </a:lvl1pPr>
          </a:lstStyle>
          <a:p>
            <a:r>
              <a:rPr lang="en-US" noProof="0"/>
              <a:t>Click icon to add picture</a:t>
            </a:r>
          </a:p>
        </p:txBody>
      </p:sp>
      <p:sp>
        <p:nvSpPr>
          <p:cNvPr id="3" name="Subtitle 2"/>
          <p:cNvSpPr>
            <a:spLocks noGrp="1"/>
          </p:cNvSpPr>
          <p:nvPr>
            <p:ph type="subTitle" idx="1" hasCustomPrompt="1"/>
          </p:nvPr>
        </p:nvSpPr>
        <p:spPr bwMode="gray">
          <a:xfrm>
            <a:off x="377992" y="5864229"/>
            <a:ext cx="419400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title style</a:t>
            </a:r>
          </a:p>
          <a:p>
            <a:pPr marL="0" marR="0" lvl="1" indent="0" algn="l" defTabSz="914400" rtl="0" eaLnBrk="1" fontAlgn="auto" latinLnBrk="0" hangingPunct="1">
              <a:lnSpc>
                <a:spcPct val="100000"/>
              </a:lnSpc>
              <a:spcBef>
                <a:spcPts val="0"/>
              </a:spcBef>
              <a:spcAft>
                <a:spcPts val="0"/>
              </a:spcAft>
              <a:buClrTx/>
              <a:buSzPct val="100000"/>
              <a:buFont typeface="Arial"/>
              <a:buNone/>
              <a:tabLst/>
              <a:defRPr/>
            </a:pPr>
            <a:r>
              <a:rPr lang="en-US" noProof="0"/>
              <a:t>Click to edit Master subtitle style</a:t>
            </a:r>
          </a:p>
        </p:txBody>
      </p:sp>
      <p:sp>
        <p:nvSpPr>
          <p:cNvPr id="5" name="Text Placeholder 4"/>
          <p:cNvSpPr>
            <a:spLocks noGrp="1"/>
          </p:cNvSpPr>
          <p:nvPr>
            <p:ph type="body" sz="quarter" idx="10" hasCustomPrompt="1"/>
          </p:nvPr>
        </p:nvSpPr>
        <p:spPr>
          <a:xfrm>
            <a:off x="376238" y="6381750"/>
            <a:ext cx="4195762"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 2019 Deloitte Hungary</a:t>
            </a:r>
          </a:p>
        </p:txBody>
      </p:sp>
    </p:spTree>
    <p:extLst>
      <p:ext uri="{BB962C8B-B14F-4D97-AF65-F5344CB8AC3E}">
        <p14:creationId xmlns:p14="http://schemas.microsoft.com/office/powerpoint/2010/main" val="189059350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1867360" y="727200"/>
            <a:ext cx="5400000" cy="5400000"/>
          </a:xfrm>
          <a:prstGeom prst="rect">
            <a:avLst/>
          </a:prstGeom>
        </p:spPr>
        <p:txBody>
          <a:bodyPr/>
          <a:lstStyle/>
          <a:p>
            <a:r>
              <a:rPr lang="en-US" noProof="0"/>
              <a:t>Click icon to add picture</a:t>
            </a:r>
          </a:p>
        </p:txBody>
      </p:sp>
      <p:sp>
        <p:nvSpPr>
          <p:cNvPr id="3" name="Subtitle 2"/>
          <p:cNvSpPr>
            <a:spLocks noGrp="1"/>
          </p:cNvSpPr>
          <p:nvPr>
            <p:ph type="subTitle" idx="1" hasCustomPrompt="1"/>
          </p:nvPr>
        </p:nvSpPr>
        <p:spPr bwMode="gray">
          <a:xfrm>
            <a:off x="376238" y="5864229"/>
            <a:ext cx="419576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title style</a:t>
            </a:r>
          </a:p>
          <a:p>
            <a:pPr lvl="1"/>
            <a:r>
              <a:rPr lang="en-US" noProof="0"/>
              <a:t>Click to edit Master subtitle style</a:t>
            </a:r>
          </a:p>
        </p:txBody>
      </p:sp>
      <p:sp>
        <p:nvSpPr>
          <p:cNvPr id="5" name="Text Placeholder 4"/>
          <p:cNvSpPr>
            <a:spLocks noGrp="1"/>
          </p:cNvSpPr>
          <p:nvPr>
            <p:ph type="body" sz="quarter" idx="10"/>
          </p:nvPr>
        </p:nvSpPr>
        <p:spPr>
          <a:xfrm>
            <a:off x="376238" y="6381750"/>
            <a:ext cx="4195762"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778" y="88929"/>
            <a:ext cx="2168453" cy="881354"/>
          </a:xfrm>
          <a:prstGeom prst="rect">
            <a:avLst/>
          </a:prstGeom>
        </p:spPr>
      </p:pic>
    </p:spTree>
    <p:extLst>
      <p:ext uri="{BB962C8B-B14F-4D97-AF65-F5344CB8AC3E}">
        <p14:creationId xmlns:p14="http://schemas.microsoft.com/office/powerpoint/2010/main" val="1360377717"/>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2502000" y="1368000"/>
            <a:ext cx="414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p>
        </p:txBody>
      </p:sp>
      <p:sp>
        <p:nvSpPr>
          <p:cNvPr id="3" name="Subtitle 2"/>
          <p:cNvSpPr>
            <a:spLocks noGrp="1"/>
          </p:cNvSpPr>
          <p:nvPr>
            <p:ph type="subTitle" idx="1"/>
          </p:nvPr>
        </p:nvSpPr>
        <p:spPr bwMode="gray">
          <a:xfrm>
            <a:off x="377992" y="5864229"/>
            <a:ext cx="419400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Text Placeholder 4"/>
          <p:cNvSpPr>
            <a:spLocks noGrp="1"/>
          </p:cNvSpPr>
          <p:nvPr>
            <p:ph type="body" sz="quarter" idx="10"/>
          </p:nvPr>
        </p:nvSpPr>
        <p:spPr>
          <a:xfrm>
            <a:off x="376238" y="6381750"/>
            <a:ext cx="4195762"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778" y="88929"/>
            <a:ext cx="2168454" cy="881354"/>
          </a:xfrm>
          <a:prstGeom prst="rect">
            <a:avLst/>
          </a:prstGeom>
        </p:spPr>
      </p:pic>
    </p:spTree>
    <p:extLst>
      <p:ext uri="{BB962C8B-B14F-4D97-AF65-F5344CB8AC3E}">
        <p14:creationId xmlns:p14="http://schemas.microsoft.com/office/powerpoint/2010/main" val="45265163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2502000" y="1368000"/>
            <a:ext cx="414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a:t>Click to edit Master title style</a:t>
            </a:r>
          </a:p>
        </p:txBody>
      </p:sp>
      <p:sp>
        <p:nvSpPr>
          <p:cNvPr id="3" name="Subtitle 2"/>
          <p:cNvSpPr>
            <a:spLocks noGrp="1"/>
          </p:cNvSpPr>
          <p:nvPr>
            <p:ph type="subTitle" idx="1"/>
          </p:nvPr>
        </p:nvSpPr>
        <p:spPr bwMode="gray">
          <a:xfrm>
            <a:off x="376238" y="5864229"/>
            <a:ext cx="419576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Text Placeholder 4"/>
          <p:cNvSpPr>
            <a:spLocks noGrp="1"/>
          </p:cNvSpPr>
          <p:nvPr>
            <p:ph type="body" sz="quarter" idx="10"/>
          </p:nvPr>
        </p:nvSpPr>
        <p:spPr>
          <a:xfrm>
            <a:off x="376238" y="6381750"/>
            <a:ext cx="4195762"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778" y="88929"/>
            <a:ext cx="2168453" cy="881354"/>
          </a:xfrm>
          <a:prstGeom prst="rect">
            <a:avLst/>
          </a:prstGeom>
        </p:spPr>
      </p:pic>
    </p:spTree>
    <p:extLst>
      <p:ext uri="{BB962C8B-B14F-4D97-AF65-F5344CB8AC3E}">
        <p14:creationId xmlns:p14="http://schemas.microsoft.com/office/powerpoint/2010/main" val="1751303514"/>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6238" y="1705669"/>
            <a:ext cx="790575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p>
        </p:txBody>
      </p:sp>
      <p:sp>
        <p:nvSpPr>
          <p:cNvPr id="3" name="Text Placeholder 2"/>
          <p:cNvSpPr>
            <a:spLocks noGrp="1"/>
          </p:cNvSpPr>
          <p:nvPr>
            <p:ph type="body" idx="1"/>
          </p:nvPr>
        </p:nvSpPr>
        <p:spPr bwMode="gray">
          <a:xfrm>
            <a:off x="376238" y="3429000"/>
            <a:ext cx="790575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10"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a:t>© 2020 Deloitte Central Europe</a:t>
            </a:r>
          </a:p>
        </p:txBody>
      </p:sp>
    </p:spTree>
    <p:extLst>
      <p:ext uri="{BB962C8B-B14F-4D97-AF65-F5344CB8AC3E}">
        <p14:creationId xmlns:p14="http://schemas.microsoft.com/office/powerpoint/2010/main" val="379754019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6238" y="1705669"/>
            <a:ext cx="790575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p>
        </p:txBody>
      </p:sp>
      <p:sp>
        <p:nvSpPr>
          <p:cNvPr id="3" name="Text Placeholder 2"/>
          <p:cNvSpPr>
            <a:spLocks noGrp="1"/>
          </p:cNvSpPr>
          <p:nvPr>
            <p:ph type="body" idx="1"/>
          </p:nvPr>
        </p:nvSpPr>
        <p:spPr bwMode="gray">
          <a:xfrm>
            <a:off x="376238" y="3429000"/>
            <a:ext cx="790805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7"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8"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a:t>© 2020 Deloitte Central Europe</a:t>
            </a:r>
          </a:p>
        </p:txBody>
      </p:sp>
    </p:spTree>
    <p:extLst>
      <p:ext uri="{BB962C8B-B14F-4D97-AF65-F5344CB8AC3E}">
        <p14:creationId xmlns:p14="http://schemas.microsoft.com/office/powerpoint/2010/main" val="3827248548"/>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6238" y="1705669"/>
            <a:ext cx="790575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p>
        </p:txBody>
      </p:sp>
      <p:sp>
        <p:nvSpPr>
          <p:cNvPr id="3" name="Text Placeholder 2"/>
          <p:cNvSpPr>
            <a:spLocks noGrp="1"/>
          </p:cNvSpPr>
          <p:nvPr>
            <p:ph type="body" idx="1"/>
          </p:nvPr>
        </p:nvSpPr>
        <p:spPr bwMode="gray">
          <a:xfrm>
            <a:off x="376238" y="3429000"/>
            <a:ext cx="790575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7"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8"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a:t>© 2020 Deloitte Central Europe</a:t>
            </a:r>
          </a:p>
        </p:txBody>
      </p:sp>
    </p:spTree>
    <p:extLst>
      <p:ext uri="{BB962C8B-B14F-4D97-AF65-F5344CB8AC3E}">
        <p14:creationId xmlns:p14="http://schemas.microsoft.com/office/powerpoint/2010/main" val="126498876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6238" y="1705669"/>
            <a:ext cx="790575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p>
        </p:txBody>
      </p:sp>
      <p:sp>
        <p:nvSpPr>
          <p:cNvPr id="3" name="Text Placeholder 2"/>
          <p:cNvSpPr>
            <a:spLocks noGrp="1"/>
          </p:cNvSpPr>
          <p:nvPr>
            <p:ph type="body" idx="1"/>
          </p:nvPr>
        </p:nvSpPr>
        <p:spPr bwMode="gray">
          <a:xfrm>
            <a:off x="376238" y="3429000"/>
            <a:ext cx="790575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7"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8"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a:t>© 2020 Deloitte Central Europe</a:t>
            </a:r>
          </a:p>
        </p:txBody>
      </p:sp>
    </p:spTree>
    <p:extLst>
      <p:ext uri="{BB962C8B-B14F-4D97-AF65-F5344CB8AC3E}">
        <p14:creationId xmlns:p14="http://schemas.microsoft.com/office/powerpoint/2010/main" val="182407450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6238" y="1705669"/>
            <a:ext cx="790575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p>
        </p:txBody>
      </p:sp>
      <p:sp>
        <p:nvSpPr>
          <p:cNvPr id="3" name="Text Placeholder 2"/>
          <p:cNvSpPr>
            <a:spLocks noGrp="1"/>
          </p:cNvSpPr>
          <p:nvPr>
            <p:ph type="body" idx="1"/>
          </p:nvPr>
        </p:nvSpPr>
        <p:spPr bwMode="gray">
          <a:xfrm>
            <a:off x="376238" y="3429000"/>
            <a:ext cx="790575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7"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8"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a:t>© 2020 Deloitte Central Europe</a:t>
            </a:r>
          </a:p>
        </p:txBody>
      </p:sp>
    </p:spTree>
    <p:extLst>
      <p:ext uri="{BB962C8B-B14F-4D97-AF65-F5344CB8AC3E}">
        <p14:creationId xmlns:p14="http://schemas.microsoft.com/office/powerpoint/2010/main" val="298403871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6238" y="1705669"/>
            <a:ext cx="790575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a:t>Click to edit Master title style</a:t>
            </a:r>
          </a:p>
        </p:txBody>
      </p:sp>
      <p:sp>
        <p:nvSpPr>
          <p:cNvPr id="3" name="Text Placeholder 2"/>
          <p:cNvSpPr>
            <a:spLocks noGrp="1"/>
          </p:cNvSpPr>
          <p:nvPr>
            <p:ph type="body" idx="1"/>
          </p:nvPr>
        </p:nvSpPr>
        <p:spPr bwMode="gray">
          <a:xfrm>
            <a:off x="376238" y="3429000"/>
            <a:ext cx="7905750" cy="1566532"/>
          </a:xfrm>
        </p:spPr>
        <p:txBody>
          <a:bodyPr lIns="0" tIns="0" rIns="0" bIns="0">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257748915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76238" y="1628774"/>
            <a:ext cx="6864277"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a:t>Click to edit Master text styles</a:t>
            </a:r>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a:t>© 2020 Deloitte Central Europe</a:t>
            </a:r>
          </a:p>
        </p:txBody>
      </p:sp>
    </p:spTree>
    <p:extLst>
      <p:ext uri="{BB962C8B-B14F-4D97-AF65-F5344CB8AC3E}">
        <p14:creationId xmlns:p14="http://schemas.microsoft.com/office/powerpoint/2010/main" val="357353457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76238" y="1627200"/>
            <a:ext cx="6958012" cy="4759584"/>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a:t>Click to edit Master text styles</a:t>
            </a:r>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a:t>© 2020 Deloitte Central Europe</a:t>
            </a:r>
          </a:p>
        </p:txBody>
      </p:sp>
    </p:spTree>
    <p:extLst>
      <p:ext uri="{BB962C8B-B14F-4D97-AF65-F5344CB8AC3E}">
        <p14:creationId xmlns:p14="http://schemas.microsoft.com/office/powerpoint/2010/main" val="15909740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76238" y="1628774"/>
            <a:ext cx="6958012"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a:t>Click to edit Master text styles</a:t>
            </a:r>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a:t>© 2020 Deloitte Central Europe</a:t>
            </a:r>
          </a:p>
        </p:txBody>
      </p:sp>
    </p:spTree>
    <p:extLst>
      <p:ext uri="{BB962C8B-B14F-4D97-AF65-F5344CB8AC3E}">
        <p14:creationId xmlns:p14="http://schemas.microsoft.com/office/powerpoint/2010/main" val="292050020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76238" y="1628774"/>
            <a:ext cx="6958012"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a:t>Click to edit Master text styles</a:t>
            </a:r>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a:t>© 2020 Deloitte Central Europe</a:t>
            </a:r>
          </a:p>
        </p:txBody>
      </p:sp>
    </p:spTree>
    <p:extLst>
      <p:ext uri="{BB962C8B-B14F-4D97-AF65-F5344CB8AC3E}">
        <p14:creationId xmlns:p14="http://schemas.microsoft.com/office/powerpoint/2010/main" val="290517916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76238" y="1628774"/>
            <a:ext cx="6958012"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a:t>Click to edit Master text styles</a:t>
            </a:r>
          </a:p>
        </p:txBody>
      </p:sp>
      <p:sp>
        <p:nvSpPr>
          <p:cNvPr id="3"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408485415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76238" y="1665288"/>
            <a:ext cx="6958012"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p:cNvSpPr>
            <a:spLocks noGrp="1"/>
          </p:cNvSpPr>
          <p:nvPr>
            <p:ph type="title" hasCustomPrompt="1"/>
          </p:nvPr>
        </p:nvSpPr>
        <p:spPr>
          <a:xfrm>
            <a:off x="376239" y="317499"/>
            <a:ext cx="8385174"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5"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6"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79651959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376238" y="317501"/>
            <a:ext cx="8391525" cy="698500"/>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5" name="Picture Placeholder 9"/>
          <p:cNvSpPr>
            <a:spLocks noGrp="1"/>
          </p:cNvSpPr>
          <p:nvPr>
            <p:ph type="pic" sz="quarter" idx="15"/>
          </p:nvPr>
        </p:nvSpPr>
        <p:spPr>
          <a:xfrm>
            <a:off x="4087763" y="1701801"/>
            <a:ext cx="4680000" cy="4679950"/>
          </a:xfrm>
        </p:spPr>
        <p:txBody>
          <a:bodyPr/>
          <a:lstStyle/>
          <a:p>
            <a:r>
              <a:rPr lang="en-US" noProof="0"/>
              <a:t>Click icon to add picture</a:t>
            </a:r>
          </a:p>
        </p:txBody>
      </p:sp>
      <p:sp>
        <p:nvSpPr>
          <p:cNvPr id="6" name="Content Placeholder 3"/>
          <p:cNvSpPr>
            <a:spLocks noGrp="1"/>
          </p:cNvSpPr>
          <p:nvPr>
            <p:ph sz="quarter" idx="10"/>
          </p:nvPr>
        </p:nvSpPr>
        <p:spPr>
          <a:xfrm>
            <a:off x="376238" y="1665288"/>
            <a:ext cx="3342322"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97229108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376238" y="317501"/>
            <a:ext cx="8391525" cy="698500"/>
          </a:xfrm>
        </p:spPr>
        <p:txBody>
          <a:bodyPr/>
          <a:lstStyle/>
          <a:p>
            <a:r>
              <a:rPr lang="en-US" noProof="0"/>
              <a:t>Click to edit Master title style</a:t>
            </a:r>
          </a:p>
        </p:txBody>
      </p:sp>
      <p:sp>
        <p:nvSpPr>
          <p:cNvPr id="14" name="Text Placeholder 18"/>
          <p:cNvSpPr>
            <a:spLocks noGrp="1"/>
          </p:cNvSpPr>
          <p:nvPr>
            <p:ph idx="1"/>
          </p:nvPr>
        </p:nvSpPr>
        <p:spPr>
          <a:xfrm>
            <a:off x="376238" y="1665288"/>
            <a:ext cx="8374062" cy="4716463"/>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406591934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376238" y="651600"/>
            <a:ext cx="8371762"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4" name="Title Placeholder 1"/>
          <p:cNvSpPr>
            <a:spLocks noGrp="1"/>
          </p:cNvSpPr>
          <p:nvPr>
            <p:ph type="title"/>
          </p:nvPr>
        </p:nvSpPr>
        <p:spPr>
          <a:xfrm>
            <a:off x="376238" y="317499"/>
            <a:ext cx="8371762" cy="334101"/>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8" name="Text Placeholder 18"/>
          <p:cNvSpPr>
            <a:spLocks noGrp="1"/>
          </p:cNvSpPr>
          <p:nvPr>
            <p:ph idx="1"/>
          </p:nvPr>
        </p:nvSpPr>
        <p:spPr>
          <a:xfrm>
            <a:off x="376238" y="1665288"/>
            <a:ext cx="8374062" cy="4713911"/>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6"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66145634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376238" y="651600"/>
            <a:ext cx="8371762"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4" name="Title Placeholder 1"/>
          <p:cNvSpPr>
            <a:spLocks noGrp="1"/>
          </p:cNvSpPr>
          <p:nvPr>
            <p:ph type="title"/>
          </p:nvPr>
        </p:nvSpPr>
        <p:spPr>
          <a:xfrm>
            <a:off x="376238" y="317499"/>
            <a:ext cx="8371762" cy="334101"/>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8" name="Text Placeholder 18"/>
          <p:cNvSpPr>
            <a:spLocks noGrp="1"/>
          </p:cNvSpPr>
          <p:nvPr>
            <p:ph idx="1"/>
          </p:nvPr>
        </p:nvSpPr>
        <p:spPr>
          <a:xfrm>
            <a:off x="376238" y="1700213"/>
            <a:ext cx="8374062" cy="4678986"/>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6"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400029539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376237" y="651600"/>
            <a:ext cx="8391525"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6" name="Title Placeholder 1"/>
          <p:cNvSpPr>
            <a:spLocks noGrp="1"/>
          </p:cNvSpPr>
          <p:nvPr>
            <p:ph type="title" hasCustomPrompt="1"/>
          </p:nvPr>
        </p:nvSpPr>
        <p:spPr>
          <a:xfrm>
            <a:off x="376237" y="317499"/>
            <a:ext cx="8391525" cy="334101"/>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17" name="Chart Placeholder 3"/>
          <p:cNvSpPr>
            <a:spLocks noGrp="1"/>
          </p:cNvSpPr>
          <p:nvPr>
            <p:ph type="chart" sz="quarter" idx="15"/>
          </p:nvPr>
        </p:nvSpPr>
        <p:spPr>
          <a:xfrm>
            <a:off x="376239" y="2051999"/>
            <a:ext cx="8391524" cy="4069013"/>
          </a:xfrm>
          <a:prstGeom prst="rect">
            <a:avLst/>
          </a:prstGeom>
        </p:spPr>
        <p:txBody>
          <a:bodyPr/>
          <a:lstStyle/>
          <a:p>
            <a:r>
              <a:rPr lang="en-US" noProof="0"/>
              <a:t>Click icon to add chart</a:t>
            </a:r>
          </a:p>
        </p:txBody>
      </p:sp>
      <p:sp>
        <p:nvSpPr>
          <p:cNvPr id="18" name="Text Placeholder 8"/>
          <p:cNvSpPr>
            <a:spLocks noGrp="1"/>
          </p:cNvSpPr>
          <p:nvPr>
            <p:ph type="body" sz="quarter" idx="18"/>
          </p:nvPr>
        </p:nvSpPr>
        <p:spPr>
          <a:xfrm>
            <a:off x="376239" y="1665289"/>
            <a:ext cx="8391524" cy="392112"/>
          </a:xfrm>
        </p:spPr>
        <p:txBody>
          <a:bodyPr/>
          <a:lstStyle/>
          <a:p>
            <a:pPr lvl="0"/>
            <a:r>
              <a:rPr lang="en-US" noProof="0"/>
              <a:t>Click to edit Master text styles</a:t>
            </a:r>
          </a:p>
        </p:txBody>
      </p:sp>
      <p:sp>
        <p:nvSpPr>
          <p:cNvPr id="19" name="Text Placeholder 7"/>
          <p:cNvSpPr>
            <a:spLocks noGrp="1"/>
          </p:cNvSpPr>
          <p:nvPr>
            <p:ph type="body" sz="quarter" idx="23"/>
          </p:nvPr>
        </p:nvSpPr>
        <p:spPr>
          <a:xfrm>
            <a:off x="376238" y="6121013"/>
            <a:ext cx="8391525" cy="260737"/>
          </a:xfrm>
        </p:spPr>
        <p:txBody>
          <a:bodyPr>
            <a:noAutofit/>
          </a:bodyPr>
          <a:lstStyle>
            <a:lvl1pPr>
              <a:spcAft>
                <a:spcPts val="0"/>
              </a:spcAft>
              <a:defRPr sz="900"/>
            </a:lvl1pPr>
          </a:lstStyle>
          <a:p>
            <a:pPr lvl="0"/>
            <a:r>
              <a:rPr lang="en-US" noProof="0"/>
              <a:t>Click to edit Master text styles</a:t>
            </a:r>
          </a:p>
        </p:txBody>
      </p:sp>
      <p:sp>
        <p:nvSpPr>
          <p:cNvPr id="7"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8"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142506662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376238" y="651600"/>
            <a:ext cx="8391525"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6" name="Title Placeholder 1"/>
          <p:cNvSpPr>
            <a:spLocks noGrp="1"/>
          </p:cNvSpPr>
          <p:nvPr>
            <p:ph type="title" hasCustomPrompt="1"/>
          </p:nvPr>
        </p:nvSpPr>
        <p:spPr>
          <a:xfrm>
            <a:off x="376237" y="317499"/>
            <a:ext cx="8391525" cy="334101"/>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17" name="Chart Placeholder 3"/>
          <p:cNvSpPr>
            <a:spLocks noGrp="1"/>
          </p:cNvSpPr>
          <p:nvPr>
            <p:ph type="chart" sz="quarter" idx="15"/>
          </p:nvPr>
        </p:nvSpPr>
        <p:spPr>
          <a:xfrm>
            <a:off x="378000" y="2051999"/>
            <a:ext cx="2662162" cy="4069014"/>
          </a:xfrm>
          <a:prstGeom prst="rect">
            <a:avLst/>
          </a:prstGeom>
        </p:spPr>
        <p:txBody>
          <a:bodyPr/>
          <a:lstStyle/>
          <a:p>
            <a:r>
              <a:rPr lang="en-US" noProof="0"/>
              <a:t>Click icon to add chart</a:t>
            </a:r>
          </a:p>
        </p:txBody>
      </p:sp>
      <p:sp>
        <p:nvSpPr>
          <p:cNvPr id="18" name="Text Placeholder 8"/>
          <p:cNvSpPr>
            <a:spLocks noGrp="1"/>
          </p:cNvSpPr>
          <p:nvPr>
            <p:ph type="body" sz="quarter" idx="18"/>
          </p:nvPr>
        </p:nvSpPr>
        <p:spPr>
          <a:xfrm>
            <a:off x="376237" y="1665289"/>
            <a:ext cx="2671763" cy="392112"/>
          </a:xfrm>
        </p:spPr>
        <p:txBody>
          <a:bodyPr/>
          <a:lstStyle/>
          <a:p>
            <a:pPr lvl="0"/>
            <a:r>
              <a:rPr lang="en-US" noProof="0"/>
              <a:t>Click to edit Master text styles</a:t>
            </a:r>
          </a:p>
        </p:txBody>
      </p:sp>
      <p:sp>
        <p:nvSpPr>
          <p:cNvPr id="7" name="Chart Placeholder 3"/>
          <p:cNvSpPr>
            <a:spLocks noGrp="1"/>
          </p:cNvSpPr>
          <p:nvPr>
            <p:ph type="chart" sz="quarter" idx="19"/>
          </p:nvPr>
        </p:nvSpPr>
        <p:spPr>
          <a:xfrm>
            <a:off x="3227388" y="2051999"/>
            <a:ext cx="2671212" cy="4069014"/>
          </a:xfrm>
          <a:prstGeom prst="rect">
            <a:avLst/>
          </a:prstGeom>
        </p:spPr>
        <p:txBody>
          <a:bodyPr/>
          <a:lstStyle/>
          <a:p>
            <a:r>
              <a:rPr lang="en-US" noProof="0"/>
              <a:t>Click icon to add chart</a:t>
            </a:r>
          </a:p>
        </p:txBody>
      </p:sp>
      <p:sp>
        <p:nvSpPr>
          <p:cNvPr id="8" name="Text Placeholder 8"/>
          <p:cNvSpPr>
            <a:spLocks noGrp="1"/>
          </p:cNvSpPr>
          <p:nvPr>
            <p:ph type="body" sz="quarter" idx="20"/>
          </p:nvPr>
        </p:nvSpPr>
        <p:spPr>
          <a:xfrm>
            <a:off x="3227388" y="1665289"/>
            <a:ext cx="2671211" cy="392112"/>
          </a:xfrm>
        </p:spPr>
        <p:txBody>
          <a:bodyPr/>
          <a:lstStyle/>
          <a:p>
            <a:pPr lvl="0"/>
            <a:r>
              <a:rPr lang="en-US" noProof="0"/>
              <a:t>Click to edit Master text styles</a:t>
            </a:r>
          </a:p>
        </p:txBody>
      </p:sp>
      <p:sp>
        <p:nvSpPr>
          <p:cNvPr id="9" name="Chart Placeholder 3"/>
          <p:cNvSpPr>
            <a:spLocks noGrp="1"/>
          </p:cNvSpPr>
          <p:nvPr>
            <p:ph type="chart" sz="quarter" idx="21"/>
          </p:nvPr>
        </p:nvSpPr>
        <p:spPr>
          <a:xfrm>
            <a:off x="6094797" y="2051999"/>
            <a:ext cx="2672965" cy="4069014"/>
          </a:xfrm>
          <a:prstGeom prst="rect">
            <a:avLst/>
          </a:prstGeom>
        </p:spPr>
        <p:txBody>
          <a:bodyPr/>
          <a:lstStyle/>
          <a:p>
            <a:r>
              <a:rPr lang="en-US" noProof="0"/>
              <a:t>Click icon to add chart</a:t>
            </a:r>
          </a:p>
        </p:txBody>
      </p:sp>
      <p:sp>
        <p:nvSpPr>
          <p:cNvPr id="10" name="Text Placeholder 8"/>
          <p:cNvSpPr>
            <a:spLocks noGrp="1"/>
          </p:cNvSpPr>
          <p:nvPr>
            <p:ph type="body" sz="quarter" idx="22"/>
          </p:nvPr>
        </p:nvSpPr>
        <p:spPr>
          <a:xfrm>
            <a:off x="6094797" y="1659145"/>
            <a:ext cx="2672966" cy="398256"/>
          </a:xfrm>
        </p:spPr>
        <p:txBody>
          <a:bodyPr/>
          <a:lstStyle/>
          <a:p>
            <a:pPr lvl="0"/>
            <a:r>
              <a:rPr lang="en-US" noProof="0"/>
              <a:t>Click to edit Master text styles</a:t>
            </a:r>
          </a:p>
        </p:txBody>
      </p:sp>
      <p:sp>
        <p:nvSpPr>
          <p:cNvPr id="12" name="Text Placeholder 7"/>
          <p:cNvSpPr>
            <a:spLocks noGrp="1"/>
          </p:cNvSpPr>
          <p:nvPr>
            <p:ph type="body" sz="quarter" idx="23"/>
          </p:nvPr>
        </p:nvSpPr>
        <p:spPr>
          <a:xfrm>
            <a:off x="376237" y="6121013"/>
            <a:ext cx="8374064" cy="260737"/>
          </a:xfrm>
        </p:spPr>
        <p:txBody>
          <a:bodyPr>
            <a:noAutofit/>
          </a:bodyPr>
          <a:lstStyle>
            <a:lvl1pPr>
              <a:spcAft>
                <a:spcPts val="0"/>
              </a:spcAft>
              <a:defRPr sz="900"/>
            </a:lvl1pPr>
          </a:lstStyle>
          <a:p>
            <a:pPr lvl="0"/>
            <a:r>
              <a:rPr lang="en-US" noProof="0"/>
              <a:t>Click to edit Master text styles</a:t>
            </a:r>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3"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297722868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376238" y="317499"/>
            <a:ext cx="8402002" cy="334101"/>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9" name="Text Placeholder 8"/>
          <p:cNvSpPr>
            <a:spLocks noGrp="1"/>
          </p:cNvSpPr>
          <p:nvPr>
            <p:ph type="body" sz="quarter" idx="13" hasCustomPrompt="1"/>
          </p:nvPr>
        </p:nvSpPr>
        <p:spPr>
          <a:xfrm>
            <a:off x="376238" y="651600"/>
            <a:ext cx="8402002"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3" name="Content Placeholder 3"/>
          <p:cNvSpPr>
            <a:spLocks noGrp="1"/>
          </p:cNvSpPr>
          <p:nvPr>
            <p:ph sz="quarter" idx="10"/>
          </p:nvPr>
        </p:nvSpPr>
        <p:spPr>
          <a:xfrm>
            <a:off x="376238" y="1665288"/>
            <a:ext cx="3979184"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p:cNvSpPr>
            <a:spLocks noGrp="1"/>
          </p:cNvSpPr>
          <p:nvPr>
            <p:ph sz="quarter" idx="20"/>
          </p:nvPr>
        </p:nvSpPr>
        <p:spPr>
          <a:xfrm>
            <a:off x="4786154" y="1665288"/>
            <a:ext cx="3992086"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3722685980"/>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376237" y="651600"/>
            <a:ext cx="8391525"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8" name="Title Placeholder 1"/>
          <p:cNvSpPr>
            <a:spLocks noGrp="1"/>
          </p:cNvSpPr>
          <p:nvPr>
            <p:ph type="title" hasCustomPrompt="1"/>
          </p:nvPr>
        </p:nvSpPr>
        <p:spPr>
          <a:xfrm>
            <a:off x="376237" y="317500"/>
            <a:ext cx="8391525" cy="334100"/>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11" name="Content Placeholder 3"/>
          <p:cNvSpPr>
            <a:spLocks noGrp="1"/>
          </p:cNvSpPr>
          <p:nvPr>
            <p:ph sz="quarter" idx="10"/>
          </p:nvPr>
        </p:nvSpPr>
        <p:spPr>
          <a:xfrm>
            <a:off x="376237" y="1665288"/>
            <a:ext cx="3979185"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Content Placeholder 3"/>
          <p:cNvSpPr>
            <a:spLocks noGrp="1"/>
          </p:cNvSpPr>
          <p:nvPr>
            <p:ph sz="quarter" idx="20"/>
          </p:nvPr>
        </p:nvSpPr>
        <p:spPr>
          <a:xfrm>
            <a:off x="4787999" y="1665288"/>
            <a:ext cx="3979763"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420883118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376239" y="1665288"/>
            <a:ext cx="4016374"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hart Placeholder 2"/>
          <p:cNvSpPr>
            <a:spLocks noGrp="1"/>
          </p:cNvSpPr>
          <p:nvPr>
            <p:ph type="chart" sz="quarter" idx="21"/>
          </p:nvPr>
        </p:nvSpPr>
        <p:spPr>
          <a:xfrm>
            <a:off x="4755917" y="2125013"/>
            <a:ext cx="4011846" cy="3996000"/>
          </a:xfrm>
        </p:spPr>
        <p:txBody>
          <a:bodyPr/>
          <a:lstStyle/>
          <a:p>
            <a:r>
              <a:rPr lang="en-US" noProof="0"/>
              <a:t>Click icon to add chart</a:t>
            </a:r>
          </a:p>
        </p:txBody>
      </p:sp>
      <p:sp>
        <p:nvSpPr>
          <p:cNvPr id="6" name="Text Placeholder 5"/>
          <p:cNvSpPr>
            <a:spLocks noGrp="1"/>
          </p:cNvSpPr>
          <p:nvPr>
            <p:ph type="body" sz="quarter" idx="22"/>
          </p:nvPr>
        </p:nvSpPr>
        <p:spPr>
          <a:xfrm>
            <a:off x="4755917" y="1665288"/>
            <a:ext cx="4011846" cy="420687"/>
          </a:xfrm>
        </p:spPr>
        <p:txBody>
          <a:bodyPr/>
          <a:lstStyle/>
          <a:p>
            <a:pPr lvl="0"/>
            <a:r>
              <a:rPr lang="en-US" noProof="0"/>
              <a:t>Click to edit Master text styles</a:t>
            </a:r>
          </a:p>
        </p:txBody>
      </p:sp>
      <p:sp>
        <p:nvSpPr>
          <p:cNvPr id="11" name="Text Placeholder 8"/>
          <p:cNvSpPr>
            <a:spLocks noGrp="1"/>
          </p:cNvSpPr>
          <p:nvPr>
            <p:ph type="body" sz="quarter" idx="13" hasCustomPrompt="1"/>
          </p:nvPr>
        </p:nvSpPr>
        <p:spPr>
          <a:xfrm>
            <a:off x="376237" y="651600"/>
            <a:ext cx="8391525"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3" name="Title Placeholder 1"/>
          <p:cNvSpPr>
            <a:spLocks noGrp="1"/>
          </p:cNvSpPr>
          <p:nvPr>
            <p:ph type="title" hasCustomPrompt="1"/>
          </p:nvPr>
        </p:nvSpPr>
        <p:spPr>
          <a:xfrm>
            <a:off x="376237" y="317499"/>
            <a:ext cx="8391525" cy="334101"/>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15" name="Text Placeholder 7"/>
          <p:cNvSpPr>
            <a:spLocks noGrp="1"/>
          </p:cNvSpPr>
          <p:nvPr>
            <p:ph type="body" sz="quarter" idx="23"/>
          </p:nvPr>
        </p:nvSpPr>
        <p:spPr>
          <a:xfrm>
            <a:off x="376237" y="6121013"/>
            <a:ext cx="8391525" cy="260737"/>
          </a:xfrm>
        </p:spPr>
        <p:txBody>
          <a:bodyPr>
            <a:normAutofit/>
          </a:bodyPr>
          <a:lstStyle>
            <a:lvl1pPr>
              <a:spcAft>
                <a:spcPts val="0"/>
              </a:spcAft>
              <a:defRPr sz="900"/>
            </a:lvl1pPr>
          </a:lstStyle>
          <a:p>
            <a:pPr lvl="0"/>
            <a:r>
              <a:rPr lang="en-US" noProof="0"/>
              <a:t>Click to edit Master text styles</a:t>
            </a:r>
          </a:p>
        </p:txBody>
      </p:sp>
      <p:sp>
        <p:nvSpPr>
          <p:cNvPr id="8"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79988024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4755915" y="2125013"/>
            <a:ext cx="4011847" cy="3996000"/>
          </a:xfrm>
        </p:spPr>
        <p:txBody>
          <a:bodyPr/>
          <a:lstStyle/>
          <a:p>
            <a:r>
              <a:rPr lang="en-US" noProof="0"/>
              <a:t>Click icon to add chart</a:t>
            </a:r>
          </a:p>
        </p:txBody>
      </p:sp>
      <p:sp>
        <p:nvSpPr>
          <p:cNvPr id="6" name="Text Placeholder 5"/>
          <p:cNvSpPr>
            <a:spLocks noGrp="1"/>
          </p:cNvSpPr>
          <p:nvPr>
            <p:ph type="body" sz="quarter" idx="22"/>
          </p:nvPr>
        </p:nvSpPr>
        <p:spPr>
          <a:xfrm>
            <a:off x="4755916" y="1665288"/>
            <a:ext cx="4011847" cy="420687"/>
          </a:xfrm>
        </p:spPr>
        <p:txBody>
          <a:bodyPr/>
          <a:lstStyle/>
          <a:p>
            <a:pPr lvl="0"/>
            <a:r>
              <a:rPr lang="en-US" noProof="0"/>
              <a:t>Click to edit Master text styles</a:t>
            </a:r>
          </a:p>
        </p:txBody>
      </p:sp>
      <p:sp>
        <p:nvSpPr>
          <p:cNvPr id="11" name="Text Placeholder 8"/>
          <p:cNvSpPr>
            <a:spLocks noGrp="1"/>
          </p:cNvSpPr>
          <p:nvPr>
            <p:ph type="body" sz="quarter" idx="13" hasCustomPrompt="1"/>
          </p:nvPr>
        </p:nvSpPr>
        <p:spPr>
          <a:xfrm>
            <a:off x="376237" y="651600"/>
            <a:ext cx="8391525"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3" name="Title Placeholder 1"/>
          <p:cNvSpPr>
            <a:spLocks noGrp="1"/>
          </p:cNvSpPr>
          <p:nvPr>
            <p:ph type="title" hasCustomPrompt="1"/>
          </p:nvPr>
        </p:nvSpPr>
        <p:spPr>
          <a:xfrm>
            <a:off x="376237" y="317499"/>
            <a:ext cx="8391525" cy="334101"/>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15" name="Text Placeholder 7"/>
          <p:cNvSpPr>
            <a:spLocks noGrp="1"/>
          </p:cNvSpPr>
          <p:nvPr>
            <p:ph type="body" sz="quarter" idx="23"/>
          </p:nvPr>
        </p:nvSpPr>
        <p:spPr>
          <a:xfrm>
            <a:off x="376237" y="6121013"/>
            <a:ext cx="8374064" cy="260737"/>
          </a:xfrm>
        </p:spPr>
        <p:txBody>
          <a:bodyPr>
            <a:normAutofit/>
          </a:bodyPr>
          <a:lstStyle>
            <a:lvl1pPr>
              <a:spcAft>
                <a:spcPts val="0"/>
              </a:spcAft>
              <a:defRPr sz="900"/>
            </a:lvl1pPr>
          </a:lstStyle>
          <a:p>
            <a:pPr lvl="0"/>
            <a:r>
              <a:rPr lang="en-US" noProof="0"/>
              <a:t>Click to edit Master text styles</a:t>
            </a:r>
          </a:p>
        </p:txBody>
      </p:sp>
      <p:sp>
        <p:nvSpPr>
          <p:cNvPr id="9" name="Chart Placeholder 2"/>
          <p:cNvSpPr>
            <a:spLocks noGrp="1"/>
          </p:cNvSpPr>
          <p:nvPr>
            <p:ph type="chart" sz="quarter" idx="24"/>
          </p:nvPr>
        </p:nvSpPr>
        <p:spPr>
          <a:xfrm>
            <a:off x="376238" y="2125013"/>
            <a:ext cx="4004297" cy="3996000"/>
          </a:xfrm>
        </p:spPr>
        <p:txBody>
          <a:bodyPr/>
          <a:lstStyle/>
          <a:p>
            <a:r>
              <a:rPr lang="en-US" noProof="0"/>
              <a:t>Click icon to add chart</a:t>
            </a:r>
          </a:p>
        </p:txBody>
      </p:sp>
      <p:sp>
        <p:nvSpPr>
          <p:cNvPr id="12" name="Text Placeholder 5"/>
          <p:cNvSpPr>
            <a:spLocks noGrp="1"/>
          </p:cNvSpPr>
          <p:nvPr>
            <p:ph type="body" sz="quarter" idx="25"/>
          </p:nvPr>
        </p:nvSpPr>
        <p:spPr>
          <a:xfrm>
            <a:off x="376237" y="1665288"/>
            <a:ext cx="4004298" cy="420687"/>
          </a:xfrm>
        </p:spPr>
        <p:txBody>
          <a:bodyPr/>
          <a:lstStyle/>
          <a:p>
            <a:pPr lvl="0"/>
            <a:r>
              <a:rPr lang="en-US" noProof="0"/>
              <a:t>Click to edit Master text styles</a:t>
            </a:r>
          </a:p>
        </p:txBody>
      </p:sp>
      <p:sp>
        <p:nvSpPr>
          <p:cNvPr id="10"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4"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223290066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376239" y="317499"/>
            <a:ext cx="8391524" cy="334101"/>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6" name="Content Placeholder 3"/>
          <p:cNvSpPr>
            <a:spLocks noGrp="1"/>
          </p:cNvSpPr>
          <p:nvPr>
            <p:ph sz="quarter" idx="10"/>
          </p:nvPr>
        </p:nvSpPr>
        <p:spPr>
          <a:xfrm>
            <a:off x="376237" y="1665288"/>
            <a:ext cx="3323893"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Content Placeholder 3"/>
          <p:cNvSpPr>
            <a:spLocks noGrp="1"/>
          </p:cNvSpPr>
          <p:nvPr>
            <p:ph sz="quarter" idx="16"/>
          </p:nvPr>
        </p:nvSpPr>
        <p:spPr>
          <a:xfrm>
            <a:off x="4087762" y="1700213"/>
            <a:ext cx="468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13" hasCustomPrompt="1"/>
          </p:nvPr>
        </p:nvSpPr>
        <p:spPr>
          <a:xfrm>
            <a:off x="376237" y="651600"/>
            <a:ext cx="8391525"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0"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1"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2070832747"/>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376238" y="317500"/>
            <a:ext cx="8391525" cy="334100"/>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6" name="Content Placeholder 3"/>
          <p:cNvSpPr>
            <a:spLocks noGrp="1"/>
          </p:cNvSpPr>
          <p:nvPr>
            <p:ph sz="quarter" idx="10"/>
          </p:nvPr>
        </p:nvSpPr>
        <p:spPr>
          <a:xfrm>
            <a:off x="5683411" y="1658680"/>
            <a:ext cx="3084351" cy="4723072"/>
          </a:xfrm>
          <a:prstGeom prst="rect">
            <a:avLst/>
          </a:prstGeom>
        </p:spPr>
        <p:txBody>
          <a:bodyPr>
            <a:noAutofit/>
          </a:bodyPr>
          <a:lstStyle>
            <a:lvl1pPr>
              <a:tabLst>
                <a:tab pos="5029200" algn="r"/>
              </a:tabLst>
              <a:defRPr sz="24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p:txBody>
      </p:sp>
      <p:sp>
        <p:nvSpPr>
          <p:cNvPr id="8" name="Content Placeholder 3"/>
          <p:cNvSpPr>
            <a:spLocks noGrp="1"/>
          </p:cNvSpPr>
          <p:nvPr>
            <p:ph sz="quarter" idx="16"/>
          </p:nvPr>
        </p:nvSpPr>
        <p:spPr>
          <a:xfrm>
            <a:off x="376238" y="1665288"/>
            <a:ext cx="4879761"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13" hasCustomPrompt="1"/>
          </p:nvPr>
        </p:nvSpPr>
        <p:spPr>
          <a:xfrm>
            <a:off x="376239" y="651600"/>
            <a:ext cx="8391524"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0"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1"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25554272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376238" y="317500"/>
            <a:ext cx="8391525" cy="334100"/>
          </a:xfrm>
        </p:spPr>
        <p:txBody>
          <a:bodyPr/>
          <a:lstStyle/>
          <a:p>
            <a:r>
              <a:rPr lang="en-US" noProof="0"/>
              <a:t>Click to edit Master title style</a:t>
            </a:r>
          </a:p>
        </p:txBody>
      </p:sp>
      <p:sp>
        <p:nvSpPr>
          <p:cNvPr id="4" name="Picture Placeholder 6"/>
          <p:cNvSpPr>
            <a:spLocks noGrp="1"/>
          </p:cNvSpPr>
          <p:nvPr>
            <p:ph type="pic" sz="quarter" idx="13"/>
          </p:nvPr>
        </p:nvSpPr>
        <p:spPr>
          <a:xfrm>
            <a:off x="376237" y="1700213"/>
            <a:ext cx="2034000" cy="1260000"/>
          </a:xfrm>
        </p:spPr>
        <p:txBody>
          <a:bodyPr lIns="0" tIns="0" rIns="0" bIns="0">
            <a:noAutofit/>
          </a:bodyPr>
          <a:lstStyle/>
          <a:p>
            <a:r>
              <a:rPr lang="en-US" noProof="0"/>
              <a:t>Click icon to add picture</a:t>
            </a:r>
          </a:p>
        </p:txBody>
      </p:sp>
      <p:sp>
        <p:nvSpPr>
          <p:cNvPr id="5" name="Picture Placeholder 6"/>
          <p:cNvSpPr>
            <a:spLocks noGrp="1"/>
          </p:cNvSpPr>
          <p:nvPr>
            <p:ph type="pic" sz="quarter" idx="14"/>
          </p:nvPr>
        </p:nvSpPr>
        <p:spPr>
          <a:xfrm>
            <a:off x="2495412" y="1700213"/>
            <a:ext cx="2034000" cy="1260000"/>
          </a:xfrm>
        </p:spPr>
        <p:txBody>
          <a:bodyPr lIns="0" tIns="0" rIns="0" bIns="0">
            <a:noAutofit/>
          </a:bodyPr>
          <a:lstStyle/>
          <a:p>
            <a:r>
              <a:rPr lang="en-US" noProof="0"/>
              <a:t>Click icon to add picture</a:t>
            </a:r>
          </a:p>
        </p:txBody>
      </p:sp>
      <p:sp>
        <p:nvSpPr>
          <p:cNvPr id="6" name="Picture Placeholder 6"/>
          <p:cNvSpPr>
            <a:spLocks noGrp="1"/>
          </p:cNvSpPr>
          <p:nvPr>
            <p:ph type="pic" sz="quarter" idx="15"/>
          </p:nvPr>
        </p:nvSpPr>
        <p:spPr>
          <a:xfrm>
            <a:off x="4614587" y="1700213"/>
            <a:ext cx="2034000" cy="1260000"/>
          </a:xfrm>
        </p:spPr>
        <p:txBody>
          <a:bodyPr lIns="0" tIns="0" rIns="0" bIns="0">
            <a:noAutofit/>
          </a:bodyPr>
          <a:lstStyle/>
          <a:p>
            <a:r>
              <a:rPr lang="en-US" noProof="0"/>
              <a:t>Click icon to add picture</a:t>
            </a:r>
          </a:p>
        </p:txBody>
      </p:sp>
      <p:sp>
        <p:nvSpPr>
          <p:cNvPr id="7" name="Picture Placeholder 6"/>
          <p:cNvSpPr>
            <a:spLocks noGrp="1"/>
          </p:cNvSpPr>
          <p:nvPr>
            <p:ph type="pic" sz="quarter" idx="16"/>
          </p:nvPr>
        </p:nvSpPr>
        <p:spPr>
          <a:xfrm>
            <a:off x="6733763" y="1700213"/>
            <a:ext cx="2034000" cy="1260000"/>
          </a:xfrm>
        </p:spPr>
        <p:txBody>
          <a:bodyPr lIns="0" tIns="0" rIns="0" bIns="0">
            <a:noAutofit/>
          </a:bodyPr>
          <a:lstStyle/>
          <a:p>
            <a:r>
              <a:rPr lang="en-US" noProof="0"/>
              <a:t>Click icon to add picture</a:t>
            </a:r>
          </a:p>
        </p:txBody>
      </p:sp>
      <p:sp>
        <p:nvSpPr>
          <p:cNvPr id="9" name="Text Placeholder 8"/>
          <p:cNvSpPr>
            <a:spLocks noGrp="1"/>
          </p:cNvSpPr>
          <p:nvPr>
            <p:ph type="body" sz="quarter" idx="17"/>
          </p:nvPr>
        </p:nvSpPr>
        <p:spPr>
          <a:xfrm>
            <a:off x="376237" y="3124200"/>
            <a:ext cx="2040351"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8"/>
          <p:cNvSpPr>
            <a:spLocks noGrp="1"/>
          </p:cNvSpPr>
          <p:nvPr>
            <p:ph type="body" sz="quarter" idx="18"/>
          </p:nvPr>
        </p:nvSpPr>
        <p:spPr>
          <a:xfrm>
            <a:off x="4612472" y="3120550"/>
            <a:ext cx="2034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8"/>
          <p:cNvSpPr>
            <a:spLocks noGrp="1"/>
          </p:cNvSpPr>
          <p:nvPr>
            <p:ph type="body" sz="quarter" idx="19"/>
          </p:nvPr>
        </p:nvSpPr>
        <p:spPr>
          <a:xfrm>
            <a:off x="2497530" y="3124199"/>
            <a:ext cx="2034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8"/>
          <p:cNvSpPr>
            <a:spLocks noGrp="1"/>
          </p:cNvSpPr>
          <p:nvPr>
            <p:ph type="body" sz="quarter" idx="20"/>
          </p:nvPr>
        </p:nvSpPr>
        <p:spPr>
          <a:xfrm>
            <a:off x="6744876" y="3108508"/>
            <a:ext cx="2022887"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8"/>
          <p:cNvSpPr>
            <a:spLocks noGrp="1"/>
          </p:cNvSpPr>
          <p:nvPr>
            <p:ph type="body" sz="quarter" idx="21" hasCustomPrompt="1"/>
          </p:nvPr>
        </p:nvSpPr>
        <p:spPr>
          <a:xfrm>
            <a:off x="376237" y="651600"/>
            <a:ext cx="8391526"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118829467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376238" y="317500"/>
            <a:ext cx="8391525" cy="334100"/>
          </a:xfrm>
        </p:spPr>
        <p:txBody>
          <a:bodyPr/>
          <a:lstStyle/>
          <a:p>
            <a:r>
              <a:rPr lang="en-US" noProof="0"/>
              <a:t>Click to edit Master title style</a:t>
            </a:r>
          </a:p>
        </p:txBody>
      </p:sp>
      <p:sp>
        <p:nvSpPr>
          <p:cNvPr id="4" name="Rectangle 3"/>
          <p:cNvSpPr/>
          <p:nvPr userDrawn="1"/>
        </p:nvSpPr>
        <p:spPr>
          <a:xfrm>
            <a:off x="378000" y="1707173"/>
            <a:ext cx="4122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5" name="Rectangle 4"/>
          <p:cNvSpPr/>
          <p:nvPr userDrawn="1"/>
        </p:nvSpPr>
        <p:spPr>
          <a:xfrm>
            <a:off x="4668064" y="1700213"/>
            <a:ext cx="41063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6" name="Rectangle 5"/>
          <p:cNvSpPr/>
          <p:nvPr userDrawn="1"/>
        </p:nvSpPr>
        <p:spPr>
          <a:xfrm>
            <a:off x="378000" y="4065173"/>
            <a:ext cx="4122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7" name="Rectangle 6"/>
          <p:cNvSpPr/>
          <p:nvPr userDrawn="1"/>
        </p:nvSpPr>
        <p:spPr>
          <a:xfrm>
            <a:off x="4668064" y="4065173"/>
            <a:ext cx="41063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8" name="Picture Placeholder 11"/>
          <p:cNvSpPr>
            <a:spLocks noGrp="1"/>
          </p:cNvSpPr>
          <p:nvPr>
            <p:ph type="pic" sz="quarter" idx="25"/>
          </p:nvPr>
        </p:nvSpPr>
        <p:spPr>
          <a:xfrm>
            <a:off x="378000" y="1880213"/>
            <a:ext cx="1476000" cy="1476000"/>
          </a:xfrm>
        </p:spPr>
        <p:txBody>
          <a:bodyPr/>
          <a:lstStyle>
            <a:lvl1pPr algn="ctr">
              <a:defRPr/>
            </a:lvl1pPr>
          </a:lstStyle>
          <a:p>
            <a:r>
              <a:rPr lang="en-US" noProof="0"/>
              <a:t>Click icon to add picture</a:t>
            </a:r>
          </a:p>
        </p:txBody>
      </p:sp>
      <p:sp>
        <p:nvSpPr>
          <p:cNvPr id="9" name="Picture Placeholder 11"/>
          <p:cNvSpPr>
            <a:spLocks noGrp="1"/>
          </p:cNvSpPr>
          <p:nvPr>
            <p:ph type="pic" sz="quarter" idx="27"/>
          </p:nvPr>
        </p:nvSpPr>
        <p:spPr>
          <a:xfrm>
            <a:off x="4668064" y="1880213"/>
            <a:ext cx="1476000" cy="1476000"/>
          </a:xfrm>
        </p:spPr>
        <p:txBody>
          <a:bodyPr/>
          <a:lstStyle>
            <a:lvl1pPr algn="ctr">
              <a:defRPr/>
            </a:lvl1pPr>
          </a:lstStyle>
          <a:p>
            <a:r>
              <a:rPr lang="en-US" noProof="0"/>
              <a:t>Click icon to add picture</a:t>
            </a:r>
          </a:p>
        </p:txBody>
      </p:sp>
      <p:sp>
        <p:nvSpPr>
          <p:cNvPr id="10" name="Picture Placeholder 11"/>
          <p:cNvSpPr>
            <a:spLocks noGrp="1"/>
          </p:cNvSpPr>
          <p:nvPr>
            <p:ph type="pic" sz="quarter" idx="29"/>
          </p:nvPr>
        </p:nvSpPr>
        <p:spPr>
          <a:xfrm>
            <a:off x="378000" y="4256213"/>
            <a:ext cx="1476000" cy="1476000"/>
          </a:xfrm>
        </p:spPr>
        <p:txBody>
          <a:bodyPr/>
          <a:lstStyle>
            <a:lvl1pPr algn="ctr">
              <a:defRPr/>
            </a:lvl1pPr>
          </a:lstStyle>
          <a:p>
            <a:r>
              <a:rPr lang="en-US" noProof="0"/>
              <a:t>Click icon to add picture</a:t>
            </a:r>
          </a:p>
        </p:txBody>
      </p:sp>
      <p:sp>
        <p:nvSpPr>
          <p:cNvPr id="11" name="Picture Placeholder 11"/>
          <p:cNvSpPr>
            <a:spLocks noGrp="1"/>
          </p:cNvSpPr>
          <p:nvPr>
            <p:ph type="pic" sz="quarter" idx="31"/>
          </p:nvPr>
        </p:nvSpPr>
        <p:spPr>
          <a:xfrm>
            <a:off x="4668064" y="4256213"/>
            <a:ext cx="1476000" cy="1476000"/>
          </a:xfrm>
        </p:spPr>
        <p:txBody>
          <a:bodyPr/>
          <a:lstStyle>
            <a:lvl1pPr algn="ctr">
              <a:defRPr/>
            </a:lvl1pPr>
          </a:lstStyle>
          <a:p>
            <a:r>
              <a:rPr lang="en-US" noProof="0"/>
              <a:t>Click icon to add picture</a:t>
            </a:r>
          </a:p>
        </p:txBody>
      </p:sp>
      <p:sp>
        <p:nvSpPr>
          <p:cNvPr id="13" name="Text Placeholder 12"/>
          <p:cNvSpPr>
            <a:spLocks noGrp="1"/>
          </p:cNvSpPr>
          <p:nvPr>
            <p:ph type="body" sz="quarter" idx="32"/>
          </p:nvPr>
        </p:nvSpPr>
        <p:spPr>
          <a:xfrm>
            <a:off x="2012612" y="1880213"/>
            <a:ext cx="2466000" cy="1944000"/>
          </a:xfrm>
        </p:spPr>
        <p:txBody>
          <a:bodyPr/>
          <a:lstStyle>
            <a:lvl1pPr>
              <a:spcAft>
                <a:spcPts val="0"/>
              </a:spcAft>
              <a:defRPr b="1"/>
            </a:lvl1pPr>
            <a:lvl2pPr>
              <a:spcAft>
                <a:spcPts val="0"/>
              </a:spcAft>
              <a:defRPr b="0"/>
            </a:lvl2pPr>
          </a:lstStyle>
          <a:p>
            <a:pPr lvl="0"/>
            <a:r>
              <a:rPr lang="en-US" noProof="0"/>
              <a:t>Click to edit Master text styles</a:t>
            </a:r>
          </a:p>
          <a:p>
            <a:pPr lvl="1"/>
            <a:r>
              <a:rPr lang="en-US" noProof="0"/>
              <a:t>Second level</a:t>
            </a:r>
          </a:p>
        </p:txBody>
      </p:sp>
      <p:sp>
        <p:nvSpPr>
          <p:cNvPr id="14" name="Text Placeholder 12"/>
          <p:cNvSpPr>
            <a:spLocks noGrp="1"/>
          </p:cNvSpPr>
          <p:nvPr>
            <p:ph type="body" sz="quarter" idx="33"/>
          </p:nvPr>
        </p:nvSpPr>
        <p:spPr>
          <a:xfrm>
            <a:off x="6297420" y="1880213"/>
            <a:ext cx="2476944" cy="1944000"/>
          </a:xfrm>
        </p:spPr>
        <p:txBody>
          <a:bodyPr/>
          <a:lstStyle>
            <a:lvl1pPr>
              <a:spcAft>
                <a:spcPts val="0"/>
              </a:spcAft>
              <a:defRPr b="1"/>
            </a:lvl1pPr>
            <a:lvl2pPr>
              <a:spcAft>
                <a:spcPts val="0"/>
              </a:spcAft>
              <a:defRPr b="0"/>
            </a:lvl2pPr>
          </a:lstStyle>
          <a:p>
            <a:pPr lvl="0"/>
            <a:r>
              <a:rPr lang="en-US" noProof="0"/>
              <a:t>Click to edit Master text styles</a:t>
            </a:r>
          </a:p>
          <a:p>
            <a:pPr lvl="1"/>
            <a:r>
              <a:rPr lang="en-US" noProof="0"/>
              <a:t>Second level</a:t>
            </a:r>
          </a:p>
        </p:txBody>
      </p:sp>
      <p:sp>
        <p:nvSpPr>
          <p:cNvPr id="15" name="Text Placeholder 12"/>
          <p:cNvSpPr>
            <a:spLocks noGrp="1"/>
          </p:cNvSpPr>
          <p:nvPr>
            <p:ph type="body" sz="quarter" idx="34"/>
          </p:nvPr>
        </p:nvSpPr>
        <p:spPr>
          <a:xfrm>
            <a:off x="2012612" y="4256213"/>
            <a:ext cx="2466000" cy="1944000"/>
          </a:xfrm>
        </p:spPr>
        <p:txBody>
          <a:bodyPr/>
          <a:lstStyle>
            <a:lvl1pPr>
              <a:spcAft>
                <a:spcPts val="0"/>
              </a:spcAft>
              <a:defRPr b="1"/>
            </a:lvl1pPr>
            <a:lvl2pPr>
              <a:spcAft>
                <a:spcPts val="0"/>
              </a:spcAft>
              <a:defRPr b="0"/>
            </a:lvl2pPr>
          </a:lstStyle>
          <a:p>
            <a:pPr lvl="0"/>
            <a:r>
              <a:rPr lang="en-US" noProof="0"/>
              <a:t>Click to edit Master text styles</a:t>
            </a:r>
          </a:p>
          <a:p>
            <a:pPr lvl="1"/>
            <a:r>
              <a:rPr lang="en-US" noProof="0"/>
              <a:t>Second level</a:t>
            </a:r>
          </a:p>
        </p:txBody>
      </p:sp>
      <p:sp>
        <p:nvSpPr>
          <p:cNvPr id="16" name="Text Placeholder 12"/>
          <p:cNvSpPr>
            <a:spLocks noGrp="1"/>
          </p:cNvSpPr>
          <p:nvPr>
            <p:ph type="body" sz="quarter" idx="35"/>
          </p:nvPr>
        </p:nvSpPr>
        <p:spPr>
          <a:xfrm>
            <a:off x="6297420" y="4256213"/>
            <a:ext cx="2476944" cy="1944000"/>
          </a:xfrm>
        </p:spPr>
        <p:txBody>
          <a:bodyPr/>
          <a:lstStyle>
            <a:lvl1pPr>
              <a:spcAft>
                <a:spcPts val="0"/>
              </a:spcAft>
              <a:defRPr b="1"/>
            </a:lvl1pPr>
            <a:lvl2pPr>
              <a:spcAft>
                <a:spcPts val="0"/>
              </a:spcAft>
              <a:defRPr b="0"/>
            </a:lvl2pPr>
          </a:lstStyle>
          <a:p>
            <a:pPr lvl="0"/>
            <a:r>
              <a:rPr lang="en-US" noProof="0"/>
              <a:t>Click to edit Master text styles</a:t>
            </a:r>
          </a:p>
          <a:p>
            <a:pPr lvl="1"/>
            <a:r>
              <a:rPr lang="en-US" noProof="0"/>
              <a:t>Second level</a:t>
            </a:r>
          </a:p>
        </p:txBody>
      </p:sp>
      <p:sp>
        <p:nvSpPr>
          <p:cNvPr id="17" name="Text Placeholder 8"/>
          <p:cNvSpPr>
            <a:spLocks noGrp="1"/>
          </p:cNvSpPr>
          <p:nvPr>
            <p:ph type="body" sz="quarter" idx="13" hasCustomPrompt="1"/>
          </p:nvPr>
        </p:nvSpPr>
        <p:spPr>
          <a:xfrm>
            <a:off x="376238" y="651600"/>
            <a:ext cx="8371762"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8"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174236896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376238" y="317501"/>
            <a:ext cx="8391525" cy="334099"/>
          </a:xfrm>
        </p:spPr>
        <p:txBody>
          <a:bodyPr/>
          <a:lstStyle/>
          <a:p>
            <a:r>
              <a:rPr lang="en-US" noProof="0"/>
              <a:t>Click to edit Master title style</a:t>
            </a:r>
          </a:p>
        </p:txBody>
      </p:sp>
      <p:sp>
        <p:nvSpPr>
          <p:cNvPr id="4" name="Picture Placeholder 7"/>
          <p:cNvSpPr>
            <a:spLocks noGrp="1"/>
          </p:cNvSpPr>
          <p:nvPr>
            <p:ph type="pic" sz="quarter" idx="13"/>
          </p:nvPr>
        </p:nvSpPr>
        <p:spPr>
          <a:xfrm>
            <a:off x="376238" y="1700213"/>
            <a:ext cx="2771775" cy="1971675"/>
          </a:xfrm>
        </p:spPr>
        <p:txBody>
          <a:bodyPr/>
          <a:lstStyle/>
          <a:p>
            <a:r>
              <a:rPr lang="en-US" noProof="0"/>
              <a:t>Click icon to add picture</a:t>
            </a:r>
          </a:p>
        </p:txBody>
      </p:sp>
      <p:sp>
        <p:nvSpPr>
          <p:cNvPr id="5" name="Picture Placeholder 7"/>
          <p:cNvSpPr>
            <a:spLocks noGrp="1"/>
          </p:cNvSpPr>
          <p:nvPr>
            <p:ph type="pic" sz="quarter" idx="14"/>
          </p:nvPr>
        </p:nvSpPr>
        <p:spPr>
          <a:xfrm>
            <a:off x="6004798" y="1700213"/>
            <a:ext cx="2762965" cy="1971675"/>
          </a:xfrm>
        </p:spPr>
        <p:txBody>
          <a:bodyPr/>
          <a:lstStyle/>
          <a:p>
            <a:r>
              <a:rPr lang="en-US" noProof="0"/>
              <a:t>Click icon to add picture</a:t>
            </a:r>
          </a:p>
        </p:txBody>
      </p:sp>
      <p:sp>
        <p:nvSpPr>
          <p:cNvPr id="6" name="Picture Placeholder 7"/>
          <p:cNvSpPr>
            <a:spLocks noGrp="1"/>
          </p:cNvSpPr>
          <p:nvPr>
            <p:ph type="pic" sz="quarter" idx="15"/>
          </p:nvPr>
        </p:nvSpPr>
        <p:spPr>
          <a:xfrm>
            <a:off x="3204806" y="1700213"/>
            <a:ext cx="2743200" cy="1971675"/>
          </a:xfrm>
        </p:spPr>
        <p:txBody>
          <a:bodyPr/>
          <a:lstStyle/>
          <a:p>
            <a:r>
              <a:rPr lang="en-US" noProof="0"/>
              <a:t>Click icon to add picture</a:t>
            </a:r>
          </a:p>
        </p:txBody>
      </p:sp>
      <p:sp>
        <p:nvSpPr>
          <p:cNvPr id="9" name="Text Placeholder 18"/>
          <p:cNvSpPr>
            <a:spLocks noGrp="1"/>
          </p:cNvSpPr>
          <p:nvPr>
            <p:ph idx="1" hasCustomPrompt="1"/>
          </p:nvPr>
        </p:nvSpPr>
        <p:spPr>
          <a:xfrm>
            <a:off x="376238" y="3832225"/>
            <a:ext cx="2762962" cy="20952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18"/>
          <p:cNvSpPr>
            <a:spLocks noGrp="1"/>
          </p:cNvSpPr>
          <p:nvPr>
            <p:ph idx="16" hasCustomPrompt="1"/>
          </p:nvPr>
        </p:nvSpPr>
        <p:spPr>
          <a:xfrm>
            <a:off x="3200400" y="3832225"/>
            <a:ext cx="2743200" cy="20952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Text Placeholder 18"/>
          <p:cNvSpPr>
            <a:spLocks noGrp="1"/>
          </p:cNvSpPr>
          <p:nvPr>
            <p:ph idx="17" hasCustomPrompt="1"/>
          </p:nvPr>
        </p:nvSpPr>
        <p:spPr>
          <a:xfrm>
            <a:off x="6004798" y="3832225"/>
            <a:ext cx="2762965" cy="20952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8"/>
          <p:cNvSpPr>
            <a:spLocks noGrp="1"/>
          </p:cNvSpPr>
          <p:nvPr>
            <p:ph type="body" sz="quarter" idx="18" hasCustomPrompt="1"/>
          </p:nvPr>
        </p:nvSpPr>
        <p:spPr>
          <a:xfrm>
            <a:off x="376238" y="651600"/>
            <a:ext cx="8371762"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2"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279539348"/>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376237" y="651600"/>
            <a:ext cx="8391525"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1" name="Title Placeholder 1"/>
          <p:cNvSpPr>
            <a:spLocks noGrp="1"/>
          </p:cNvSpPr>
          <p:nvPr>
            <p:ph type="title" hasCustomPrompt="1"/>
          </p:nvPr>
        </p:nvSpPr>
        <p:spPr>
          <a:xfrm>
            <a:off x="376237" y="317499"/>
            <a:ext cx="8391525" cy="334101"/>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171942254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378000" y="1857892"/>
            <a:ext cx="410011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21"/>
          </p:nvPr>
        </p:nvSpPr>
        <p:spPr>
          <a:xfrm>
            <a:off x="4684646" y="1857892"/>
            <a:ext cx="4083117"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p:cNvSpPr>
            <a:spLocks noGrp="1"/>
          </p:cNvSpPr>
          <p:nvPr>
            <p:ph type="title"/>
          </p:nvPr>
        </p:nvSpPr>
        <p:spPr>
          <a:xfrm>
            <a:off x="376238" y="317501"/>
            <a:ext cx="8391525" cy="334099"/>
          </a:xfrm>
        </p:spPr>
        <p:txBody>
          <a:bodyPr/>
          <a:lstStyle/>
          <a:p>
            <a:r>
              <a:rPr lang="en-US" noProof="0"/>
              <a:t>Click to edit Master title style</a:t>
            </a:r>
          </a:p>
        </p:txBody>
      </p:sp>
      <p:sp>
        <p:nvSpPr>
          <p:cNvPr id="4" name="Rectangle 3"/>
          <p:cNvSpPr/>
          <p:nvPr userDrawn="1"/>
        </p:nvSpPr>
        <p:spPr>
          <a:xfrm>
            <a:off x="378000" y="1705378"/>
            <a:ext cx="4100118"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5" name="Rectangle 4"/>
          <p:cNvSpPr/>
          <p:nvPr userDrawn="1"/>
        </p:nvSpPr>
        <p:spPr>
          <a:xfrm>
            <a:off x="4684646" y="1705378"/>
            <a:ext cx="4089718"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6" name="Picture Placeholder 29"/>
          <p:cNvSpPr>
            <a:spLocks noGrp="1"/>
          </p:cNvSpPr>
          <p:nvPr>
            <p:ph type="pic" sz="quarter" idx="19" hasCustomPrompt="1"/>
          </p:nvPr>
        </p:nvSpPr>
        <p:spPr>
          <a:xfrm>
            <a:off x="3577118" y="1863916"/>
            <a:ext cx="907655"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7" name="Picture Placeholder 29"/>
          <p:cNvSpPr>
            <a:spLocks noGrp="1"/>
          </p:cNvSpPr>
          <p:nvPr>
            <p:ph type="pic" sz="quarter" idx="20" hasCustomPrompt="1"/>
          </p:nvPr>
        </p:nvSpPr>
        <p:spPr>
          <a:xfrm>
            <a:off x="7818462" y="1857892"/>
            <a:ext cx="93312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6" name="Text Placeholder 8"/>
          <p:cNvSpPr>
            <a:spLocks noGrp="1"/>
          </p:cNvSpPr>
          <p:nvPr>
            <p:ph type="body" sz="quarter" idx="13" hasCustomPrompt="1"/>
          </p:nvPr>
        </p:nvSpPr>
        <p:spPr>
          <a:xfrm>
            <a:off x="376237" y="651600"/>
            <a:ext cx="8391525"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0"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1"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196401764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378000" y="1857892"/>
            <a:ext cx="410170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21"/>
          </p:nvPr>
        </p:nvSpPr>
        <p:spPr>
          <a:xfrm>
            <a:off x="4684646" y="1857892"/>
            <a:ext cx="409100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p:cNvSpPr>
            <a:spLocks noGrp="1"/>
          </p:cNvSpPr>
          <p:nvPr>
            <p:ph type="title"/>
          </p:nvPr>
        </p:nvSpPr>
        <p:spPr>
          <a:xfrm>
            <a:off x="376238" y="317501"/>
            <a:ext cx="8391525" cy="334099"/>
          </a:xfrm>
        </p:spPr>
        <p:txBody>
          <a:bodyPr/>
          <a:lstStyle/>
          <a:p>
            <a:r>
              <a:rPr lang="en-US" noProof="0"/>
              <a:t>Click to edit Master title style</a:t>
            </a:r>
          </a:p>
        </p:txBody>
      </p:sp>
      <p:sp>
        <p:nvSpPr>
          <p:cNvPr id="4" name="Rectangle 3"/>
          <p:cNvSpPr/>
          <p:nvPr userDrawn="1"/>
        </p:nvSpPr>
        <p:spPr>
          <a:xfrm>
            <a:off x="378000" y="1705378"/>
            <a:ext cx="4100118"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5" name="Rectangle 4"/>
          <p:cNvSpPr/>
          <p:nvPr userDrawn="1"/>
        </p:nvSpPr>
        <p:spPr>
          <a:xfrm>
            <a:off x="4684646" y="1705378"/>
            <a:ext cx="4089718"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7" name="Picture Placeholder 29"/>
          <p:cNvSpPr>
            <a:spLocks noGrp="1"/>
          </p:cNvSpPr>
          <p:nvPr>
            <p:ph type="pic" sz="quarter" idx="20" hasCustomPrompt="1"/>
          </p:nvPr>
        </p:nvSpPr>
        <p:spPr>
          <a:xfrm>
            <a:off x="7818462" y="1857892"/>
            <a:ext cx="93312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0" name="Text Placeholder 8"/>
          <p:cNvSpPr>
            <a:spLocks noGrp="1"/>
          </p:cNvSpPr>
          <p:nvPr>
            <p:ph type="body" sz="quarter" idx="22"/>
          </p:nvPr>
        </p:nvSpPr>
        <p:spPr>
          <a:xfrm>
            <a:off x="378000" y="4249682"/>
            <a:ext cx="410011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8"/>
          <p:cNvSpPr>
            <a:spLocks noGrp="1"/>
          </p:cNvSpPr>
          <p:nvPr>
            <p:ph type="body" sz="quarter" idx="23"/>
          </p:nvPr>
        </p:nvSpPr>
        <p:spPr>
          <a:xfrm>
            <a:off x="4684645" y="4249682"/>
            <a:ext cx="408971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ectangle 11"/>
          <p:cNvSpPr/>
          <p:nvPr userDrawn="1"/>
        </p:nvSpPr>
        <p:spPr>
          <a:xfrm>
            <a:off x="378000" y="4103518"/>
            <a:ext cx="410170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13" name="Rectangle 12"/>
          <p:cNvSpPr/>
          <p:nvPr userDrawn="1"/>
        </p:nvSpPr>
        <p:spPr>
          <a:xfrm>
            <a:off x="4684645" y="4103518"/>
            <a:ext cx="408353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14" name="Picture Placeholder 29"/>
          <p:cNvSpPr>
            <a:spLocks noGrp="1"/>
          </p:cNvSpPr>
          <p:nvPr>
            <p:ph type="pic" sz="quarter" idx="24" hasCustomPrompt="1"/>
          </p:nvPr>
        </p:nvSpPr>
        <p:spPr>
          <a:xfrm>
            <a:off x="3565870" y="4255706"/>
            <a:ext cx="929536"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5" name="Picture Placeholder 29"/>
          <p:cNvSpPr>
            <a:spLocks noGrp="1"/>
          </p:cNvSpPr>
          <p:nvPr>
            <p:ph type="pic" sz="quarter" idx="25" hasCustomPrompt="1"/>
          </p:nvPr>
        </p:nvSpPr>
        <p:spPr>
          <a:xfrm>
            <a:off x="7818463" y="4249682"/>
            <a:ext cx="93312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6" name="Text Placeholder 8"/>
          <p:cNvSpPr>
            <a:spLocks noGrp="1"/>
          </p:cNvSpPr>
          <p:nvPr>
            <p:ph type="body" sz="quarter" idx="13" hasCustomPrompt="1"/>
          </p:nvPr>
        </p:nvSpPr>
        <p:spPr>
          <a:xfrm>
            <a:off x="376238" y="651600"/>
            <a:ext cx="8398126"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7" name="Picture Placeholder 29"/>
          <p:cNvSpPr>
            <a:spLocks noGrp="1"/>
          </p:cNvSpPr>
          <p:nvPr>
            <p:ph type="pic" sz="quarter" idx="19" hasCustomPrompt="1"/>
          </p:nvPr>
        </p:nvSpPr>
        <p:spPr>
          <a:xfrm>
            <a:off x="3577118" y="1863916"/>
            <a:ext cx="907655"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8"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3249373789"/>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376238" y="317501"/>
            <a:ext cx="8391525" cy="334099"/>
          </a:xfrm>
        </p:spPr>
        <p:txBody>
          <a:bodyPr/>
          <a:lstStyle/>
          <a:p>
            <a:r>
              <a:rPr lang="en-US" noProof="0"/>
              <a:t>Click to edit Master title style</a:t>
            </a:r>
          </a:p>
        </p:txBody>
      </p:sp>
      <p:sp>
        <p:nvSpPr>
          <p:cNvPr id="4" name="Rectangle 3"/>
          <p:cNvSpPr/>
          <p:nvPr userDrawn="1"/>
        </p:nvSpPr>
        <p:spPr>
          <a:xfrm>
            <a:off x="3240000" y="1705968"/>
            <a:ext cx="266708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5" name="Rectangle 4"/>
          <p:cNvSpPr/>
          <p:nvPr userDrawn="1"/>
        </p:nvSpPr>
        <p:spPr>
          <a:xfrm>
            <a:off x="378000" y="1700213"/>
            <a:ext cx="267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6" name="Rectangle 5"/>
          <p:cNvSpPr/>
          <p:nvPr userDrawn="1"/>
        </p:nvSpPr>
        <p:spPr>
          <a:xfrm>
            <a:off x="6086475" y="1705968"/>
            <a:ext cx="268789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7" name="Text Placeholder 8"/>
          <p:cNvSpPr>
            <a:spLocks noGrp="1"/>
          </p:cNvSpPr>
          <p:nvPr>
            <p:ph type="body" sz="quarter" idx="17"/>
          </p:nvPr>
        </p:nvSpPr>
        <p:spPr>
          <a:xfrm>
            <a:off x="3244283" y="1851441"/>
            <a:ext cx="265543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8"/>
          <p:cNvSpPr>
            <a:spLocks noGrp="1"/>
          </p:cNvSpPr>
          <p:nvPr>
            <p:ph type="body" sz="quarter" idx="18"/>
          </p:nvPr>
        </p:nvSpPr>
        <p:spPr>
          <a:xfrm>
            <a:off x="378000" y="1851441"/>
            <a:ext cx="267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19"/>
          </p:nvPr>
        </p:nvSpPr>
        <p:spPr>
          <a:xfrm>
            <a:off x="6095999" y="1851441"/>
            <a:ext cx="2678365"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8"/>
          <p:cNvSpPr>
            <a:spLocks noGrp="1"/>
          </p:cNvSpPr>
          <p:nvPr>
            <p:ph type="body" sz="quarter" idx="13" hasCustomPrompt="1"/>
          </p:nvPr>
        </p:nvSpPr>
        <p:spPr>
          <a:xfrm>
            <a:off x="376238" y="651600"/>
            <a:ext cx="8371762"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2"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203155719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376238" y="317501"/>
            <a:ext cx="8391525" cy="334099"/>
          </a:xfrm>
        </p:spPr>
        <p:txBody>
          <a:bodyPr/>
          <a:lstStyle/>
          <a:p>
            <a:r>
              <a:rPr lang="en-US" noProof="0"/>
              <a:t>Click to edit Master title style</a:t>
            </a:r>
          </a:p>
        </p:txBody>
      </p:sp>
      <p:sp>
        <p:nvSpPr>
          <p:cNvPr id="4" name="Text Placeholder 8"/>
          <p:cNvSpPr>
            <a:spLocks noGrp="1"/>
          </p:cNvSpPr>
          <p:nvPr>
            <p:ph type="body" sz="quarter" idx="17"/>
          </p:nvPr>
        </p:nvSpPr>
        <p:spPr>
          <a:xfrm>
            <a:off x="378000"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8"/>
          <p:cNvSpPr>
            <a:spLocks noGrp="1"/>
          </p:cNvSpPr>
          <p:nvPr>
            <p:ph type="body" sz="quarter" idx="18"/>
          </p:nvPr>
        </p:nvSpPr>
        <p:spPr>
          <a:xfrm>
            <a:off x="6822627"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p:cNvSpPr>
            <a:spLocks noGrp="1"/>
          </p:cNvSpPr>
          <p:nvPr>
            <p:ph type="body" sz="quarter" idx="19"/>
          </p:nvPr>
        </p:nvSpPr>
        <p:spPr>
          <a:xfrm>
            <a:off x="2526209"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 Placeholder 8"/>
          <p:cNvSpPr>
            <a:spLocks noGrp="1"/>
          </p:cNvSpPr>
          <p:nvPr>
            <p:ph type="body" sz="quarter" idx="20"/>
          </p:nvPr>
        </p:nvSpPr>
        <p:spPr>
          <a:xfrm>
            <a:off x="4674418"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8"/>
          <p:cNvSpPr>
            <a:spLocks noGrp="1"/>
          </p:cNvSpPr>
          <p:nvPr>
            <p:ph type="body" sz="quarter" idx="13" hasCustomPrompt="1"/>
          </p:nvPr>
        </p:nvSpPr>
        <p:spPr>
          <a:xfrm>
            <a:off x="376237" y="651600"/>
            <a:ext cx="8391525"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10"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2411517380"/>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6237" y="317500"/>
            <a:ext cx="8391526" cy="370193"/>
          </a:xfrm>
        </p:spPr>
        <p:txBody>
          <a:bodyPr/>
          <a:lstStyle>
            <a:lvl1pPr>
              <a:defRPr>
                <a:solidFill>
                  <a:schemeClr val="bg1"/>
                </a:solidFill>
              </a:defRPr>
            </a:lvl1pPr>
          </a:lstStyle>
          <a:p>
            <a:r>
              <a:rPr lang="en-US" noProof="0"/>
              <a:t>Click to edit Master title style</a:t>
            </a:r>
          </a:p>
        </p:txBody>
      </p:sp>
      <p:sp>
        <p:nvSpPr>
          <p:cNvPr id="4" name="Text Placeholder 8"/>
          <p:cNvSpPr>
            <a:spLocks noGrp="1"/>
          </p:cNvSpPr>
          <p:nvPr>
            <p:ph type="body" sz="quarter" idx="17"/>
          </p:nvPr>
        </p:nvSpPr>
        <p:spPr>
          <a:xfrm>
            <a:off x="378000"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8"/>
          <p:cNvSpPr>
            <a:spLocks noGrp="1"/>
          </p:cNvSpPr>
          <p:nvPr>
            <p:ph type="body" sz="quarter" idx="18"/>
          </p:nvPr>
        </p:nvSpPr>
        <p:spPr>
          <a:xfrm>
            <a:off x="6825564"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p:cNvSpPr>
            <a:spLocks noGrp="1"/>
          </p:cNvSpPr>
          <p:nvPr>
            <p:ph type="body" sz="quarter" idx="19"/>
          </p:nvPr>
        </p:nvSpPr>
        <p:spPr>
          <a:xfrm>
            <a:off x="2527188"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 Placeholder 8"/>
          <p:cNvSpPr>
            <a:spLocks noGrp="1"/>
          </p:cNvSpPr>
          <p:nvPr>
            <p:ph type="body" sz="quarter" idx="20"/>
          </p:nvPr>
        </p:nvSpPr>
        <p:spPr>
          <a:xfrm>
            <a:off x="4676376"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8"/>
          <p:cNvSpPr>
            <a:spLocks noGrp="1"/>
          </p:cNvSpPr>
          <p:nvPr>
            <p:ph type="body" sz="quarter" idx="13" hasCustomPrompt="1"/>
          </p:nvPr>
        </p:nvSpPr>
        <p:spPr>
          <a:xfrm>
            <a:off x="376237" y="687694"/>
            <a:ext cx="8391526"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a:t>Click to add subtitle</a:t>
            </a:r>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12"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a:t>© 2020 Deloitte Central Europe</a:t>
            </a:r>
          </a:p>
        </p:txBody>
      </p:sp>
    </p:spTree>
    <p:extLst>
      <p:ext uri="{BB962C8B-B14F-4D97-AF65-F5344CB8AC3E}">
        <p14:creationId xmlns:p14="http://schemas.microsoft.com/office/powerpoint/2010/main" val="308291958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376237" y="651600"/>
            <a:ext cx="8391525"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9" name="Title Placeholder 1"/>
          <p:cNvSpPr>
            <a:spLocks noGrp="1"/>
          </p:cNvSpPr>
          <p:nvPr>
            <p:ph type="title" hasCustomPrompt="1"/>
          </p:nvPr>
        </p:nvSpPr>
        <p:spPr>
          <a:xfrm>
            <a:off x="376237" y="317499"/>
            <a:ext cx="8391525" cy="334101"/>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10" name="Text Placeholder 18"/>
          <p:cNvSpPr>
            <a:spLocks noGrp="1"/>
          </p:cNvSpPr>
          <p:nvPr>
            <p:ph idx="1"/>
          </p:nvPr>
        </p:nvSpPr>
        <p:spPr>
          <a:xfrm>
            <a:off x="376237" y="1665288"/>
            <a:ext cx="4195763" cy="4716463"/>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6"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319379919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4"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32685711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3"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17522807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376239" y="4211955"/>
            <a:ext cx="6396702" cy="2169796"/>
          </a:xfrm>
        </p:spPr>
        <p:txBody>
          <a:bodyPr anchor="b" anchorCtr="0"/>
          <a:lstStyle>
            <a:lvl1pPr>
              <a:lnSpc>
                <a:spcPct val="100000"/>
              </a:lnSpc>
              <a:spcAft>
                <a:spcPts val="600"/>
              </a:spcAft>
              <a:defRPr sz="900"/>
            </a:lvl1pPr>
          </a:lstStyle>
          <a:p>
            <a:pPr lvl="0"/>
            <a:r>
              <a:rPr lang="en-US" noProof="0"/>
              <a:t>Click to edit Master text styles</a:t>
            </a:r>
          </a:p>
        </p:txBody>
      </p:sp>
      <p:sp>
        <p:nvSpPr>
          <p:cNvPr id="3" name="Picture Placeholder 2"/>
          <p:cNvSpPr>
            <a:spLocks noGrp="1"/>
          </p:cNvSpPr>
          <p:nvPr>
            <p:ph type="pic" sz="quarter" idx="14" hasCustomPrompt="1"/>
          </p:nvPr>
        </p:nvSpPr>
        <p:spPr>
          <a:xfrm>
            <a:off x="7028135" y="4211955"/>
            <a:ext cx="1739627" cy="1725448"/>
          </a:xfrm>
        </p:spPr>
        <p:txBody>
          <a:bodyPr anchor="ctr" anchorCtr="0"/>
          <a:lstStyle>
            <a:lvl1pPr algn="ctr">
              <a:defRPr sz="900"/>
            </a:lvl1pPr>
          </a:lstStyle>
          <a:p>
            <a:r>
              <a:rPr lang="en-US" sz="900" noProof="0"/>
              <a:t>Insert sponsorship mark here</a:t>
            </a:r>
            <a:endParaRPr lang="en-US" noProof="0"/>
          </a:p>
        </p:txBody>
      </p:sp>
      <p:sp>
        <p:nvSpPr>
          <p:cNvPr id="8" name="Text Placeholder 7"/>
          <p:cNvSpPr>
            <a:spLocks noGrp="1"/>
          </p:cNvSpPr>
          <p:nvPr>
            <p:ph type="body" sz="quarter" idx="15"/>
          </p:nvPr>
        </p:nvSpPr>
        <p:spPr>
          <a:xfrm>
            <a:off x="7028137" y="6018028"/>
            <a:ext cx="1739626" cy="363722"/>
          </a:xfrm>
        </p:spPr>
        <p:txBody>
          <a:bodyPr anchor="b" anchorCtr="0"/>
          <a:lstStyle>
            <a:lvl1pPr>
              <a:lnSpc>
                <a:spcPct val="100000"/>
              </a:lnSpc>
              <a:defRPr sz="950"/>
            </a:lvl1pPr>
          </a:lstStyle>
          <a:p>
            <a:pPr lvl="0"/>
            <a:r>
              <a:rPr lang="en-US" noProof="0"/>
              <a:t>Click to edit Master text styles</a:t>
            </a:r>
          </a:p>
        </p:txBody>
      </p:sp>
    </p:spTree>
    <p:extLst>
      <p:ext uri="{BB962C8B-B14F-4D97-AF65-F5344CB8AC3E}">
        <p14:creationId xmlns:p14="http://schemas.microsoft.com/office/powerpoint/2010/main" val="38332143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 name="Title 1"/>
          <p:cNvSpPr>
            <a:spLocks noGrp="1"/>
          </p:cNvSpPr>
          <p:nvPr>
            <p:ph type="ctrTitle"/>
          </p:nvPr>
        </p:nvSpPr>
        <p:spPr>
          <a:xfrm>
            <a:off x="375615" y="1812924"/>
            <a:ext cx="2772000" cy="842400"/>
          </a:xfrm>
        </p:spPr>
        <p:txBody>
          <a:bodyPr/>
          <a:lstStyle>
            <a:lvl1pPr>
              <a:defRPr sz="2800">
                <a:solidFill>
                  <a:schemeClr val="accent1"/>
                </a:solidFill>
              </a:defRPr>
            </a:lvl1pPr>
          </a:lstStyle>
          <a:p>
            <a:r>
              <a:rPr lang="en-US"/>
              <a:t>Click to edit Master title style</a:t>
            </a:r>
            <a:endParaRPr lang="en-GB"/>
          </a:p>
        </p:txBody>
      </p:sp>
      <p:sp>
        <p:nvSpPr>
          <p:cNvPr id="3" name="Subtitle 2"/>
          <p:cNvSpPr>
            <a:spLocks noGrp="1"/>
          </p:cNvSpPr>
          <p:nvPr>
            <p:ph type="subTitle" idx="1"/>
          </p:nvPr>
        </p:nvSpPr>
        <p:spPr>
          <a:xfrm>
            <a:off x="375615" y="4357694"/>
            <a:ext cx="2772000" cy="1048554"/>
          </a:xfrm>
        </p:spPr>
        <p:txBody>
          <a:bodyPr>
            <a:normAutofit/>
          </a:bodyPr>
          <a:lstStyle>
            <a:lvl1pPr marL="0" indent="0" algn="l">
              <a:lnSpc>
                <a:spcPct val="120000"/>
              </a:lnSpc>
              <a:spcBef>
                <a:spcPts val="0"/>
              </a:spcBef>
              <a:buNone/>
              <a:defRPr sz="1400" b="0">
                <a:solidFill>
                  <a:schemeClr val="accent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1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
        <p:nvSpPr>
          <p:cNvPr id="11" name="Text Placeholder 5"/>
          <p:cNvSpPr>
            <a:spLocks noGrp="1"/>
          </p:cNvSpPr>
          <p:nvPr>
            <p:ph type="body" sz="quarter" idx="10"/>
          </p:nvPr>
        </p:nvSpPr>
        <p:spPr>
          <a:xfrm>
            <a:off x="375050" y="2663187"/>
            <a:ext cx="2772000" cy="1699200"/>
          </a:xfrm>
        </p:spPr>
        <p:txBody>
          <a:bodyPr>
            <a:noAutofit/>
          </a:bodyPr>
          <a:lstStyle>
            <a:lvl1pPr marL="0" indent="0">
              <a:buNone/>
              <a:defRPr sz="2800">
                <a:solidFill>
                  <a:schemeClr val="accent2"/>
                </a:solidFill>
              </a:defRPr>
            </a:lvl1pPr>
          </a:lstStyle>
          <a:p>
            <a:pPr lvl="0"/>
            <a:r>
              <a:rPr lang="en-US"/>
              <a:t>Click to edit Master text styles</a:t>
            </a:r>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2" name="Title 1"/>
          <p:cNvSpPr>
            <a:spLocks noGrp="1"/>
          </p:cNvSpPr>
          <p:nvPr>
            <p:ph type="ctrTitle"/>
          </p:nvPr>
        </p:nvSpPr>
        <p:spPr>
          <a:xfrm>
            <a:off x="621838" y="1093316"/>
            <a:ext cx="4878856" cy="849600"/>
          </a:xfrm>
        </p:spPr>
        <p:txBody>
          <a:bodyPr/>
          <a:lstStyle>
            <a:lvl1pPr>
              <a:defRPr sz="2800">
                <a:solidFill>
                  <a:schemeClr val="accent1"/>
                </a:solidFill>
              </a:defRPr>
            </a:lvl1pPr>
          </a:lstStyle>
          <a:p>
            <a:r>
              <a:rPr lang="en-US"/>
              <a:t>Click to edit Master title style</a:t>
            </a:r>
            <a:endParaRPr lang="en-GB"/>
          </a:p>
        </p:txBody>
      </p:sp>
      <p:sp>
        <p:nvSpPr>
          <p:cNvPr id="3" name="Subtitle 2"/>
          <p:cNvSpPr>
            <a:spLocks noGrp="1"/>
          </p:cNvSpPr>
          <p:nvPr>
            <p:ph type="subTitle" idx="1"/>
          </p:nvPr>
        </p:nvSpPr>
        <p:spPr>
          <a:xfrm>
            <a:off x="621838" y="2668126"/>
            <a:ext cx="4878856" cy="388186"/>
          </a:xfrm>
        </p:spPr>
        <p:txBody>
          <a:bodyPr>
            <a:normAutofit/>
          </a:bodyPr>
          <a:lstStyle>
            <a:lvl1pPr marL="0" indent="0" algn="l">
              <a:spcBef>
                <a:spcPts val="0"/>
              </a:spcBef>
              <a:buNone/>
              <a:defRPr sz="1400" b="0">
                <a:solidFill>
                  <a:schemeClr val="accent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1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
        <p:nvSpPr>
          <p:cNvPr id="11" name="Text Placeholder 5"/>
          <p:cNvSpPr>
            <a:spLocks noGrp="1"/>
          </p:cNvSpPr>
          <p:nvPr>
            <p:ph type="body" sz="quarter" idx="10"/>
          </p:nvPr>
        </p:nvSpPr>
        <p:spPr>
          <a:xfrm>
            <a:off x="621838" y="1953740"/>
            <a:ext cx="4878856" cy="702000"/>
          </a:xfrm>
        </p:spPr>
        <p:txBody>
          <a:bodyPr>
            <a:noAutofit/>
          </a:bodyPr>
          <a:lstStyle>
            <a:lvl1pPr marL="0" indent="0">
              <a:buNone/>
              <a:defRPr sz="2800">
                <a:solidFill>
                  <a:schemeClr val="accent2"/>
                </a:solidFill>
              </a:defRPr>
            </a:lvl1pPr>
          </a:lstStyle>
          <a:p>
            <a:pPr lvl="0"/>
            <a:r>
              <a:rPr lang="en-US"/>
              <a:t>Click to edit Master text styles</a:t>
            </a:r>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chemeClr val="accent5"/>
                </a:solidFill>
              </a:defRPr>
            </a:lvl1pPr>
          </a:lstStyle>
          <a:p>
            <a:pPr lvl="0"/>
            <a:r>
              <a:rPr lang="en-US"/>
              <a:t>Click to edit Master text styles</a:t>
            </a:r>
          </a:p>
        </p:txBody>
      </p:sp>
      <p:sp>
        <p:nvSpPr>
          <p:cNvPr id="14"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a:t>Click to edit Master title style</a:t>
            </a:r>
            <a:endParaRPr lang="en-GB"/>
          </a:p>
        </p:txBody>
      </p:sp>
      <p:sp>
        <p:nvSpPr>
          <p:cNvPr id="20" name="Text Placeholder 19"/>
          <p:cNvSpPr>
            <a:spLocks noGrp="1"/>
          </p:cNvSpPr>
          <p:nvPr>
            <p:ph type="body" sz="quarter" idx="14"/>
          </p:nvPr>
        </p:nvSpPr>
        <p:spPr>
          <a:xfrm>
            <a:off x="370800" y="1803543"/>
            <a:ext cx="8388000" cy="4536000"/>
          </a:xfrm>
        </p:spPr>
        <p:txBody>
          <a:bodyPr/>
          <a:lstStyle>
            <a:lvl1pPr marL="0" indent="0">
              <a:buNone/>
              <a:defRPr/>
            </a:lvl1pPr>
            <a:lvl2pPr marL="266700" indent="-266700">
              <a:buFont typeface="Arial" pitchFamily="34" charset="0"/>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reface Layou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70113" y="295682"/>
            <a:ext cx="8388000" cy="990177"/>
          </a:xfrm>
          <a:prstGeom prst="rect">
            <a:avLst/>
          </a:prstGeom>
        </p:spPr>
        <p:txBody>
          <a:bodyPr vert="horz" lIns="0" tIns="0" rIns="0" bIns="0" rtlCol="0" anchor="t" anchorCtr="0">
            <a:noAutofit/>
          </a:bodyPr>
          <a:lstStyle/>
          <a:p>
            <a:r>
              <a:rPr lang="en-US"/>
              <a:t>Click to edit Master title style</a:t>
            </a:r>
            <a:endParaRPr lang="en-GB"/>
          </a:p>
        </p:txBody>
      </p:sp>
      <p:sp>
        <p:nvSpPr>
          <p:cNvPr id="20" name="Text Placeholder 19"/>
          <p:cNvSpPr>
            <a:spLocks noGrp="1"/>
          </p:cNvSpPr>
          <p:nvPr>
            <p:ph type="body" sz="quarter" idx="14"/>
          </p:nvPr>
        </p:nvSpPr>
        <p:spPr>
          <a:xfrm>
            <a:off x="370800" y="1805667"/>
            <a:ext cx="8388000" cy="4545033"/>
          </a:xfrm>
        </p:spPr>
        <p:txBody>
          <a:bodyPr/>
          <a:lstStyle>
            <a:lvl1pPr marL="0" indent="0" algn="l">
              <a:buNone/>
              <a:defRPr/>
            </a:lvl1pPr>
            <a:lvl2pPr marL="266700" indent="-266700">
              <a:buFont typeface="Arial" pitchFamily="34" charset="0"/>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Text &amp; Conten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a:t>Click to edit Master title style</a:t>
            </a:r>
            <a:endParaRPr lang="en-GB"/>
          </a:p>
        </p:txBody>
      </p:sp>
      <p:sp>
        <p:nvSpPr>
          <p:cNvPr id="9"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chemeClr val="accent5"/>
                </a:solidFill>
              </a:defRPr>
            </a:lvl1pPr>
          </a:lstStyle>
          <a:p>
            <a:pPr lvl="0"/>
            <a:r>
              <a:rPr lang="en-US"/>
              <a:t>Click to edit Master text styles</a:t>
            </a:r>
          </a:p>
        </p:txBody>
      </p:sp>
      <p:sp>
        <p:nvSpPr>
          <p:cNvPr id="20" name="Text Placeholder 19"/>
          <p:cNvSpPr>
            <a:spLocks noGrp="1"/>
          </p:cNvSpPr>
          <p:nvPr>
            <p:ph type="body" sz="quarter" idx="14"/>
          </p:nvPr>
        </p:nvSpPr>
        <p:spPr>
          <a:xfrm>
            <a:off x="370800" y="1803543"/>
            <a:ext cx="4140000" cy="4536000"/>
          </a:xfrm>
        </p:spPr>
        <p:txBody>
          <a:bodyPr/>
          <a:lstStyle>
            <a:lvl4pPr marL="539750" indent="-273050">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8" name="Chart Placeholder 7"/>
          <p:cNvSpPr>
            <a:spLocks noGrp="1"/>
          </p:cNvSpPr>
          <p:nvPr>
            <p:ph type="chart" sz="quarter" idx="15"/>
          </p:nvPr>
        </p:nvSpPr>
        <p:spPr>
          <a:xfrm>
            <a:off x="4643437" y="1803543"/>
            <a:ext cx="4140000" cy="4536000"/>
          </a:xfrm>
        </p:spPr>
        <p:txBody>
          <a:bodyPr/>
          <a:lstStyle/>
          <a:p>
            <a:r>
              <a:rPr lang="en-US"/>
              <a:t>Click icon to add chart</a:t>
            </a:r>
            <a:endParaRPr lang="en-GB"/>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buNone/>
              <a:defRPr b="0"/>
            </a:lvl1pPr>
            <a:lvl2pPr marL="266700" indent="-266700">
              <a:buFont typeface="Arial" pitchFamily="34" charset="0"/>
              <a:buChar char="•"/>
              <a:tabLst/>
              <a:defRPr/>
            </a:lvl2pPr>
            <a:lvl3pPr marL="266700" indent="-266700">
              <a:buFont typeface="Arial" pitchFamily="34" charset="0"/>
              <a:buChar char="•"/>
              <a:defRPr i="1"/>
            </a:lvl3pPr>
            <a:lvl4pPr marL="539750" indent="-273050">
              <a:buFont typeface="Arial" pitchFamily="34" charset="0"/>
              <a:buChar char="−"/>
              <a:defRPr i="0"/>
            </a:lvl4pPr>
            <a:lvl5pPr marL="806450" indent="-2667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a:t>Click to edit Master title style</a:t>
            </a:r>
            <a:endParaRPr lang="en-GB"/>
          </a:p>
        </p:txBody>
      </p:sp>
      <p:sp>
        <p:nvSpPr>
          <p:cNvPr id="17"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chemeClr val="accent5"/>
                </a:solidFill>
              </a:defRPr>
            </a:lvl1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alificatio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787" y="2238199"/>
            <a:ext cx="4122000" cy="1800000"/>
          </a:xfrm>
        </p:spPr>
        <p:txBody>
          <a:bodyPr/>
          <a:lstStyle>
            <a:lvl1pPr marL="0" indent="0">
              <a:spcBef>
                <a:spcPts val="600"/>
              </a:spcBef>
              <a:buNone/>
              <a:defRPr b="0"/>
            </a:lvl1pPr>
            <a:lvl2pPr marL="271463" indent="-271463">
              <a:spcBef>
                <a:spcPts val="600"/>
              </a:spcBef>
              <a:buFont typeface="Arial" pitchFamily="34" charset="0"/>
              <a:buChar char="•"/>
              <a:tabLst/>
              <a:defRPr/>
            </a:lvl2pPr>
            <a:lvl3pPr marL="274638" indent="-274638">
              <a:spcBef>
                <a:spcPts val="600"/>
              </a:spcBef>
              <a:buFont typeface="Arial" pitchFamily="34" charset="0"/>
              <a:buChar char="•"/>
              <a:defRPr i="1"/>
            </a:lvl3pPr>
            <a:lvl4pPr marL="534988" indent="-263525">
              <a:spcBef>
                <a:spcPts val="600"/>
              </a:spcBef>
              <a:buFont typeface="Arial" pitchFamily="34" charset="0"/>
              <a:buChar char="−"/>
              <a:defRPr i="0"/>
            </a:lvl4pPr>
            <a:lvl5pPr marL="806450" indent="-271463">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a:t>Click to edit Master title style</a:t>
            </a:r>
            <a:endParaRPr lang="en-GB"/>
          </a:p>
        </p:txBody>
      </p:sp>
      <p:sp>
        <p:nvSpPr>
          <p:cNvPr id="17"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chemeClr val="accent5"/>
                </a:solidFill>
              </a:defRPr>
            </a:lvl1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
        <p:nvSpPr>
          <p:cNvPr id="9" name="Text Placeholder 8"/>
          <p:cNvSpPr>
            <a:spLocks noGrp="1"/>
          </p:cNvSpPr>
          <p:nvPr>
            <p:ph type="body" sz="quarter" idx="14"/>
          </p:nvPr>
        </p:nvSpPr>
        <p:spPr>
          <a:xfrm>
            <a:off x="371788" y="1809583"/>
            <a:ext cx="4122000" cy="357187"/>
          </a:xfrm>
          <a:solidFill>
            <a:schemeClr val="accent3"/>
          </a:solidFill>
        </p:spPr>
        <p:txBody>
          <a:bodyPr anchor="ctr" anchorCtr="0"/>
          <a:lstStyle>
            <a:lvl1pPr marL="87313" indent="0">
              <a:buNone/>
              <a:defRPr>
                <a:solidFill>
                  <a:schemeClr val="bg1"/>
                </a:solidFill>
              </a:defRPr>
            </a:lvl1pPr>
          </a:lstStyle>
          <a:p>
            <a:pPr lvl="0"/>
            <a:r>
              <a:rPr lang="en-US"/>
              <a:t>Click to edit Master text styles</a:t>
            </a:r>
          </a:p>
        </p:txBody>
      </p:sp>
      <p:sp>
        <p:nvSpPr>
          <p:cNvPr id="10" name="Content Placeholder 2"/>
          <p:cNvSpPr>
            <a:spLocks noGrp="1"/>
          </p:cNvSpPr>
          <p:nvPr>
            <p:ph idx="15"/>
          </p:nvPr>
        </p:nvSpPr>
        <p:spPr>
          <a:xfrm>
            <a:off x="371787" y="4487651"/>
            <a:ext cx="4122000" cy="1800000"/>
          </a:xfrm>
        </p:spPr>
        <p:txBody>
          <a:bodyPr/>
          <a:lstStyle>
            <a:lvl1pPr marL="0" indent="0">
              <a:spcBef>
                <a:spcPts val="600"/>
              </a:spcBef>
              <a:buNone/>
              <a:defRPr b="0"/>
            </a:lvl1pPr>
            <a:lvl2pPr marL="271463" indent="-271463">
              <a:spcBef>
                <a:spcPts val="600"/>
              </a:spcBef>
              <a:buFont typeface="Arial" pitchFamily="34" charset="0"/>
              <a:buChar char="•"/>
              <a:tabLst/>
              <a:defRPr/>
            </a:lvl2pPr>
            <a:lvl3pPr marL="274638" indent="-274638">
              <a:spcBef>
                <a:spcPts val="600"/>
              </a:spcBef>
              <a:buFont typeface="Arial" pitchFamily="34" charset="0"/>
              <a:buChar char="•"/>
              <a:defRPr i="1"/>
            </a:lvl3pPr>
            <a:lvl4pPr marL="534988" indent="-263525">
              <a:spcBef>
                <a:spcPts val="600"/>
              </a:spcBef>
              <a:buFont typeface="Arial" pitchFamily="34" charset="0"/>
              <a:buChar char="−"/>
              <a:defRPr i="0"/>
            </a:lvl4pPr>
            <a:lvl5pPr marL="806450" indent="-271463">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8"/>
          <p:cNvSpPr>
            <a:spLocks noGrp="1"/>
          </p:cNvSpPr>
          <p:nvPr>
            <p:ph type="body" sz="quarter" idx="16"/>
          </p:nvPr>
        </p:nvSpPr>
        <p:spPr>
          <a:xfrm>
            <a:off x="371788" y="4059035"/>
            <a:ext cx="4122000" cy="357187"/>
          </a:xfrm>
          <a:solidFill>
            <a:schemeClr val="accent3"/>
          </a:solidFill>
        </p:spPr>
        <p:txBody>
          <a:bodyPr anchor="ctr" anchorCtr="0"/>
          <a:lstStyle>
            <a:lvl1pPr marL="87313" indent="0">
              <a:buNone/>
              <a:defRPr>
                <a:solidFill>
                  <a:schemeClr val="bg1"/>
                </a:solidFill>
              </a:defRPr>
            </a:lvl1pPr>
          </a:lstStyle>
          <a:p>
            <a:pPr lvl="0"/>
            <a:r>
              <a:rPr lang="en-US"/>
              <a:t>Click to edit Master text styles</a:t>
            </a:r>
          </a:p>
        </p:txBody>
      </p:sp>
      <p:sp>
        <p:nvSpPr>
          <p:cNvPr id="12" name="Content Placeholder 2"/>
          <p:cNvSpPr>
            <a:spLocks noGrp="1"/>
          </p:cNvSpPr>
          <p:nvPr>
            <p:ph idx="17"/>
          </p:nvPr>
        </p:nvSpPr>
        <p:spPr>
          <a:xfrm>
            <a:off x="4620781" y="2238199"/>
            <a:ext cx="4122000" cy="1800000"/>
          </a:xfrm>
        </p:spPr>
        <p:txBody>
          <a:bodyPr/>
          <a:lstStyle>
            <a:lvl1pPr marL="0" indent="0">
              <a:spcBef>
                <a:spcPts val="600"/>
              </a:spcBef>
              <a:buNone/>
              <a:defRPr b="0"/>
            </a:lvl1pPr>
            <a:lvl2pPr marL="271463" indent="-271463">
              <a:spcBef>
                <a:spcPts val="600"/>
              </a:spcBef>
              <a:buFont typeface="Arial" pitchFamily="34" charset="0"/>
              <a:buChar char="•"/>
              <a:tabLst/>
              <a:defRPr/>
            </a:lvl2pPr>
            <a:lvl3pPr marL="274638" indent="-274638">
              <a:spcBef>
                <a:spcPts val="600"/>
              </a:spcBef>
              <a:buFont typeface="Arial" pitchFamily="34" charset="0"/>
              <a:buChar char="•"/>
              <a:defRPr i="1"/>
            </a:lvl3pPr>
            <a:lvl4pPr marL="534988" indent="-263525">
              <a:spcBef>
                <a:spcPts val="600"/>
              </a:spcBef>
              <a:buFont typeface="Arial" pitchFamily="34" charset="0"/>
              <a:buChar char="−"/>
              <a:defRPr i="0"/>
            </a:lvl4pPr>
            <a:lvl5pPr marL="806450" indent="-271463">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8"/>
          <p:cNvSpPr>
            <a:spLocks noGrp="1"/>
          </p:cNvSpPr>
          <p:nvPr>
            <p:ph type="body" sz="quarter" idx="18"/>
          </p:nvPr>
        </p:nvSpPr>
        <p:spPr>
          <a:xfrm>
            <a:off x="4620781" y="1809583"/>
            <a:ext cx="4122000" cy="357187"/>
          </a:xfrm>
          <a:solidFill>
            <a:schemeClr val="accent3"/>
          </a:solidFill>
        </p:spPr>
        <p:txBody>
          <a:bodyPr anchor="ctr" anchorCtr="0"/>
          <a:lstStyle>
            <a:lvl1pPr marL="87313" indent="0">
              <a:buNone/>
              <a:defRPr>
                <a:solidFill>
                  <a:schemeClr val="bg1"/>
                </a:solidFill>
              </a:defRPr>
            </a:lvl1pPr>
          </a:lstStyle>
          <a:p>
            <a:pPr lvl="0"/>
            <a:r>
              <a:rPr lang="en-US"/>
              <a:t>Click to edit Master text styles</a:t>
            </a:r>
          </a:p>
        </p:txBody>
      </p:sp>
      <p:sp>
        <p:nvSpPr>
          <p:cNvPr id="14" name="Content Placeholder 2"/>
          <p:cNvSpPr>
            <a:spLocks noGrp="1"/>
          </p:cNvSpPr>
          <p:nvPr>
            <p:ph idx="19"/>
          </p:nvPr>
        </p:nvSpPr>
        <p:spPr>
          <a:xfrm>
            <a:off x="4620781" y="4487651"/>
            <a:ext cx="4122000" cy="1800000"/>
          </a:xfrm>
        </p:spPr>
        <p:txBody>
          <a:bodyPr/>
          <a:lstStyle>
            <a:lvl1pPr marL="0" indent="0">
              <a:spcBef>
                <a:spcPts val="600"/>
              </a:spcBef>
              <a:buNone/>
              <a:defRPr b="0"/>
            </a:lvl1pPr>
            <a:lvl2pPr marL="271463" indent="-271463">
              <a:spcBef>
                <a:spcPts val="600"/>
              </a:spcBef>
              <a:buFont typeface="Arial" pitchFamily="34" charset="0"/>
              <a:buChar char="•"/>
              <a:tabLst/>
              <a:defRPr/>
            </a:lvl2pPr>
            <a:lvl3pPr marL="274638" indent="-274638">
              <a:spcBef>
                <a:spcPts val="600"/>
              </a:spcBef>
              <a:buFont typeface="Arial" pitchFamily="34" charset="0"/>
              <a:buChar char="•"/>
              <a:defRPr i="1"/>
            </a:lvl3pPr>
            <a:lvl4pPr marL="534988" indent="-263525">
              <a:spcBef>
                <a:spcPts val="600"/>
              </a:spcBef>
              <a:buFont typeface="Arial" pitchFamily="34" charset="0"/>
              <a:buChar char="−"/>
              <a:defRPr i="0"/>
            </a:lvl4pPr>
            <a:lvl5pPr marL="806450" indent="-271463">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8"/>
          <p:cNvSpPr>
            <a:spLocks noGrp="1"/>
          </p:cNvSpPr>
          <p:nvPr>
            <p:ph type="body" sz="quarter" idx="20"/>
          </p:nvPr>
        </p:nvSpPr>
        <p:spPr>
          <a:xfrm>
            <a:off x="4620781" y="4059035"/>
            <a:ext cx="4122000" cy="357187"/>
          </a:xfrm>
          <a:solidFill>
            <a:schemeClr val="accent3"/>
          </a:solidFill>
        </p:spPr>
        <p:txBody>
          <a:bodyPr anchor="ctr" anchorCtr="0"/>
          <a:lstStyle>
            <a:lvl1pPr marL="87313" indent="0">
              <a:buNone/>
              <a:defRPr>
                <a:solidFill>
                  <a:schemeClr val="bg1"/>
                </a:solidFill>
              </a:defRPr>
            </a:lvl1pPr>
          </a:lstStyle>
          <a:p>
            <a:pPr lvl="0"/>
            <a:r>
              <a:rPr lang="en-US"/>
              <a:t>Click to edit Master text styles</a:t>
            </a:r>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for Background Im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1809101"/>
            <a:ext cx="4059011" cy="4536504"/>
          </a:xfrm>
        </p:spPr>
        <p:txBody>
          <a:bodyPr/>
          <a:lstStyle>
            <a:lvl1pPr marL="0" indent="0">
              <a:buNone/>
              <a:defRPr b="0"/>
            </a:lvl1pPr>
            <a:lvl2pPr marL="266700" indent="-266700">
              <a:buFont typeface="Arial" pitchFamily="34" charset="0"/>
              <a:buChar char="•"/>
              <a:tabLst/>
              <a:defRPr/>
            </a:lvl2pPr>
            <a:lvl3pPr marL="266700" indent="-266700">
              <a:buFont typeface="Arial" pitchFamily="34" charset="0"/>
              <a:buChar cha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itle Placeholder 1"/>
          <p:cNvSpPr>
            <a:spLocks noGrp="1"/>
          </p:cNvSpPr>
          <p:nvPr>
            <p:ph type="title"/>
          </p:nvPr>
        </p:nvSpPr>
        <p:spPr>
          <a:xfrm>
            <a:off x="370113" y="295683"/>
            <a:ext cx="4059011" cy="469492"/>
          </a:xfrm>
          <a:prstGeom prst="rect">
            <a:avLst/>
          </a:prstGeom>
        </p:spPr>
        <p:txBody>
          <a:bodyPr vert="horz" lIns="0" tIns="0" rIns="0" bIns="0" rtlCol="0" anchor="t" anchorCtr="0">
            <a:noAutofit/>
          </a:bodyPr>
          <a:lstStyle/>
          <a:p>
            <a:r>
              <a:rPr lang="en-US"/>
              <a:t>Click to edit Master title style</a:t>
            </a:r>
            <a:endParaRPr lang="en-GB"/>
          </a:p>
        </p:txBody>
      </p:sp>
      <p:sp>
        <p:nvSpPr>
          <p:cNvPr id="17" name="Text Placeholder 8"/>
          <p:cNvSpPr>
            <a:spLocks noGrp="1"/>
          </p:cNvSpPr>
          <p:nvPr>
            <p:ph type="body" sz="quarter" idx="13"/>
          </p:nvPr>
        </p:nvSpPr>
        <p:spPr>
          <a:xfrm>
            <a:off x="370113" y="765175"/>
            <a:ext cx="4059011" cy="969282"/>
          </a:xfrm>
        </p:spPr>
        <p:txBody>
          <a:bodyPr>
            <a:normAutofit/>
          </a:bodyPr>
          <a:lstStyle>
            <a:lvl1pPr marL="0" indent="0">
              <a:buNone/>
              <a:defRPr sz="3000" b="0">
                <a:solidFill>
                  <a:schemeClr val="accent5"/>
                </a:solidFill>
              </a:defRPr>
            </a:lvl1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ox and Background Im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710" y="1812925"/>
            <a:ext cx="4619657" cy="4187843"/>
          </a:xfrm>
        </p:spPr>
        <p:txBody>
          <a:bodyPr/>
          <a:lstStyle>
            <a:lvl1pPr marL="0" indent="0">
              <a:buNone/>
              <a:defRPr b="0"/>
            </a:lvl1pPr>
            <a:lvl2pPr marL="266700" indent="-266700">
              <a:buFont typeface="Arial" pitchFamily="34" charset="0"/>
              <a:buChar char="•"/>
              <a:tabLst/>
              <a:defRPr/>
            </a:lvl2pPr>
            <a:lvl3pPr marL="266700" indent="-266700">
              <a:buFont typeface="Arial" pitchFamily="34" charset="0"/>
              <a:buChar cha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8"/>
          <p:cNvSpPr>
            <a:spLocks noGrp="1"/>
          </p:cNvSpPr>
          <p:nvPr>
            <p:ph type="body" sz="quarter" idx="13"/>
          </p:nvPr>
        </p:nvSpPr>
        <p:spPr>
          <a:xfrm>
            <a:off x="566710" y="722451"/>
            <a:ext cx="4619916" cy="1090474"/>
          </a:xfrm>
        </p:spPr>
        <p:txBody>
          <a:bodyPr anchor="ctr" anchorCtr="0">
            <a:normAutofit/>
          </a:bodyPr>
          <a:lstStyle>
            <a:lvl1pPr marL="0" indent="0">
              <a:buNone/>
              <a:defRPr sz="3000" b="0">
                <a:solidFill>
                  <a:schemeClr val="accent3"/>
                </a:solidFill>
              </a:defRPr>
            </a:lvl1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t>© 2020 Deloitte </a:t>
            </a:r>
            <a:r>
              <a:rPr lang="hu-HU" err="1"/>
              <a:t>Central</a:t>
            </a:r>
            <a:r>
              <a:rPr lang="hu-HU"/>
              <a:t> Europe</a:t>
            </a:r>
            <a:endParaRPr lang="en-GB"/>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ey Statement Slide 1">
    <p:bg>
      <p:bgPr>
        <a:solidFill>
          <a:schemeClr val="accent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295200"/>
            <a:ext cx="6845093" cy="5988439"/>
          </a:xfrm>
        </p:spPr>
        <p:txBody>
          <a:bodyPr>
            <a:no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t>© 2023 </a:t>
            </a:r>
            <a:r>
              <a:rPr lang="hu-HU" err="1"/>
              <a:t>Deloitte</a:t>
            </a:r>
            <a:r>
              <a:rPr lang="hu-HU"/>
              <a:t> </a:t>
            </a:r>
            <a:r>
              <a:rPr lang="hu-HU" err="1"/>
              <a:t>Central</a:t>
            </a:r>
            <a:r>
              <a:rPr lang="hu-HU"/>
              <a:t> Europe</a:t>
            </a:r>
            <a:endParaRPr lang="en-GB"/>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ey Statement Slide 2">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295200"/>
            <a:ext cx="6845093" cy="5988439"/>
          </a:xfrm>
        </p:spPr>
        <p:txBody>
          <a:bodyPr>
            <a:no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t>© 2023 </a:t>
            </a:r>
            <a:r>
              <a:rPr lang="hu-HU" err="1"/>
              <a:t>Deloitte</a:t>
            </a:r>
            <a:r>
              <a:rPr lang="hu-HU"/>
              <a:t> </a:t>
            </a:r>
            <a:r>
              <a:rPr lang="hu-HU" err="1"/>
              <a:t>Central</a:t>
            </a:r>
            <a:r>
              <a:rPr lang="hu-HU"/>
              <a:t> Europe</a:t>
            </a:r>
            <a:endParaRPr lang="en-GB"/>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ey Statement Slide 3">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295200"/>
            <a:ext cx="6845093" cy="5988439"/>
          </a:xfrm>
        </p:spPr>
        <p:txBody>
          <a:bodyPr>
            <a:no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t>© 2023 </a:t>
            </a:r>
            <a:r>
              <a:rPr lang="hu-HU" err="1"/>
              <a:t>Deloitte</a:t>
            </a:r>
            <a:r>
              <a:rPr lang="hu-HU"/>
              <a:t> </a:t>
            </a:r>
            <a:r>
              <a:rPr lang="hu-HU" err="1"/>
              <a:t>Central</a:t>
            </a:r>
            <a:r>
              <a:rPr lang="hu-HU"/>
              <a:t> Europe</a:t>
            </a:r>
            <a:endParaRPr lang="en-GB"/>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ents 1">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1812925"/>
            <a:ext cx="8388000" cy="4345990"/>
          </a:xfrm>
        </p:spPr>
        <p:txBody>
          <a:bodyPr>
            <a:noAutofit/>
          </a:bodyPr>
          <a:lstStyle>
            <a:lvl1pPr marL="0" indent="0">
              <a:spcBef>
                <a:spcPts val="1800"/>
              </a:spcBef>
              <a:spcAft>
                <a:spcPts val="0"/>
              </a:spcAft>
              <a:buNone/>
              <a:defRPr sz="1800" b="0">
                <a:solidFill>
                  <a:schemeClr val="bg1"/>
                </a:solidFill>
              </a:defRPr>
            </a:lvl1pPr>
            <a:lvl2pPr marL="268288" indent="-268288">
              <a:spcBef>
                <a:spcPts val="600"/>
              </a:spcBef>
              <a:spcAft>
                <a:spcPts val="0"/>
              </a:spcAft>
              <a:buFont typeface="Arial" pitchFamily="34" charset="0"/>
              <a:buChar char="•"/>
              <a:tabLst/>
              <a:defRPr sz="1800" b="0">
                <a:solidFill>
                  <a:schemeClr val="bg1"/>
                </a:solidFill>
              </a:defRPr>
            </a:lvl2pPr>
            <a:lvl3pPr marL="274638" indent="-274638">
              <a:spcBef>
                <a:spcPts val="600"/>
              </a:spcBef>
              <a:spcAft>
                <a:spcPts val="0"/>
              </a:spcAft>
              <a:buFont typeface="Arial" pitchFamily="34" charset="0"/>
              <a:buChar char="•"/>
              <a:defRPr sz="1800" b="0">
                <a:solidFill>
                  <a:schemeClr val="bg1"/>
                </a:solidFill>
              </a:defRPr>
            </a:lvl3pPr>
            <a:lvl4pPr>
              <a:spcBef>
                <a:spcPts val="600"/>
              </a:spcBef>
              <a:spcAft>
                <a:spcPts val="0"/>
              </a:spcAft>
              <a:buFont typeface="Arial" pitchFamily="34" charset="0"/>
              <a:buChar char="−"/>
              <a:defRPr sz="1800" b="0">
                <a:solidFill>
                  <a:schemeClr val="bg1"/>
                </a:solidFill>
              </a:defRPr>
            </a:lvl4pPr>
            <a:lvl5pPr marL="806450" indent="-266700">
              <a:spcBef>
                <a:spcPts val="600"/>
              </a:spcBef>
              <a:spcAft>
                <a:spcPts val="0"/>
              </a:spcAft>
              <a:buFont typeface="Arial" pitchFamily="34" charset="0"/>
              <a:buChar char="−"/>
              <a:defRPr sz="18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itle Placeholder 1"/>
          <p:cNvSpPr>
            <a:spLocks noGrp="1"/>
          </p:cNvSpPr>
          <p:nvPr>
            <p:ph type="title"/>
          </p:nvPr>
        </p:nvSpPr>
        <p:spPr>
          <a:xfrm>
            <a:off x="370113" y="295200"/>
            <a:ext cx="8388000" cy="1441410"/>
          </a:xfrm>
          <a:prstGeom prst="rect">
            <a:avLst/>
          </a:prstGeom>
        </p:spPr>
        <p:txBody>
          <a:bodyPr vert="horz" lIns="0" tIns="0" rIns="0" bIns="0" rtlCol="0" anchor="t" anchorCtr="0">
            <a:normAutofit/>
          </a:bodyPr>
          <a:lstStyle>
            <a:lvl1pPr>
              <a:defRPr sz="3000">
                <a:solidFill>
                  <a:schemeClr val="accent3"/>
                </a:solidFill>
              </a:defRPr>
            </a:lvl1pPr>
          </a:lstStyle>
          <a:p>
            <a:r>
              <a:rPr lang="en-US"/>
              <a:t>Click to edit Master title style</a:t>
            </a:r>
            <a:endParaRPr lang="en-GB"/>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6"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t>© 2023 </a:t>
            </a:r>
            <a:r>
              <a:rPr lang="hu-HU" err="1"/>
              <a:t>Deloitte</a:t>
            </a:r>
            <a:r>
              <a:rPr lang="hu-HU"/>
              <a:t> </a:t>
            </a:r>
            <a:r>
              <a:rPr lang="hu-HU" err="1"/>
              <a:t>Central</a:t>
            </a:r>
            <a:r>
              <a:rPr lang="hu-HU"/>
              <a:t> Europe</a:t>
            </a:r>
            <a:endParaRPr lang="en-GB"/>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812925"/>
            <a:ext cx="8415313" cy="973133"/>
          </a:xfrm>
        </p:spPr>
        <p:txBody>
          <a:bodyPr anchor="t">
            <a:noAutofit/>
          </a:bodyPr>
          <a:lstStyle>
            <a:lvl1pPr algn="l">
              <a:defRPr sz="6000" b="0" cap="none" baseline="0">
                <a:solidFill>
                  <a:schemeClr val="accent1"/>
                </a:solidFill>
              </a:defRPr>
            </a:lvl1pPr>
          </a:lstStyle>
          <a:p>
            <a:r>
              <a:rPr lang="en-US"/>
              <a:t>Click to edit Master title style</a:t>
            </a:r>
            <a:endParaRPr lang="en-GB"/>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t>© 2023 </a:t>
            </a:r>
            <a:r>
              <a:rPr lang="hu-HU" err="1"/>
              <a:t>Deloitte</a:t>
            </a:r>
            <a:r>
              <a:rPr lang="hu-HU"/>
              <a:t> </a:t>
            </a:r>
            <a:r>
              <a:rPr lang="hu-HU" err="1"/>
              <a:t>Central</a:t>
            </a:r>
            <a:r>
              <a:rPr lang="hu-HU"/>
              <a:t> Europe</a:t>
            </a:r>
            <a:endParaRPr lang="en-GB"/>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6000">
                <a:solidFill>
                  <a:schemeClr val="bg1"/>
                </a:solidFill>
              </a:defRPr>
            </a:lvl1pPr>
          </a:lstStyle>
          <a:p>
            <a:pPr lvl="0"/>
            <a:r>
              <a:rPr lang="en-US"/>
              <a:t>Click to edit Master text styles</a:t>
            </a: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812925"/>
            <a:ext cx="8415313" cy="973133"/>
          </a:xfrm>
        </p:spPr>
        <p:txBody>
          <a:bodyPr anchor="t">
            <a:noAutofit/>
          </a:bodyPr>
          <a:lstStyle>
            <a:lvl1pPr algn="l">
              <a:defRPr sz="6000" b="0" cap="none" baseline="0">
                <a:solidFill>
                  <a:schemeClr val="accent3"/>
                </a:solidFill>
              </a:defRPr>
            </a:lvl1pPr>
          </a:lstStyle>
          <a:p>
            <a:r>
              <a:rPr lang="en-US"/>
              <a:t>Click to edit Master title style</a:t>
            </a:r>
            <a:endParaRPr lang="en-GB"/>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t>© 2023 </a:t>
            </a:r>
            <a:r>
              <a:rPr lang="hu-HU" err="1"/>
              <a:t>Deloitte</a:t>
            </a:r>
            <a:r>
              <a:rPr lang="hu-HU"/>
              <a:t> </a:t>
            </a:r>
            <a:r>
              <a:rPr lang="hu-HU" err="1"/>
              <a:t>Central</a:t>
            </a:r>
            <a:r>
              <a:rPr lang="hu-HU"/>
              <a:t> Europe</a:t>
            </a:r>
            <a:endParaRPr lang="en-GB"/>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6000">
                <a:solidFill>
                  <a:schemeClr val="bg1"/>
                </a:solidFill>
              </a:defRPr>
            </a:lvl1pPr>
          </a:lstStyle>
          <a:p>
            <a:pPr lvl="0"/>
            <a:r>
              <a:rPr lang="en-US"/>
              <a:t>Click to edit Master text styles</a:t>
            </a: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 Slide 3">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812925"/>
            <a:ext cx="8415313" cy="973133"/>
          </a:xfrm>
        </p:spPr>
        <p:txBody>
          <a:bodyPr anchor="t">
            <a:noAutofit/>
          </a:bodyPr>
          <a:lstStyle>
            <a:lvl1pPr algn="l">
              <a:defRPr sz="6000" b="0" cap="none" baseline="0">
                <a:solidFill>
                  <a:schemeClr val="accent1"/>
                </a:solidFill>
              </a:defRPr>
            </a:lvl1pPr>
          </a:lstStyle>
          <a:p>
            <a:r>
              <a:rPr lang="en-US"/>
              <a:t>Click to edit Master title style</a:t>
            </a:r>
            <a:endParaRPr lang="en-GB"/>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t>© 2023 </a:t>
            </a:r>
            <a:r>
              <a:rPr lang="hu-HU" err="1"/>
              <a:t>Deloitte</a:t>
            </a:r>
            <a:r>
              <a:rPr lang="hu-HU"/>
              <a:t> </a:t>
            </a:r>
            <a:r>
              <a:rPr lang="hu-HU" err="1"/>
              <a:t>Central</a:t>
            </a:r>
            <a:r>
              <a:rPr lang="hu-HU"/>
              <a:t> Europe</a:t>
            </a:r>
            <a:endParaRPr lang="en-GB"/>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6000">
                <a:solidFill>
                  <a:schemeClr val="bg1"/>
                </a:solidFill>
              </a:defRPr>
            </a:lvl1pPr>
          </a:lstStyle>
          <a:p>
            <a:pPr lvl="0"/>
            <a:r>
              <a:rPr lang="en-US"/>
              <a:t>Click to edit Master text styles</a:t>
            </a: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 Slide with Image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6736" y="1812925"/>
            <a:ext cx="8348667" cy="758819"/>
          </a:xfrm>
        </p:spPr>
        <p:txBody>
          <a:bodyPr anchor="t">
            <a:noAutofit/>
          </a:bodyPr>
          <a:lstStyle>
            <a:lvl1pPr algn="l">
              <a:defRPr sz="4800" b="0" cap="none" baseline="0">
                <a:solidFill>
                  <a:schemeClr val="accent2"/>
                </a:solidFill>
              </a:defRPr>
            </a:lvl1pPr>
          </a:lstStyle>
          <a:p>
            <a:r>
              <a:rPr lang="en-US"/>
              <a:t>Click to edit Master title style</a:t>
            </a:r>
            <a:endParaRPr lang="en-GB"/>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
        <p:nvSpPr>
          <p:cNvPr id="6" name="Text Placeholder 5"/>
          <p:cNvSpPr>
            <a:spLocks noGrp="1"/>
          </p:cNvSpPr>
          <p:nvPr>
            <p:ph type="body" sz="quarter" idx="10"/>
          </p:nvPr>
        </p:nvSpPr>
        <p:spPr>
          <a:xfrm>
            <a:off x="366737" y="2571744"/>
            <a:ext cx="8348667" cy="3200080"/>
          </a:xfrm>
        </p:spPr>
        <p:txBody>
          <a:bodyPr>
            <a:noAutofit/>
          </a:bodyPr>
          <a:lstStyle>
            <a:lvl1pPr marL="0" indent="0">
              <a:buNone/>
              <a:defRPr sz="4800">
                <a:solidFill>
                  <a:srgbClr val="575757"/>
                </a:solidFill>
              </a:defRPr>
            </a:lvl1pPr>
          </a:lstStyle>
          <a:p>
            <a:pPr lvl="0"/>
            <a:r>
              <a:rPr lang="en-US"/>
              <a:t>Click to edit Master text styles</a:t>
            </a: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vider Slide with Imag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6737" y="1812925"/>
            <a:ext cx="2776504" cy="544505"/>
          </a:xfrm>
        </p:spPr>
        <p:txBody>
          <a:bodyPr anchor="t">
            <a:noAutofit/>
          </a:bodyPr>
          <a:lstStyle>
            <a:lvl1pPr algn="l">
              <a:defRPr sz="3600" b="0" cap="none" baseline="0">
                <a:solidFill>
                  <a:schemeClr val="accent2"/>
                </a:solidFill>
              </a:defRPr>
            </a:lvl1pPr>
          </a:lstStyle>
          <a:p>
            <a:r>
              <a:rPr lang="en-US"/>
              <a:t>Click to edit Master title style</a:t>
            </a:r>
            <a:endParaRPr lang="en-GB"/>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
        <p:nvSpPr>
          <p:cNvPr id="6" name="Text Placeholder 5"/>
          <p:cNvSpPr>
            <a:spLocks noGrp="1"/>
          </p:cNvSpPr>
          <p:nvPr>
            <p:ph type="body" sz="quarter" idx="10"/>
          </p:nvPr>
        </p:nvSpPr>
        <p:spPr>
          <a:xfrm>
            <a:off x="366737" y="2374056"/>
            <a:ext cx="2776503" cy="3555274"/>
          </a:xfrm>
        </p:spPr>
        <p:txBody>
          <a:bodyPr>
            <a:noAutofit/>
          </a:bodyPr>
          <a:lstStyle>
            <a:lvl1pPr marL="0" indent="0">
              <a:buNone/>
              <a:defRPr sz="3600">
                <a:solidFill>
                  <a:srgbClr val="575757"/>
                </a:solidFill>
              </a:defRPr>
            </a:lvl1pPr>
          </a:lstStyle>
          <a:p>
            <a:pPr lvl="0"/>
            <a:r>
              <a:rPr lang="en-US"/>
              <a:t>Click to edit Master text styles</a:t>
            </a:r>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2"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374400" y="1812924"/>
            <a:ext cx="4628956" cy="842400"/>
          </a:xfrm>
        </p:spPr>
        <p:txBody>
          <a:bodyPr>
            <a:noAutofit/>
          </a:bodyPr>
          <a:lstStyle>
            <a:lvl1pPr>
              <a:defRPr sz="2800">
                <a:solidFill>
                  <a:schemeClr val="accent1"/>
                </a:solidFill>
              </a:defRPr>
            </a:lvl1pPr>
          </a:lstStyle>
          <a:p>
            <a:r>
              <a:rPr lang="en-US"/>
              <a:t>Click to edit Master title style</a:t>
            </a:r>
            <a:endParaRPr lang="en-GB"/>
          </a:p>
        </p:txBody>
      </p:sp>
      <p:sp>
        <p:nvSpPr>
          <p:cNvPr id="3" name="Subtitle 2"/>
          <p:cNvSpPr>
            <a:spLocks noGrp="1"/>
          </p:cNvSpPr>
          <p:nvPr>
            <p:ph type="subTitle" idx="1"/>
          </p:nvPr>
        </p:nvSpPr>
        <p:spPr>
          <a:xfrm>
            <a:off x="374400" y="4357694"/>
            <a:ext cx="4628561" cy="1143008"/>
          </a:xfrm>
        </p:spPr>
        <p:txBody>
          <a:bodyPr>
            <a:normAutofit/>
          </a:bodyPr>
          <a:lstStyle>
            <a:lvl1pPr marL="0" indent="0" algn="l">
              <a:lnSpc>
                <a:spcPct val="120000"/>
              </a:lnSpc>
              <a:spcBef>
                <a:spcPts val="0"/>
              </a:spcBef>
              <a:spcAft>
                <a:spcPts val="0"/>
              </a:spcAft>
              <a:buNone/>
              <a:defRPr sz="1400" b="0">
                <a:solidFill>
                  <a:schemeClr val="accent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1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
        <p:nvSpPr>
          <p:cNvPr id="8" name="Text Placeholder 5"/>
          <p:cNvSpPr>
            <a:spLocks noGrp="1"/>
          </p:cNvSpPr>
          <p:nvPr>
            <p:ph type="body" sz="quarter" idx="10"/>
          </p:nvPr>
        </p:nvSpPr>
        <p:spPr>
          <a:xfrm>
            <a:off x="375050" y="2663187"/>
            <a:ext cx="4629600" cy="1699200"/>
          </a:xfrm>
        </p:spPr>
        <p:txBody>
          <a:bodyPr>
            <a:noAutofit/>
          </a:bodyPr>
          <a:lstStyle>
            <a:lvl1pPr marL="0" indent="0">
              <a:buNone/>
              <a:defRPr sz="2800">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248526051"/>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Box and Background Im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710" y="1812925"/>
            <a:ext cx="4619657" cy="4187843"/>
          </a:xfrm>
        </p:spPr>
        <p:txBody>
          <a:bodyPr/>
          <a:lstStyle>
            <a:lvl1pPr marL="0" indent="0">
              <a:buNone/>
              <a:defRPr b="0"/>
            </a:lvl1pPr>
            <a:lvl2pPr marL="266700" indent="-266700">
              <a:buFont typeface="Arial" pitchFamily="34" charset="0"/>
              <a:buChar char="•"/>
              <a:tabLst/>
              <a:defRPr/>
            </a:lvl2pPr>
            <a:lvl3pPr marL="266700" indent="-266700">
              <a:buFont typeface="Arial" pitchFamily="34" charset="0"/>
              <a:buChar cha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8"/>
          <p:cNvSpPr>
            <a:spLocks noGrp="1"/>
          </p:cNvSpPr>
          <p:nvPr>
            <p:ph type="body" sz="quarter" idx="13"/>
          </p:nvPr>
        </p:nvSpPr>
        <p:spPr>
          <a:xfrm>
            <a:off x="566710" y="722451"/>
            <a:ext cx="4619916" cy="1090474"/>
          </a:xfrm>
        </p:spPr>
        <p:txBody>
          <a:bodyPr anchor="ctr" anchorCtr="0">
            <a:normAutofit/>
          </a:bodyPr>
          <a:lstStyle>
            <a:lvl1pPr marL="0" indent="0">
              <a:buNone/>
              <a:defRPr sz="3000" b="0">
                <a:solidFill>
                  <a:schemeClr val="accent3"/>
                </a:solidFill>
              </a:defRPr>
            </a:lvl1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solidFill>
                  <a:prstClr val="white"/>
                </a:solidFill>
              </a:rPr>
              <a:t>© 2020 Deloitte </a:t>
            </a:r>
            <a:r>
              <a:rPr lang="hu-HU" err="1">
                <a:solidFill>
                  <a:prstClr val="white"/>
                </a:solidFill>
              </a:rPr>
              <a:t>Central</a:t>
            </a:r>
            <a:r>
              <a:rPr lang="hu-HU">
                <a:solidFill>
                  <a:prstClr val="white"/>
                </a:solidFill>
              </a:rPr>
              <a:t> Europe</a:t>
            </a:r>
            <a:endParaRPr lang="en-GB">
              <a:solidFill>
                <a:prstClr val="white"/>
              </a:solidFill>
            </a:endParaRPr>
          </a:p>
        </p:txBody>
      </p:sp>
    </p:spTree>
    <p:extLst>
      <p:ext uri="{BB962C8B-B14F-4D97-AF65-F5344CB8AC3E}">
        <p14:creationId xmlns:p14="http://schemas.microsoft.com/office/powerpoint/2010/main" val="2198897220"/>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Key Statement Slide 1">
    <p:bg>
      <p:bgPr>
        <a:solidFill>
          <a:schemeClr val="accent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295200"/>
            <a:ext cx="6845093" cy="5988439"/>
          </a:xfrm>
        </p:spPr>
        <p:txBody>
          <a:bodyPr>
            <a:no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solidFill>
                  <a:prstClr val="white"/>
                </a:solidFill>
              </a:rPr>
              <a:t>© 2023 </a:t>
            </a:r>
            <a:r>
              <a:rPr lang="hu-HU" err="1">
                <a:solidFill>
                  <a:prstClr val="white"/>
                </a:solidFill>
              </a:rPr>
              <a:t>Deloitte</a:t>
            </a:r>
            <a:r>
              <a:rPr lang="hu-HU">
                <a:solidFill>
                  <a:prstClr val="white"/>
                </a:solidFill>
              </a:rPr>
              <a:t> </a:t>
            </a:r>
            <a:r>
              <a:rPr lang="hu-HU" err="1">
                <a:solidFill>
                  <a:prstClr val="white"/>
                </a:solidFill>
              </a:rPr>
              <a:t>Central</a:t>
            </a:r>
            <a:r>
              <a:rPr lang="hu-HU">
                <a:solidFill>
                  <a:prstClr val="white"/>
                </a:solidFill>
              </a:rPr>
              <a:t> Europe</a:t>
            </a:r>
            <a:endParaRPr lang="en-GB">
              <a:solidFill>
                <a:prstClr val="white"/>
              </a:solidFill>
            </a:endParaRPr>
          </a:p>
        </p:txBody>
      </p:sp>
    </p:spTree>
    <p:extLst>
      <p:ext uri="{BB962C8B-B14F-4D97-AF65-F5344CB8AC3E}">
        <p14:creationId xmlns:p14="http://schemas.microsoft.com/office/powerpoint/2010/main" val="3326513915"/>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Key Statement Slide 2">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295200"/>
            <a:ext cx="6845093" cy="5988439"/>
          </a:xfrm>
        </p:spPr>
        <p:txBody>
          <a:bodyPr>
            <a:no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solidFill>
                  <a:prstClr val="white"/>
                </a:solidFill>
              </a:rPr>
              <a:t>© 2023 </a:t>
            </a:r>
            <a:r>
              <a:rPr lang="hu-HU" err="1">
                <a:solidFill>
                  <a:prstClr val="white"/>
                </a:solidFill>
              </a:rPr>
              <a:t>Deloitte</a:t>
            </a:r>
            <a:r>
              <a:rPr lang="hu-HU">
                <a:solidFill>
                  <a:prstClr val="white"/>
                </a:solidFill>
              </a:rPr>
              <a:t> </a:t>
            </a:r>
            <a:r>
              <a:rPr lang="hu-HU" err="1">
                <a:solidFill>
                  <a:prstClr val="white"/>
                </a:solidFill>
              </a:rPr>
              <a:t>Central</a:t>
            </a:r>
            <a:r>
              <a:rPr lang="hu-HU">
                <a:solidFill>
                  <a:prstClr val="white"/>
                </a:solidFill>
              </a:rPr>
              <a:t> Europe</a:t>
            </a:r>
            <a:endParaRPr lang="en-GB">
              <a:solidFill>
                <a:prstClr val="white"/>
              </a:solidFill>
            </a:endParaRPr>
          </a:p>
        </p:txBody>
      </p:sp>
    </p:spTree>
    <p:extLst>
      <p:ext uri="{BB962C8B-B14F-4D97-AF65-F5344CB8AC3E}">
        <p14:creationId xmlns:p14="http://schemas.microsoft.com/office/powerpoint/2010/main" val="4218637239"/>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Key Statement Slide 3">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295200"/>
            <a:ext cx="6845093" cy="5988439"/>
          </a:xfrm>
        </p:spPr>
        <p:txBody>
          <a:bodyPr>
            <a:no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solidFill>
                  <a:prstClr val="white"/>
                </a:solidFill>
              </a:rPr>
              <a:t>© 2023 </a:t>
            </a:r>
            <a:r>
              <a:rPr lang="hu-HU" err="1">
                <a:solidFill>
                  <a:prstClr val="white"/>
                </a:solidFill>
              </a:rPr>
              <a:t>Deloitte</a:t>
            </a:r>
            <a:r>
              <a:rPr lang="hu-HU">
                <a:solidFill>
                  <a:prstClr val="white"/>
                </a:solidFill>
              </a:rPr>
              <a:t> </a:t>
            </a:r>
            <a:r>
              <a:rPr lang="hu-HU" err="1">
                <a:solidFill>
                  <a:prstClr val="white"/>
                </a:solidFill>
              </a:rPr>
              <a:t>Central</a:t>
            </a:r>
            <a:r>
              <a:rPr lang="hu-HU">
                <a:solidFill>
                  <a:prstClr val="white"/>
                </a:solidFill>
              </a:rPr>
              <a:t> Europe</a:t>
            </a:r>
            <a:endParaRPr lang="en-GB">
              <a:solidFill>
                <a:prstClr val="white"/>
              </a:solidFill>
            </a:endParaRPr>
          </a:p>
        </p:txBody>
      </p:sp>
    </p:spTree>
    <p:extLst>
      <p:ext uri="{BB962C8B-B14F-4D97-AF65-F5344CB8AC3E}">
        <p14:creationId xmlns:p14="http://schemas.microsoft.com/office/powerpoint/2010/main" val="4268404084"/>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Contents 1">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1812925"/>
            <a:ext cx="8388000" cy="4345990"/>
          </a:xfrm>
        </p:spPr>
        <p:txBody>
          <a:bodyPr>
            <a:noAutofit/>
          </a:bodyPr>
          <a:lstStyle>
            <a:lvl1pPr marL="0" indent="0">
              <a:spcBef>
                <a:spcPts val="1800"/>
              </a:spcBef>
              <a:spcAft>
                <a:spcPts val="0"/>
              </a:spcAft>
              <a:buNone/>
              <a:defRPr sz="1800" b="0">
                <a:solidFill>
                  <a:schemeClr val="bg1"/>
                </a:solidFill>
              </a:defRPr>
            </a:lvl1pPr>
            <a:lvl2pPr marL="268288" indent="-268288">
              <a:spcBef>
                <a:spcPts val="600"/>
              </a:spcBef>
              <a:spcAft>
                <a:spcPts val="0"/>
              </a:spcAft>
              <a:buFont typeface="Arial" pitchFamily="34" charset="0"/>
              <a:buChar char="•"/>
              <a:tabLst/>
              <a:defRPr sz="1800" b="0">
                <a:solidFill>
                  <a:schemeClr val="bg1"/>
                </a:solidFill>
              </a:defRPr>
            </a:lvl2pPr>
            <a:lvl3pPr marL="274638" indent="-274638">
              <a:spcBef>
                <a:spcPts val="600"/>
              </a:spcBef>
              <a:spcAft>
                <a:spcPts val="0"/>
              </a:spcAft>
              <a:buFont typeface="Arial" pitchFamily="34" charset="0"/>
              <a:buChar char="•"/>
              <a:defRPr sz="1800" b="0">
                <a:solidFill>
                  <a:schemeClr val="bg1"/>
                </a:solidFill>
              </a:defRPr>
            </a:lvl3pPr>
            <a:lvl4pPr>
              <a:spcBef>
                <a:spcPts val="600"/>
              </a:spcBef>
              <a:spcAft>
                <a:spcPts val="0"/>
              </a:spcAft>
              <a:buFont typeface="Arial" pitchFamily="34" charset="0"/>
              <a:buChar char="−"/>
              <a:defRPr sz="1800" b="0">
                <a:solidFill>
                  <a:schemeClr val="bg1"/>
                </a:solidFill>
              </a:defRPr>
            </a:lvl4pPr>
            <a:lvl5pPr marL="806450" indent="-266700">
              <a:spcBef>
                <a:spcPts val="600"/>
              </a:spcBef>
              <a:spcAft>
                <a:spcPts val="0"/>
              </a:spcAft>
              <a:buFont typeface="Arial" pitchFamily="34" charset="0"/>
              <a:buChar char="−"/>
              <a:defRPr sz="18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itle Placeholder 1"/>
          <p:cNvSpPr>
            <a:spLocks noGrp="1"/>
          </p:cNvSpPr>
          <p:nvPr>
            <p:ph type="title"/>
          </p:nvPr>
        </p:nvSpPr>
        <p:spPr>
          <a:xfrm>
            <a:off x="370113" y="295200"/>
            <a:ext cx="8388000" cy="1441410"/>
          </a:xfrm>
          <a:prstGeom prst="rect">
            <a:avLst/>
          </a:prstGeom>
        </p:spPr>
        <p:txBody>
          <a:bodyPr vert="horz" lIns="0" tIns="0" rIns="0" bIns="0" rtlCol="0" anchor="t" anchorCtr="0">
            <a:normAutofit/>
          </a:bodyPr>
          <a:lstStyle>
            <a:lvl1pPr>
              <a:defRPr sz="3000">
                <a:solidFill>
                  <a:schemeClr val="accent3"/>
                </a:solidFill>
              </a:defRPr>
            </a:lvl1pPr>
          </a:lstStyle>
          <a:p>
            <a:r>
              <a:rPr lang="en-US"/>
              <a:t>Click to edit Master title style</a:t>
            </a:r>
            <a:endParaRPr lang="en-GB"/>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a:solidFill>
                <a:prstClr val="white"/>
              </a:solidFill>
            </a:endParaRPr>
          </a:p>
        </p:txBody>
      </p:sp>
      <p:sp>
        <p:nvSpPr>
          <p:cNvPr id="6"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solidFill>
                  <a:prstClr val="white"/>
                </a:solidFill>
              </a:rPr>
              <a:t>© 2023 </a:t>
            </a:r>
            <a:r>
              <a:rPr lang="hu-HU" err="1">
                <a:solidFill>
                  <a:prstClr val="white"/>
                </a:solidFill>
              </a:rPr>
              <a:t>Deloitte</a:t>
            </a:r>
            <a:r>
              <a:rPr lang="hu-HU">
                <a:solidFill>
                  <a:prstClr val="white"/>
                </a:solidFill>
              </a:rPr>
              <a:t> </a:t>
            </a:r>
            <a:r>
              <a:rPr lang="hu-HU" err="1">
                <a:solidFill>
                  <a:prstClr val="white"/>
                </a:solidFill>
              </a:rPr>
              <a:t>Central</a:t>
            </a:r>
            <a:r>
              <a:rPr lang="hu-HU">
                <a:solidFill>
                  <a:prstClr val="white"/>
                </a:solidFill>
              </a:rPr>
              <a:t> Europe</a:t>
            </a:r>
            <a:endParaRPr lang="en-GB">
              <a:solidFill>
                <a:prstClr val="white"/>
              </a:solidFill>
            </a:endParaRPr>
          </a:p>
        </p:txBody>
      </p:sp>
    </p:spTree>
    <p:extLst>
      <p:ext uri="{BB962C8B-B14F-4D97-AF65-F5344CB8AC3E}">
        <p14:creationId xmlns:p14="http://schemas.microsoft.com/office/powerpoint/2010/main" val="2425803579"/>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Contents 2">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73580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 name="Content Placeholder 2"/>
          <p:cNvSpPr>
            <a:spLocks noGrp="1"/>
          </p:cNvSpPr>
          <p:nvPr>
            <p:ph idx="1"/>
          </p:nvPr>
        </p:nvSpPr>
        <p:spPr>
          <a:xfrm>
            <a:off x="370113" y="1812925"/>
            <a:ext cx="8388000" cy="4345990"/>
          </a:xfrm>
        </p:spPr>
        <p:txBody>
          <a:bodyPr>
            <a:noAutofit/>
          </a:bodyPr>
          <a:lstStyle>
            <a:lvl1pPr marL="0" indent="0">
              <a:spcBef>
                <a:spcPts val="1800"/>
              </a:spcBef>
              <a:spcAft>
                <a:spcPts val="0"/>
              </a:spcAft>
              <a:buNone/>
              <a:defRPr sz="1800" b="0">
                <a:solidFill>
                  <a:schemeClr val="tx2"/>
                </a:solidFill>
              </a:defRPr>
            </a:lvl1pPr>
            <a:lvl2pPr marL="268288" indent="-268288">
              <a:spcBef>
                <a:spcPts val="600"/>
              </a:spcBef>
              <a:spcAft>
                <a:spcPts val="0"/>
              </a:spcAft>
              <a:buFont typeface="Arial" pitchFamily="34" charset="0"/>
              <a:buChar char="•"/>
              <a:tabLst/>
              <a:defRPr sz="1800" b="0">
                <a:solidFill>
                  <a:schemeClr val="tx2"/>
                </a:solidFill>
              </a:defRPr>
            </a:lvl2pPr>
            <a:lvl3pPr marL="274638" indent="-274638">
              <a:spcBef>
                <a:spcPts val="600"/>
              </a:spcBef>
              <a:spcAft>
                <a:spcPts val="0"/>
              </a:spcAft>
              <a:buFont typeface="Arial" pitchFamily="34" charset="0"/>
              <a:buChar char="•"/>
              <a:defRPr sz="1800" b="0">
                <a:solidFill>
                  <a:schemeClr val="tx2"/>
                </a:solidFill>
              </a:defRPr>
            </a:lvl3pPr>
            <a:lvl4pPr>
              <a:spcBef>
                <a:spcPts val="600"/>
              </a:spcBef>
              <a:spcAft>
                <a:spcPts val="0"/>
              </a:spcAft>
              <a:buFont typeface="Arial" pitchFamily="34" charset="0"/>
              <a:buChar char="−"/>
              <a:defRPr sz="1800" b="0">
                <a:solidFill>
                  <a:schemeClr val="tx2"/>
                </a:solidFill>
              </a:defRPr>
            </a:lvl4pPr>
            <a:lvl5pPr marL="806450" indent="-266700">
              <a:spcBef>
                <a:spcPts val="600"/>
              </a:spcBef>
              <a:spcAft>
                <a:spcPts val="0"/>
              </a:spcAft>
              <a:buFont typeface="Arial" pitchFamily="34" charset="0"/>
              <a:buChar char="−"/>
              <a:defRPr sz="18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itle Placeholder 1"/>
          <p:cNvSpPr>
            <a:spLocks noGrp="1"/>
          </p:cNvSpPr>
          <p:nvPr>
            <p:ph type="title"/>
          </p:nvPr>
        </p:nvSpPr>
        <p:spPr>
          <a:xfrm>
            <a:off x="370113" y="295200"/>
            <a:ext cx="8388000" cy="1441410"/>
          </a:xfrm>
          <a:prstGeom prst="rect">
            <a:avLst/>
          </a:prstGeom>
        </p:spPr>
        <p:txBody>
          <a:bodyPr vert="horz" lIns="0" tIns="0" rIns="0" bIns="0" rtlCol="0" anchor="t" anchorCtr="0">
            <a:normAutofit/>
          </a:bodyPr>
          <a:lstStyle>
            <a:lvl1pPr>
              <a:defRPr sz="3000">
                <a:solidFill>
                  <a:schemeClr val="accent2"/>
                </a:solidFill>
              </a:defRPr>
            </a:lvl1pPr>
          </a:lstStyle>
          <a:p>
            <a:r>
              <a:rPr lang="en-US"/>
              <a:t>Click to edit Master title style</a:t>
            </a:r>
            <a:endParaRPr lang="en-GB"/>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hu-HU"/>
              <a:t>© 2023 </a:t>
            </a:r>
            <a:r>
              <a:rPr lang="hu-HU" err="1"/>
              <a:t>Deloitte</a:t>
            </a:r>
            <a:r>
              <a:rPr lang="hu-HU"/>
              <a:t> </a:t>
            </a:r>
            <a:r>
              <a:rPr lang="hu-HU" err="1"/>
              <a:t>Central</a:t>
            </a:r>
            <a:r>
              <a:rPr lang="hu-HU"/>
              <a:t> Europe</a:t>
            </a:r>
            <a:endParaRPr lang="en-GB"/>
          </a:p>
        </p:txBody>
      </p:sp>
    </p:spTree>
    <p:extLst>
      <p:ext uri="{BB962C8B-B14F-4D97-AF65-F5344CB8AC3E}">
        <p14:creationId xmlns:p14="http://schemas.microsoft.com/office/powerpoint/2010/main" val="3636858744"/>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vider Slide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812925"/>
            <a:ext cx="8415313" cy="973133"/>
          </a:xfrm>
        </p:spPr>
        <p:txBody>
          <a:bodyPr anchor="t">
            <a:noAutofit/>
          </a:bodyPr>
          <a:lstStyle>
            <a:lvl1pPr algn="l">
              <a:defRPr sz="6000" b="0" cap="none" baseline="0">
                <a:solidFill>
                  <a:schemeClr val="accent1"/>
                </a:solidFill>
              </a:defRPr>
            </a:lvl1pPr>
          </a:lstStyle>
          <a:p>
            <a:r>
              <a:rPr lang="en-US"/>
              <a:t>Click to edit Master title style</a:t>
            </a:r>
            <a:endParaRPr lang="en-GB"/>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solidFill>
                  <a:prstClr val="white"/>
                </a:solidFill>
              </a:rPr>
              <a:t>© 2023 </a:t>
            </a:r>
            <a:r>
              <a:rPr lang="hu-HU" err="1">
                <a:solidFill>
                  <a:prstClr val="white"/>
                </a:solidFill>
              </a:rPr>
              <a:t>Deloitte</a:t>
            </a:r>
            <a:r>
              <a:rPr lang="hu-HU">
                <a:solidFill>
                  <a:prstClr val="white"/>
                </a:solidFill>
              </a:rPr>
              <a:t> </a:t>
            </a:r>
            <a:r>
              <a:rPr lang="hu-HU" err="1">
                <a:solidFill>
                  <a:prstClr val="white"/>
                </a:solidFill>
              </a:rPr>
              <a:t>Central</a:t>
            </a:r>
            <a:r>
              <a:rPr lang="hu-HU">
                <a:solidFill>
                  <a:prstClr val="white"/>
                </a:solidFill>
              </a:rPr>
              <a:t> Europe</a:t>
            </a:r>
            <a:endParaRPr lang="en-GB">
              <a:solidFill>
                <a:prstClr val="white"/>
              </a:solidFill>
            </a:endParaRPr>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45486354"/>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Divider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812925"/>
            <a:ext cx="8415313" cy="973133"/>
          </a:xfrm>
        </p:spPr>
        <p:txBody>
          <a:bodyPr anchor="t">
            <a:noAutofit/>
          </a:bodyPr>
          <a:lstStyle>
            <a:lvl1pPr algn="l">
              <a:defRPr sz="6000" b="0" cap="none" baseline="0">
                <a:solidFill>
                  <a:schemeClr val="accent3"/>
                </a:solidFill>
              </a:defRPr>
            </a:lvl1pPr>
          </a:lstStyle>
          <a:p>
            <a:r>
              <a:rPr lang="en-US"/>
              <a:t>Click to edit Master title style</a:t>
            </a:r>
            <a:endParaRPr lang="en-GB"/>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solidFill>
                  <a:prstClr val="white"/>
                </a:solidFill>
              </a:rPr>
              <a:t>© 2023 </a:t>
            </a:r>
            <a:r>
              <a:rPr lang="hu-HU" err="1">
                <a:solidFill>
                  <a:prstClr val="white"/>
                </a:solidFill>
              </a:rPr>
              <a:t>Deloitte</a:t>
            </a:r>
            <a:r>
              <a:rPr lang="hu-HU">
                <a:solidFill>
                  <a:prstClr val="white"/>
                </a:solidFill>
              </a:rPr>
              <a:t> </a:t>
            </a:r>
            <a:r>
              <a:rPr lang="hu-HU" err="1">
                <a:solidFill>
                  <a:prstClr val="white"/>
                </a:solidFill>
              </a:rPr>
              <a:t>Central</a:t>
            </a:r>
            <a:r>
              <a:rPr lang="hu-HU">
                <a:solidFill>
                  <a:prstClr val="white"/>
                </a:solidFill>
              </a:rPr>
              <a:t> Europe</a:t>
            </a:r>
            <a:endParaRPr lang="en-GB">
              <a:solidFill>
                <a:prstClr val="white"/>
              </a:solidFill>
            </a:endParaRPr>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48397834"/>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Divider Slide 3">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812925"/>
            <a:ext cx="8415313" cy="973133"/>
          </a:xfrm>
        </p:spPr>
        <p:txBody>
          <a:bodyPr anchor="t">
            <a:noAutofit/>
          </a:bodyPr>
          <a:lstStyle>
            <a:lvl1pPr algn="l">
              <a:defRPr sz="6000" b="0" cap="none" baseline="0">
                <a:solidFill>
                  <a:schemeClr val="accent1"/>
                </a:solidFill>
              </a:defRPr>
            </a:lvl1pPr>
          </a:lstStyle>
          <a:p>
            <a:r>
              <a:rPr lang="en-US"/>
              <a:t>Click to edit Master title style</a:t>
            </a:r>
            <a:endParaRPr lang="en-GB"/>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hu-HU">
                <a:solidFill>
                  <a:prstClr val="white"/>
                </a:solidFill>
              </a:rPr>
              <a:t>© 2023 </a:t>
            </a:r>
            <a:r>
              <a:rPr lang="hu-HU" err="1">
                <a:solidFill>
                  <a:prstClr val="white"/>
                </a:solidFill>
              </a:rPr>
              <a:t>Deloitte</a:t>
            </a:r>
            <a:r>
              <a:rPr lang="hu-HU">
                <a:solidFill>
                  <a:prstClr val="white"/>
                </a:solidFill>
              </a:rPr>
              <a:t> </a:t>
            </a:r>
            <a:r>
              <a:rPr lang="hu-HU" err="1">
                <a:solidFill>
                  <a:prstClr val="white"/>
                </a:solidFill>
              </a:rPr>
              <a:t>Central</a:t>
            </a:r>
            <a:r>
              <a:rPr lang="hu-HU">
                <a:solidFill>
                  <a:prstClr val="white"/>
                </a:solidFill>
              </a:rPr>
              <a:t> Europe</a:t>
            </a:r>
            <a:endParaRPr lang="en-GB">
              <a:solidFill>
                <a:prstClr val="white"/>
              </a:solidFill>
            </a:endParaRPr>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006436371"/>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1_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376239" y="4211955"/>
            <a:ext cx="6396702" cy="2169796"/>
          </a:xfrm>
        </p:spPr>
        <p:txBody>
          <a:bodyPr anchor="b" anchorCtr="0"/>
          <a:lstStyle>
            <a:lvl1pPr>
              <a:lnSpc>
                <a:spcPct val="100000"/>
              </a:lnSpc>
              <a:spcAft>
                <a:spcPts val="600"/>
              </a:spcAft>
              <a:defRPr sz="900"/>
            </a:lvl1pPr>
          </a:lstStyle>
          <a:p>
            <a:pPr lvl="0"/>
            <a:r>
              <a:rPr lang="en-US" noProof="0"/>
              <a:t>Click to edit Master text styles</a:t>
            </a:r>
          </a:p>
        </p:txBody>
      </p:sp>
      <p:sp>
        <p:nvSpPr>
          <p:cNvPr id="3" name="Picture Placeholder 2"/>
          <p:cNvSpPr>
            <a:spLocks noGrp="1"/>
          </p:cNvSpPr>
          <p:nvPr>
            <p:ph type="pic" sz="quarter" idx="14" hasCustomPrompt="1"/>
          </p:nvPr>
        </p:nvSpPr>
        <p:spPr>
          <a:xfrm>
            <a:off x="7028135" y="4211955"/>
            <a:ext cx="1739627" cy="1725448"/>
          </a:xfrm>
        </p:spPr>
        <p:txBody>
          <a:bodyPr anchor="ctr" anchorCtr="0"/>
          <a:lstStyle>
            <a:lvl1pPr algn="ctr">
              <a:defRPr sz="900"/>
            </a:lvl1pPr>
          </a:lstStyle>
          <a:p>
            <a:r>
              <a:rPr lang="en-US" sz="900" noProof="0"/>
              <a:t>Insert sponsorship mark here</a:t>
            </a:r>
            <a:endParaRPr lang="en-US" noProof="0"/>
          </a:p>
        </p:txBody>
      </p:sp>
      <p:sp>
        <p:nvSpPr>
          <p:cNvPr id="8" name="Text Placeholder 7"/>
          <p:cNvSpPr>
            <a:spLocks noGrp="1"/>
          </p:cNvSpPr>
          <p:nvPr>
            <p:ph type="body" sz="quarter" idx="15"/>
          </p:nvPr>
        </p:nvSpPr>
        <p:spPr>
          <a:xfrm>
            <a:off x="7028137" y="6018028"/>
            <a:ext cx="1739626" cy="363722"/>
          </a:xfrm>
        </p:spPr>
        <p:txBody>
          <a:bodyPr anchor="b" anchorCtr="0"/>
          <a:lstStyle>
            <a:lvl1pPr>
              <a:lnSpc>
                <a:spcPct val="100000"/>
              </a:lnSpc>
              <a:defRPr sz="950"/>
            </a:lvl1pPr>
          </a:lstStyle>
          <a:p>
            <a:pPr lvl="0"/>
            <a:r>
              <a:rPr lang="en-US" noProof="0"/>
              <a:t>Click to edit Master text styles</a:t>
            </a:r>
          </a:p>
        </p:txBody>
      </p: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778" y="88929"/>
            <a:ext cx="2168453" cy="881354"/>
          </a:xfrm>
          <a:prstGeom prst="rect">
            <a:avLst/>
          </a:prstGeom>
        </p:spPr>
      </p:pic>
    </p:spTree>
    <p:extLst>
      <p:ext uri="{BB962C8B-B14F-4D97-AF65-F5344CB8AC3E}">
        <p14:creationId xmlns:p14="http://schemas.microsoft.com/office/powerpoint/2010/main" val="5168993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userDrawn="1">
  <p:cSld name="Key statement grey">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93703" y="1628779"/>
            <a:ext cx="6846815" cy="4678730"/>
          </a:xfrm>
          <a:prstGeom prst="rect">
            <a:avLst/>
          </a:prstGeom>
        </p:spPr>
        <p:txBody>
          <a:bodyPr>
            <a:normAutofit/>
          </a:bodyPr>
          <a:lstStyle>
            <a:lvl1pPr>
              <a:spcBef>
                <a:spcPts val="3079"/>
              </a:spcBef>
              <a:defRPr sz="2395">
                <a:solidFill>
                  <a:schemeClr val="bg1"/>
                </a:solidFill>
              </a:defRPr>
            </a:lvl1pPr>
            <a:lvl2pPr marL="391003" indent="-391003">
              <a:defRPr sz="2566">
                <a:solidFill>
                  <a:schemeClr val="bg2"/>
                </a:solidFill>
              </a:defRPr>
            </a:lvl2pPr>
            <a:lvl3pPr>
              <a:defRPr sz="2566">
                <a:solidFill>
                  <a:schemeClr val="bg2"/>
                </a:solidFill>
              </a:defRPr>
            </a:lvl3pPr>
            <a:lvl4pPr>
              <a:defRPr sz="2566">
                <a:solidFill>
                  <a:schemeClr val="bg2"/>
                </a:solidFill>
              </a:defRPr>
            </a:lvl4pPr>
            <a:lvl5pPr>
              <a:defRPr sz="2566">
                <a:solidFill>
                  <a:schemeClr val="bg2"/>
                </a:solidFill>
              </a:defRPr>
            </a:lvl5pPr>
          </a:lstStyle>
          <a:p>
            <a:pPr lvl="0"/>
            <a:r>
              <a:rPr lang="en-US"/>
              <a:t>Edit Master text styles</a:t>
            </a:r>
          </a:p>
        </p:txBody>
      </p:sp>
      <p:sp>
        <p:nvSpPr>
          <p:cNvPr id="3" name="Slide Number Placeholder 7"/>
          <p:cNvSpPr>
            <a:spLocks noGrp="1"/>
          </p:cNvSpPr>
          <p:nvPr>
            <p:ph type="sldNum" sz="quarter" idx="4"/>
          </p:nvPr>
        </p:nvSpPr>
        <p:spPr>
          <a:xfrm>
            <a:off x="7971998" y="6408002"/>
            <a:ext cx="792088" cy="252001"/>
          </a:xfrm>
          <a:prstGeom prst="rect">
            <a:avLst/>
          </a:prstGeom>
        </p:spPr>
        <p:txBody>
          <a:bodyPr vert="horz" lIns="0" tIns="0" rIns="0" bIns="0" rtlCol="0" anchor="ctr" anchorCtr="0"/>
          <a:lstStyle>
            <a:lvl1pPr algn="r">
              <a:defRPr sz="599" b="0">
                <a:solidFill>
                  <a:schemeClr val="bg1"/>
                </a:solidFill>
              </a:defRPr>
            </a:lvl1pPr>
          </a:lstStyle>
          <a:p>
            <a:fld id="{95CC1D26-A9BD-4BDE-BDD9-08EDBAE96860}" type="slidenum">
              <a:rPr lang="en-GB" smtClean="0"/>
              <a:pPr/>
              <a:t>‹#›</a:t>
            </a:fld>
            <a:endParaRPr lang="en-GB"/>
          </a:p>
        </p:txBody>
      </p:sp>
    </p:spTree>
    <p:extLst>
      <p:ext uri="{BB962C8B-B14F-4D97-AF65-F5344CB8AC3E}">
        <p14:creationId xmlns:p14="http://schemas.microsoft.com/office/powerpoint/2010/main" val="1669576924"/>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 column of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370648" y="651601"/>
            <a:ext cx="8401347" cy="757252"/>
          </a:xfrm>
          <a:prstGeom prst="rect">
            <a:avLst/>
          </a:prstGeom>
        </p:spPr>
        <p:txBody>
          <a:bodyPr lIns="0" tIns="0" rIns="0" bIns="0">
            <a:noAutofit/>
          </a:bodyPr>
          <a:lstStyle>
            <a:lvl1pPr marL="0" indent="0">
              <a:buNone/>
              <a:defRPr sz="1197" b="0">
                <a:solidFill>
                  <a:srgbClr val="575757"/>
                </a:solidFill>
              </a:defRPr>
            </a:lvl1pPr>
          </a:lstStyle>
          <a:p>
            <a:pPr lvl="0"/>
            <a:r>
              <a:rPr lang="en-US"/>
              <a:t>Click to add subtitle</a:t>
            </a:r>
          </a:p>
        </p:txBody>
      </p:sp>
      <p:sp>
        <p:nvSpPr>
          <p:cNvPr id="14" name="Title Placeholder 1"/>
          <p:cNvSpPr>
            <a:spLocks noGrp="1"/>
          </p:cNvSpPr>
          <p:nvPr>
            <p:ph type="title" hasCustomPrompt="1"/>
          </p:nvPr>
        </p:nvSpPr>
        <p:spPr>
          <a:xfrm>
            <a:off x="370648" y="317504"/>
            <a:ext cx="8401347" cy="334099"/>
          </a:xfrm>
          <a:prstGeom prst="rect">
            <a:avLst/>
          </a:prstGeom>
        </p:spPr>
        <p:txBody>
          <a:bodyPr vert="horz" lIns="0" tIns="0" rIns="0" bIns="0" rtlCol="0" anchor="t" anchorCtr="0">
            <a:noAutofit/>
          </a:bodyPr>
          <a:lstStyle>
            <a:lvl1pPr>
              <a:defRPr/>
            </a:lvl1pPr>
          </a:lstStyle>
          <a:p>
            <a:r>
              <a:rPr lang="en-US" noProof="0"/>
              <a:t>Click to </a:t>
            </a:r>
            <a:r>
              <a:rPr lang="hu-HU" noProof="0"/>
              <a:t>add </a:t>
            </a:r>
            <a:r>
              <a:rPr lang="en-US" noProof="0"/>
              <a:t>title</a:t>
            </a:r>
          </a:p>
        </p:txBody>
      </p:sp>
      <p:sp>
        <p:nvSpPr>
          <p:cNvPr id="8" name="Text Placeholder 18"/>
          <p:cNvSpPr>
            <a:spLocks noGrp="1"/>
          </p:cNvSpPr>
          <p:nvPr>
            <p:ph idx="1" hasCustomPrompt="1"/>
          </p:nvPr>
        </p:nvSpPr>
        <p:spPr>
          <a:xfrm>
            <a:off x="370648" y="1666260"/>
            <a:ext cx="8401347" cy="4712943"/>
          </a:xfrm>
          <a:prstGeom prst="rect">
            <a:avLst/>
          </a:prstGeom>
        </p:spPr>
        <p:txBody>
          <a:bodyPr vert="horz" lIns="0" tIns="0" rIns="0" bIns="0" rtlCol="0">
            <a:noAutofit/>
          </a:bodyPr>
          <a:lstStyle>
            <a:lvl1pPr marL="0" marR="0" indent="0" algn="l" defTabSz="847150" rtl="0" eaLnBrk="1" fontAlgn="auto" latinLnBrk="0" hangingPunct="1">
              <a:lnSpc>
                <a:spcPct val="100000"/>
              </a:lnSpc>
              <a:spcBef>
                <a:spcPts val="0"/>
              </a:spcBef>
              <a:spcAft>
                <a:spcPts val="513"/>
              </a:spcAft>
              <a:buClrTx/>
              <a:buSzPct val="100000"/>
              <a:buFont typeface="Arial" panose="020B0604020202020204" pitchFamily="34" charset="0"/>
              <a:buNone/>
              <a:tabLst/>
              <a:defRPr sz="1026" b="0" baseline="0"/>
            </a:lvl1pPr>
            <a:lvl2pPr marL="156402" marR="0" indent="-156402" algn="l" defTabSz="847150" rtl="0" eaLnBrk="1" fontAlgn="auto" latinLnBrk="0" hangingPunct="1">
              <a:lnSpc>
                <a:spcPct val="100000"/>
              </a:lnSpc>
              <a:spcBef>
                <a:spcPts val="0"/>
              </a:spcBef>
              <a:spcAft>
                <a:spcPts val="926"/>
              </a:spcAft>
              <a:buClrTx/>
              <a:buSzPct val="100000"/>
              <a:buFont typeface="Arial" panose="020B0604020202020204" pitchFamily="34" charset="0"/>
              <a:buChar char="•"/>
              <a:tabLst/>
              <a:defRPr sz="1026" b="0"/>
            </a:lvl2pPr>
            <a:lvl3pPr marL="312803" marR="0" indent="-156402" algn="l" defTabSz="847150" rtl="0" eaLnBrk="1" fontAlgn="auto" latinLnBrk="0" hangingPunct="1">
              <a:lnSpc>
                <a:spcPct val="100000"/>
              </a:lnSpc>
              <a:spcBef>
                <a:spcPts val="0"/>
              </a:spcBef>
              <a:spcAft>
                <a:spcPts val="926"/>
              </a:spcAft>
              <a:buClrTx/>
              <a:buSzPct val="100000"/>
              <a:buFont typeface="Verdana" panose="020B0604030504040204" pitchFamily="34" charset="0"/>
              <a:buChar char="‒"/>
              <a:tabLst/>
              <a:defRPr sz="1026" b="0"/>
            </a:lvl3pPr>
            <a:lvl4pPr marL="469205" marR="0" indent="-156402" algn="l" defTabSz="847150" rtl="0" eaLnBrk="1" fontAlgn="auto" latinLnBrk="0" hangingPunct="1">
              <a:lnSpc>
                <a:spcPct val="100000"/>
              </a:lnSpc>
              <a:spcBef>
                <a:spcPts val="0"/>
              </a:spcBef>
              <a:spcAft>
                <a:spcPts val="926"/>
              </a:spcAft>
              <a:buClrTx/>
              <a:buSzPct val="100000"/>
              <a:buFont typeface="Verdana" panose="020B0604030504040204" pitchFamily="34" charset="0"/>
              <a:buChar char="−"/>
              <a:tabLst/>
              <a:defRPr sz="1026"/>
            </a:lvl4pPr>
            <a:lvl5pPr marL="625606" marR="0" indent="-156402" algn="l" defTabSz="739786" rtl="0" eaLnBrk="1" fontAlgn="auto" latinLnBrk="0" hangingPunct="1">
              <a:lnSpc>
                <a:spcPct val="100000"/>
              </a:lnSpc>
              <a:spcBef>
                <a:spcPts val="0"/>
              </a:spcBef>
              <a:spcAft>
                <a:spcPts val="926"/>
              </a:spcAft>
              <a:buClrTx/>
              <a:buSzPct val="100000"/>
              <a:buFont typeface="Verdana" panose="020B0604030504040204" pitchFamily="34" charset="0"/>
              <a:buChar char="−"/>
              <a:tabLst/>
              <a:defRPr sz="1026"/>
            </a:lvl5pPr>
          </a:lstStyle>
          <a:p>
            <a:pPr marL="0" marR="0" lvl="0" indent="0" algn="l" defTabSz="847150" rtl="0" eaLnBrk="1" fontAlgn="auto" latinLnBrk="0" hangingPunct="1">
              <a:lnSpc>
                <a:spcPct val="100000"/>
              </a:lnSpc>
              <a:spcBef>
                <a:spcPts val="0"/>
              </a:spcBef>
              <a:spcAft>
                <a:spcPts val="513"/>
              </a:spcAft>
              <a:buClrTx/>
              <a:buSzPct val="100000"/>
              <a:buFont typeface="Arial" panose="020B0604020202020204" pitchFamily="34" charset="0"/>
              <a:buNone/>
              <a:tabLst/>
              <a:defRPr/>
            </a:pPr>
            <a:r>
              <a:rPr kumimoji="0" lang="en-US" sz="1026" b="0" i="0" u="none" strike="noStrike" kern="1200" cap="none" spc="0" normalizeH="0" baseline="0" noProof="0">
                <a:ln>
                  <a:noFill/>
                </a:ln>
                <a:solidFill>
                  <a:prstClr val="black"/>
                </a:solidFill>
                <a:effectLst/>
                <a:uLnTx/>
                <a:uFillTx/>
                <a:latin typeface="+mn-lt"/>
                <a:ea typeface="+mn-ea"/>
                <a:cs typeface="+mn-cs"/>
              </a:rPr>
              <a:t>Master slide text</a:t>
            </a:r>
          </a:p>
          <a:p>
            <a:pPr marL="156402" marR="0" lvl="1" indent="-156402" algn="l" defTabSz="847150" rtl="0" eaLnBrk="1" fontAlgn="auto" latinLnBrk="0" hangingPunct="1">
              <a:lnSpc>
                <a:spcPct val="100000"/>
              </a:lnSpc>
              <a:spcBef>
                <a:spcPts val="0"/>
              </a:spcBef>
              <a:spcAft>
                <a:spcPts val="926"/>
              </a:spcAft>
              <a:buClrTx/>
              <a:buSzPct val="100000"/>
              <a:buFont typeface="Arial" panose="020B0604020202020204" pitchFamily="34" charset="0"/>
              <a:buChar char="•"/>
              <a:tabLst/>
              <a:defRPr/>
            </a:pPr>
            <a:r>
              <a:rPr kumimoji="0" lang="en-US" sz="1026" b="0" i="0" u="none" strike="noStrike" kern="1200" cap="none" spc="0" normalizeH="0" baseline="0" noProof="0">
                <a:ln>
                  <a:noFill/>
                </a:ln>
                <a:solidFill>
                  <a:prstClr val="black"/>
                </a:solidFill>
                <a:effectLst/>
                <a:uLnTx/>
                <a:uFillTx/>
                <a:latin typeface="+mn-lt"/>
                <a:ea typeface="+mn-ea"/>
                <a:cs typeface="+mn-cs"/>
              </a:rPr>
              <a:t>Bullet level 1</a:t>
            </a:r>
          </a:p>
          <a:p>
            <a:pPr marL="312803" marR="0" lvl="2" indent="-156402" algn="l" defTabSz="847150" rtl="0" eaLnBrk="1" fontAlgn="auto" latinLnBrk="0" hangingPunct="1">
              <a:lnSpc>
                <a:spcPct val="100000"/>
              </a:lnSpc>
              <a:spcBef>
                <a:spcPts val="0"/>
              </a:spcBef>
              <a:spcAft>
                <a:spcPts val="926"/>
              </a:spcAft>
              <a:buClrTx/>
              <a:buSzPct val="100000"/>
              <a:buFont typeface="Verdana" panose="020B0604030504040204" pitchFamily="34" charset="0"/>
              <a:buChar char="‒"/>
              <a:tabLst/>
              <a:defRPr/>
            </a:pPr>
            <a:r>
              <a:rPr kumimoji="0" lang="en-US" sz="1026" b="0" i="0" u="none" strike="noStrike" kern="1200" cap="none" spc="0" normalizeH="0" baseline="0" noProof="0">
                <a:ln>
                  <a:noFill/>
                </a:ln>
                <a:solidFill>
                  <a:prstClr val="black"/>
                </a:solidFill>
                <a:effectLst/>
                <a:uLnTx/>
                <a:uFillTx/>
                <a:latin typeface="+mn-lt"/>
                <a:ea typeface="+mn-ea"/>
                <a:cs typeface="+mn-cs"/>
              </a:rPr>
              <a:t>Bullet level 2</a:t>
            </a:r>
          </a:p>
          <a:p>
            <a:pPr marL="469205" marR="0" lvl="3" indent="-156402" algn="l" defTabSz="847150" rtl="0" eaLnBrk="1" fontAlgn="auto" latinLnBrk="0" hangingPunct="1">
              <a:lnSpc>
                <a:spcPct val="100000"/>
              </a:lnSpc>
              <a:spcBef>
                <a:spcPts val="0"/>
              </a:spcBef>
              <a:spcAft>
                <a:spcPts val="926"/>
              </a:spcAft>
              <a:buClrTx/>
              <a:buSzPct val="100000"/>
              <a:buFont typeface="Verdana" panose="020B0604030504040204" pitchFamily="34" charset="0"/>
              <a:buChar char="−"/>
              <a:tabLst/>
              <a:defRPr/>
            </a:pPr>
            <a:r>
              <a:rPr kumimoji="0" lang="en-US" sz="1026" b="0" i="0" u="none" strike="noStrike" kern="1200" cap="none" spc="0" normalizeH="0" baseline="0" noProof="0">
                <a:ln>
                  <a:noFill/>
                </a:ln>
                <a:solidFill>
                  <a:prstClr val="black"/>
                </a:solidFill>
                <a:effectLst/>
                <a:uLnTx/>
                <a:uFillTx/>
                <a:latin typeface="+mn-lt"/>
                <a:ea typeface="+mn-ea"/>
                <a:cs typeface="+mn-cs"/>
              </a:rPr>
              <a:t>Bullet level 3</a:t>
            </a:r>
          </a:p>
          <a:p>
            <a:pPr marL="625606" marR="0" lvl="4" indent="-156402" algn="l" defTabSz="739786" rtl="0" eaLnBrk="1" fontAlgn="auto" latinLnBrk="0" hangingPunct="1">
              <a:lnSpc>
                <a:spcPct val="100000"/>
              </a:lnSpc>
              <a:spcBef>
                <a:spcPts val="0"/>
              </a:spcBef>
              <a:spcAft>
                <a:spcPts val="926"/>
              </a:spcAft>
              <a:buClrTx/>
              <a:buSzPct val="100000"/>
              <a:buFont typeface="Verdana" panose="020B0604030504040204" pitchFamily="34" charset="0"/>
              <a:buChar char="−"/>
              <a:tabLst/>
              <a:defRPr/>
            </a:pPr>
            <a:r>
              <a:rPr kumimoji="0" lang="en-US" sz="1026" b="0" i="0" u="none" strike="noStrike" kern="1200" cap="none" spc="0" normalizeH="0" baseline="0" noProof="0">
                <a:ln>
                  <a:noFill/>
                </a:ln>
                <a:solidFill>
                  <a:prstClr val="black"/>
                </a:solidFill>
                <a:effectLst/>
                <a:uLnTx/>
                <a:uFillTx/>
                <a:latin typeface="+mn-lt"/>
                <a:ea typeface="+mn-ea"/>
                <a:cs typeface="+mn-cs"/>
              </a:rPr>
              <a:t>Bullet level 4 </a:t>
            </a:r>
          </a:p>
        </p:txBody>
      </p:sp>
      <p:sp>
        <p:nvSpPr>
          <p:cNvPr id="5" name="Slide Number Placeholder 7"/>
          <p:cNvSpPr>
            <a:spLocks noGrp="1"/>
          </p:cNvSpPr>
          <p:nvPr>
            <p:ph type="sldNum" sz="quarter" idx="4"/>
          </p:nvPr>
        </p:nvSpPr>
        <p:spPr>
          <a:xfrm>
            <a:off x="7971998" y="6408002"/>
            <a:ext cx="792088" cy="252001"/>
          </a:xfrm>
          <a:prstGeom prst="rect">
            <a:avLst/>
          </a:prstGeom>
        </p:spPr>
        <p:txBody>
          <a:bodyPr vert="horz" lIns="0" tIns="0" rIns="0" bIns="0" rtlCol="0" anchor="ctr" anchorCtr="0"/>
          <a:lstStyle>
            <a:lvl1pPr algn="r">
              <a:defRPr sz="599" b="0">
                <a:solidFill>
                  <a:schemeClr val="tx2"/>
                </a:solidFill>
              </a:defRPr>
            </a:lvl1pPr>
          </a:lstStyle>
          <a:p>
            <a:fld id="{95CC1D26-A9BD-4BDE-BDD9-08EDBAE96860}" type="slidenum">
              <a:rPr lang="en-GB" smtClean="0"/>
              <a:pPr/>
              <a:t>‹#›</a:t>
            </a:fld>
            <a:endParaRPr lang="en-GB"/>
          </a:p>
        </p:txBody>
      </p:sp>
      <p:sp>
        <p:nvSpPr>
          <p:cNvPr id="6" name="Footer Placeholder 4"/>
          <p:cNvSpPr>
            <a:spLocks noGrp="1"/>
          </p:cNvSpPr>
          <p:nvPr>
            <p:ph type="ftr" sz="quarter" idx="3"/>
          </p:nvPr>
        </p:nvSpPr>
        <p:spPr>
          <a:xfrm>
            <a:off x="370116" y="6408002"/>
            <a:ext cx="7559472" cy="252001"/>
          </a:xfrm>
          <a:prstGeom prst="rect">
            <a:avLst/>
          </a:prstGeom>
        </p:spPr>
        <p:txBody>
          <a:bodyPr vert="horz" lIns="0" tIns="0" rIns="0" bIns="0" rtlCol="0" anchor="ctr" anchorCtr="0"/>
          <a:lstStyle>
            <a:lvl1pPr algn="l">
              <a:defRPr sz="599" b="0">
                <a:solidFill>
                  <a:schemeClr val="tx1"/>
                </a:solidFill>
              </a:defRPr>
            </a:lvl1pPr>
          </a:lstStyle>
          <a:p>
            <a:r>
              <a:rPr lang="en-GB"/>
              <a:t>© 202</a:t>
            </a:r>
            <a:r>
              <a:rPr lang="hu-HU"/>
              <a:t>3</a:t>
            </a:r>
            <a:r>
              <a:rPr lang="en-GB"/>
              <a:t> Deloitte Central Europe</a:t>
            </a:r>
          </a:p>
        </p:txBody>
      </p:sp>
    </p:spTree>
    <p:extLst>
      <p:ext uri="{BB962C8B-B14F-4D97-AF65-F5344CB8AC3E}">
        <p14:creationId xmlns:p14="http://schemas.microsoft.com/office/powerpoint/2010/main" val="69836329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image" Target="../media/image1.emf"/><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oleObject" Target="../embeddings/oleObject1.bin"/><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75"/>
            </p:custDataLst>
            <p:extLst>
              <p:ext uri="{D42A27DB-BD31-4B8C-83A1-F6EECF244321}">
                <p14:modId xmlns:p14="http://schemas.microsoft.com/office/powerpoint/2010/main" val="27513945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76" imgW="270" imgH="270" progId="TCLayout.ActiveDocument.1">
                  <p:embed/>
                </p:oleObj>
              </mc:Choice>
              <mc:Fallback>
                <p:oleObj name="think-cell Slide" r:id="rId76" imgW="270" imgH="270" progId="TCLayout.ActiveDocument.1">
                  <p:embed/>
                  <p:pic>
                    <p:nvPicPr>
                      <p:cNvPr id="4" name="Object 3" hidden="1"/>
                      <p:cNvPicPr/>
                      <p:nvPr/>
                    </p:nvPicPr>
                    <p:blipFill>
                      <a:blip r:embed="rId77"/>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bwMode="gray">
          <a:xfrm>
            <a:off x="376238" y="317501"/>
            <a:ext cx="8391525" cy="692150"/>
          </a:xfrm>
          <a:prstGeom prst="rect">
            <a:avLst/>
          </a:prstGeom>
        </p:spPr>
        <p:txBody>
          <a:bodyPr vert="horz" lIns="0" tIns="0" rIns="0" bIns="0" rtlCol="0" anchor="t" anchorCtr="0">
            <a:noAutofit/>
          </a:bodyPr>
          <a:lstStyle/>
          <a:p>
            <a:r>
              <a:rPr lang="en-US" noProof="0"/>
              <a:t>Click to edit Master title style</a:t>
            </a:r>
          </a:p>
        </p:txBody>
      </p:sp>
      <p:sp>
        <p:nvSpPr>
          <p:cNvPr id="19" name="Text Placeholder 18"/>
          <p:cNvSpPr>
            <a:spLocks noGrp="1"/>
          </p:cNvSpPr>
          <p:nvPr>
            <p:ph type="body" idx="1"/>
          </p:nvPr>
        </p:nvSpPr>
        <p:spPr>
          <a:xfrm>
            <a:off x="376237" y="1665289"/>
            <a:ext cx="8391525" cy="4716462"/>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a:p>
        </p:txBody>
      </p:sp>
      <p:sp>
        <p:nvSpPr>
          <p:cNvPr id="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a:t>© 2020 Deloitte Central Europe</a:t>
            </a:r>
          </a:p>
        </p:txBody>
      </p:sp>
    </p:spTree>
    <p:extLst>
      <p:ext uri="{BB962C8B-B14F-4D97-AF65-F5344CB8AC3E}">
        <p14:creationId xmlns:p14="http://schemas.microsoft.com/office/powerpoint/2010/main" val="1887014637"/>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662" r:id="rId42"/>
    <p:sldLayoutId id="2147483677" r:id="rId43"/>
    <p:sldLayoutId id="2147483650" r:id="rId44"/>
    <p:sldLayoutId id="2147483678" r:id="rId45"/>
    <p:sldLayoutId id="2147483674" r:id="rId46"/>
    <p:sldLayoutId id="2147483660" r:id="rId47"/>
    <p:sldLayoutId id="2147483679" r:id="rId48"/>
    <p:sldLayoutId id="2147483672" r:id="rId49"/>
    <p:sldLayoutId id="2147483673" r:id="rId50"/>
    <p:sldLayoutId id="2147483671" r:id="rId51"/>
    <p:sldLayoutId id="2147483675" r:id="rId52"/>
    <p:sldLayoutId id="2147483676" r:id="rId53"/>
    <p:sldLayoutId id="2147483663" r:id="rId54"/>
    <p:sldLayoutId id="2147483651" r:id="rId55"/>
    <p:sldLayoutId id="2147483680" r:id="rId56"/>
    <p:sldLayoutId id="2147483681" r:id="rId57"/>
    <p:sldLayoutId id="2147483669" r:id="rId58"/>
    <p:sldLayoutId id="2147483670" r:id="rId59"/>
    <p:sldLayoutId id="2147483652" r:id="rId60"/>
    <p:sldLayoutId id="2147483683" r:id="rId61"/>
    <p:sldLayoutId id="2147483692" r:id="rId62"/>
    <p:sldLayoutId id="2147483693" r:id="rId63"/>
    <p:sldLayoutId id="2147483694" r:id="rId64"/>
    <p:sldLayoutId id="2147483695" r:id="rId65"/>
    <p:sldLayoutId id="2147483696" r:id="rId66"/>
    <p:sldLayoutId id="2147483697" r:id="rId67"/>
    <p:sldLayoutId id="2147483698" r:id="rId68"/>
    <p:sldLayoutId id="2147483699" r:id="rId69"/>
    <p:sldLayoutId id="2147483700" r:id="rId70"/>
    <p:sldLayoutId id="2147483729" r:id="rId71"/>
    <p:sldLayoutId id="2147483776" r:id="rId72"/>
    <p:sldLayoutId id="2147483777" r:id="rId73"/>
  </p:sldLayoutIdLst>
  <p:transition>
    <p:fade/>
  </p:transition>
  <p:hf hdr="0" dt="0"/>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a:buNone/>
        <a:defRPr lang="en-US" sz="1600" b="1" kern="1200" dirty="0" smtClean="0">
          <a:solidFill>
            <a:schemeClr val="tx1"/>
          </a:solidFill>
          <a:latin typeface="+mn-lt"/>
          <a:ea typeface="+mn-ea"/>
          <a:cs typeface="+mn-cs"/>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600" kern="1200" dirty="0" smtClean="0">
          <a:solidFill>
            <a:schemeClr val="tx1"/>
          </a:solidFill>
          <a:latin typeface="+mn-lt"/>
          <a:ea typeface="+mn-ea"/>
          <a:cs typeface="+mn-cs"/>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600" kern="1200" baseline="0" dirty="0" smtClean="0">
          <a:solidFill>
            <a:schemeClr val="tx1"/>
          </a:solidFill>
          <a:latin typeface="+mn-lt"/>
          <a:ea typeface="+mn-ea"/>
          <a:cs typeface="+mn-cs"/>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600" kern="1200" baseline="0" dirty="0" smtClean="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3.xml"/><Relationship Id="rId1" Type="http://schemas.openxmlformats.org/officeDocument/2006/relationships/tags" Target="../tags/tag3.xml"/><Relationship Id="rId6" Type="http://schemas.openxmlformats.org/officeDocument/2006/relationships/chart" Target="../charts/chart1.xml"/><Relationship Id="rId5" Type="http://schemas.openxmlformats.org/officeDocument/2006/relationships/image" Target="../media/image8.e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chart" Target="../charts/chart3.xml"/><Relationship Id="rId2" Type="http://schemas.openxmlformats.org/officeDocument/2006/relationships/slideLayout" Target="../slideLayouts/slideLayout73.xml"/><Relationship Id="rId1" Type="http://schemas.openxmlformats.org/officeDocument/2006/relationships/tags" Target="../tags/tag4.xml"/><Relationship Id="rId6" Type="http://schemas.openxmlformats.org/officeDocument/2006/relationships/chart" Target="../charts/chart2.xml"/><Relationship Id="rId5" Type="http://schemas.openxmlformats.org/officeDocument/2006/relationships/image" Target="../media/image8.emf"/><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3.xml"/><Relationship Id="rId1" Type="http://schemas.openxmlformats.org/officeDocument/2006/relationships/tags" Target="../tags/tag5.xml"/><Relationship Id="rId6" Type="http://schemas.openxmlformats.org/officeDocument/2006/relationships/image" Target="../media/image8.emf"/><Relationship Id="rId5" Type="http://schemas.openxmlformats.org/officeDocument/2006/relationships/oleObject" Target="../embeddings/oleObject5.bin"/><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3.xml"/><Relationship Id="rId1" Type="http://schemas.openxmlformats.org/officeDocument/2006/relationships/tags" Target="../tags/tag6.xml"/><Relationship Id="rId6" Type="http://schemas.openxmlformats.org/officeDocument/2006/relationships/chart" Target="../charts/chart5.xml"/><Relationship Id="rId5" Type="http://schemas.openxmlformats.org/officeDocument/2006/relationships/image" Target="../media/image8.emf"/><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3.xml"/><Relationship Id="rId1" Type="http://schemas.openxmlformats.org/officeDocument/2006/relationships/tags" Target="../tags/tag7.xml"/><Relationship Id="rId6" Type="http://schemas.openxmlformats.org/officeDocument/2006/relationships/chart" Target="../charts/chart6.xml"/><Relationship Id="rId5" Type="http://schemas.openxmlformats.org/officeDocument/2006/relationships/image" Target="../media/image8.emf"/><Relationship Id="rId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3.xml"/><Relationship Id="rId1" Type="http://schemas.openxmlformats.org/officeDocument/2006/relationships/tags" Target="../tags/tag8.xml"/><Relationship Id="rId6" Type="http://schemas.openxmlformats.org/officeDocument/2006/relationships/chart" Target="../charts/chart7.xml"/><Relationship Id="rId5" Type="http://schemas.openxmlformats.org/officeDocument/2006/relationships/image" Target="../media/image8.emf"/><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3.xml"/><Relationship Id="rId1" Type="http://schemas.openxmlformats.org/officeDocument/2006/relationships/tags" Target="../tags/tag9.xml"/><Relationship Id="rId6" Type="http://schemas.openxmlformats.org/officeDocument/2006/relationships/image" Target="../media/image8.emf"/><Relationship Id="rId5" Type="http://schemas.openxmlformats.org/officeDocument/2006/relationships/oleObject" Target="../embeddings/oleObject9.bin"/><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notesSlide" Target="../notesSlides/notesSlide11.xml"/><Relationship Id="rId7" Type="http://schemas.openxmlformats.org/officeDocument/2006/relationships/image" Target="../media/image10.emf"/><Relationship Id="rId2" Type="http://schemas.openxmlformats.org/officeDocument/2006/relationships/slideLayout" Target="../slideLayouts/slideLayout73.xml"/><Relationship Id="rId1" Type="http://schemas.openxmlformats.org/officeDocument/2006/relationships/tags" Target="../tags/tag10.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oleObject" Target="../embeddings/oleObject10.bin"/></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chart" Target="../charts/chart10.xml"/><Relationship Id="rId2" Type="http://schemas.openxmlformats.org/officeDocument/2006/relationships/slideLayout" Target="../slideLayouts/slideLayout73.xml"/><Relationship Id="rId1" Type="http://schemas.openxmlformats.org/officeDocument/2006/relationships/tags" Target="../tags/tag11.xml"/><Relationship Id="rId6" Type="http://schemas.openxmlformats.org/officeDocument/2006/relationships/chart" Target="../charts/chart9.xml"/><Relationship Id="rId5" Type="http://schemas.openxmlformats.org/officeDocument/2006/relationships/image" Target="../media/image8.emf"/><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chart" Target="../charts/chart12.xml"/><Relationship Id="rId2" Type="http://schemas.openxmlformats.org/officeDocument/2006/relationships/slideLayout" Target="../slideLayouts/slideLayout73.xml"/><Relationship Id="rId1" Type="http://schemas.openxmlformats.org/officeDocument/2006/relationships/tags" Target="../tags/tag12.xml"/><Relationship Id="rId6" Type="http://schemas.openxmlformats.org/officeDocument/2006/relationships/chart" Target="../charts/chart11.xml"/><Relationship Id="rId5" Type="http://schemas.openxmlformats.org/officeDocument/2006/relationships/image" Target="../media/image8.emf"/><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8.emf"/><Relationship Id="rId2" Type="http://schemas.openxmlformats.org/officeDocument/2006/relationships/slideLayout" Target="../slideLayouts/slideLayout73.xml"/><Relationship Id="rId1" Type="http://schemas.openxmlformats.org/officeDocument/2006/relationships/tags" Target="../tags/tag13.xml"/><Relationship Id="rId6" Type="http://schemas.openxmlformats.org/officeDocument/2006/relationships/oleObject" Target="../embeddings/oleObject13.bin"/><Relationship Id="rId5" Type="http://schemas.openxmlformats.org/officeDocument/2006/relationships/chart" Target="../charts/chart14.xml"/><Relationship Id="rId4" Type="http://schemas.openxmlformats.org/officeDocument/2006/relationships/chart" Target="../charts/char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3.xml"/><Relationship Id="rId1" Type="http://schemas.openxmlformats.org/officeDocument/2006/relationships/tags" Target="../tags/tag14.xml"/><Relationship Id="rId5" Type="http://schemas.openxmlformats.org/officeDocument/2006/relationships/image" Target="../media/image8.emf"/><Relationship Id="rId4" Type="http://schemas.openxmlformats.org/officeDocument/2006/relationships/oleObject" Target="../embeddings/oleObject14.bin"/></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4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 name="Picture 5" descr="A picture containing fan, device&#10;&#10;Description automatically generated">
            <a:extLst>
              <a:ext uri="{FF2B5EF4-FFF2-40B4-BE49-F238E27FC236}">
                <a16:creationId xmlns:a16="http://schemas.microsoft.com/office/drawing/2014/main" id="{152553FD-A43D-D330-1B2B-2AB7F480B116}"/>
              </a:ext>
            </a:extLst>
          </p:cNvPr>
          <p:cNvPicPr>
            <a:picLocks noChangeAspect="1"/>
          </p:cNvPicPr>
          <p:nvPr/>
        </p:nvPicPr>
        <p:blipFill rotWithShape="1">
          <a:blip r:embed="rId3"/>
          <a:srcRect l="3578" t="3055" r="4746" b="5045"/>
          <a:stretch/>
        </p:blipFill>
        <p:spPr>
          <a:xfrm>
            <a:off x="2262433" y="1093509"/>
            <a:ext cx="4560944" cy="4572000"/>
          </a:xfrm>
          <a:prstGeom prst="rect">
            <a:avLst/>
          </a:prstGeom>
        </p:spPr>
      </p:pic>
      <p:sp>
        <p:nvSpPr>
          <p:cNvPr id="7" name="Subtitle 6"/>
          <p:cNvSpPr>
            <a:spLocks noGrp="1"/>
          </p:cNvSpPr>
          <p:nvPr>
            <p:ph type="subTitle" idx="1"/>
          </p:nvPr>
        </p:nvSpPr>
        <p:spPr>
          <a:xfrm>
            <a:off x="381000" y="4941249"/>
            <a:ext cx="7242008" cy="1572449"/>
          </a:xfrm>
        </p:spPr>
        <p:txBody>
          <a:bodyPr/>
          <a:lstStyle/>
          <a:p>
            <a:r>
              <a:rPr lang="en-US" b="0" dirty="0">
                <a:solidFill>
                  <a:srgbClr val="86BC25"/>
                </a:solidFill>
                <a:latin typeface="Calibri" panose="020F0502020204030204" pitchFamily="34" charset="0"/>
                <a:cs typeface="Calibri" panose="020F0502020204030204" pitchFamily="34" charset="0"/>
              </a:rPr>
              <a:t>Insurance Conference</a:t>
            </a:r>
          </a:p>
          <a:p>
            <a:r>
              <a:rPr lang="en-US" sz="1200" b="0" dirty="0">
                <a:latin typeface="Calibri Light" panose="020F0302020204030204" pitchFamily="34" charset="0"/>
                <a:cs typeface="Calibri Light" panose="020F0302020204030204" pitchFamily="34" charset="0"/>
              </a:rPr>
              <a:t>Zsolt Vajda, partner, Deloitte </a:t>
            </a:r>
            <a:r>
              <a:rPr lang="en-US" sz="1200" b="0" dirty="0" err="1">
                <a:latin typeface="Calibri Light" panose="020F0302020204030204" pitchFamily="34" charset="0"/>
                <a:cs typeface="Calibri Light" panose="020F0302020204030204" pitchFamily="34" charset="0"/>
              </a:rPr>
              <a:t>Zrt</a:t>
            </a:r>
            <a:r>
              <a:rPr lang="en-US" sz="1200" b="0" dirty="0">
                <a:latin typeface="Calibri Light" panose="020F0302020204030204" pitchFamily="34" charset="0"/>
                <a:cs typeface="Calibri Light" panose="020F0302020204030204" pitchFamily="34" charset="0"/>
              </a:rPr>
              <a:t>.</a:t>
            </a:r>
          </a:p>
        </p:txBody>
      </p:sp>
      <p:sp>
        <p:nvSpPr>
          <p:cNvPr id="8" name="Text Placeholder 7"/>
          <p:cNvSpPr>
            <a:spLocks noGrp="1"/>
          </p:cNvSpPr>
          <p:nvPr>
            <p:ph type="body" sz="quarter" idx="10"/>
          </p:nvPr>
        </p:nvSpPr>
        <p:spPr>
          <a:xfrm>
            <a:off x="7772400" y="6429375"/>
            <a:ext cx="1209589" cy="298450"/>
          </a:xfrm>
        </p:spPr>
        <p:txBody>
          <a:bodyPr/>
          <a:lstStyle/>
          <a:p>
            <a:r>
              <a:rPr lang="en-US" sz="1050" b="1" dirty="0">
                <a:latin typeface="Calibri" panose="020F0502020204030204" pitchFamily="34" charset="0"/>
                <a:cs typeface="Calibri" panose="020F0502020204030204" pitchFamily="34" charset="0"/>
              </a:rPr>
              <a:t>29 November 2023</a:t>
            </a:r>
          </a:p>
        </p:txBody>
      </p:sp>
      <p:pic>
        <p:nvPicPr>
          <p:cNvPr id="4" name="Picture 3" descr="Text&#10;&#10;Description automatically generated with medium confidence">
            <a:extLst>
              <a:ext uri="{FF2B5EF4-FFF2-40B4-BE49-F238E27FC236}">
                <a16:creationId xmlns:a16="http://schemas.microsoft.com/office/drawing/2014/main" id="{03F91807-E985-4BCB-A4CF-F9D638714FD1}"/>
              </a:ext>
            </a:extLst>
          </p:cNvPr>
          <p:cNvPicPr>
            <a:picLocks noChangeAspect="1"/>
          </p:cNvPicPr>
          <p:nvPr/>
        </p:nvPicPr>
        <p:blipFill>
          <a:blip r:embed="rId4"/>
          <a:stretch>
            <a:fillRect/>
          </a:stretch>
        </p:blipFill>
        <p:spPr>
          <a:xfrm>
            <a:off x="6972768" y="-304800"/>
            <a:ext cx="2133600" cy="2133600"/>
          </a:xfrm>
          <a:prstGeom prst="rect">
            <a:avLst/>
          </a:prstGeom>
        </p:spPr>
      </p:pic>
    </p:spTree>
    <p:extLst>
      <p:ext uri="{BB962C8B-B14F-4D97-AF65-F5344CB8AC3E}">
        <p14:creationId xmlns:p14="http://schemas.microsoft.com/office/powerpoint/2010/main" val="76491733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80554" y="3002280"/>
            <a:ext cx="1235916" cy="1954381"/>
          </a:xfrm>
          <a:prstGeom prst="rect">
            <a:avLst/>
          </a:prstGeom>
          <a:noFill/>
        </p:spPr>
        <p:txBody>
          <a:bodyPr wrap="none" lIns="0" tIns="0" rIns="0" bIns="0" rtlCol="0">
            <a:spAutoFit/>
          </a:bodyPr>
          <a:lstStyle/>
          <a:p>
            <a:pPr>
              <a:spcBef>
                <a:spcPts val="661"/>
              </a:spcBef>
              <a:buSzPct val="100000"/>
            </a:pPr>
            <a:r>
              <a:rPr lang="en-US" sz="12700">
                <a:solidFill>
                  <a:schemeClr val="bg1">
                    <a:lumMod val="85000"/>
                  </a:schemeClr>
                </a:solidFill>
                <a:latin typeface="Calibri" panose="020F0502020204030204" pitchFamily="34" charset="0"/>
                <a:cs typeface="Calibri" panose="020F0502020204030204" pitchFamily="34" charset="0"/>
              </a:rPr>
              <a:t>1.</a:t>
            </a:r>
          </a:p>
        </p:txBody>
      </p:sp>
      <p:graphicFrame>
        <p:nvGraphicFramePr>
          <p:cNvPr id="3" name="Table 2"/>
          <p:cNvGraphicFramePr>
            <a:graphicFrameLocks noGrp="1"/>
          </p:cNvGraphicFramePr>
          <p:nvPr>
            <p:extLst>
              <p:ext uri="{D42A27DB-BD31-4B8C-83A1-F6EECF244321}">
                <p14:modId xmlns:p14="http://schemas.microsoft.com/office/powerpoint/2010/main" val="4085097028"/>
              </p:ext>
            </p:extLst>
          </p:nvPr>
        </p:nvGraphicFramePr>
        <p:xfrm>
          <a:off x="2121271" y="2687320"/>
          <a:ext cx="2895600" cy="185420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3058748787"/>
                    </a:ext>
                  </a:extLst>
                </a:gridCol>
              </a:tblGrid>
              <a:tr h="370840">
                <a:tc>
                  <a:txBody>
                    <a:bodyPr/>
                    <a:lstStyle/>
                    <a:p>
                      <a:r>
                        <a:rPr lang="en-US" sz="1600" b="1" noProof="0">
                          <a:solidFill>
                            <a:schemeClr val="tx1"/>
                          </a:solidFill>
                          <a:latin typeface="Calibri" panose="020F0502020204030204" pitchFamily="34" charset="0"/>
                          <a:cs typeface="Calibri" panose="020F0502020204030204" pitchFamily="34" charset="0"/>
                        </a:rPr>
                        <a:t>Macroeconomic overview</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34781030"/>
                  </a:ext>
                </a:extLst>
              </a:tr>
              <a:tr h="370840">
                <a:tc>
                  <a:txBody>
                    <a:bodyPr/>
                    <a:lstStyle/>
                    <a:p>
                      <a:r>
                        <a:rPr lang="en-US" sz="1600" noProof="0">
                          <a:solidFill>
                            <a:schemeClr val="bg1">
                              <a:lumMod val="85000"/>
                            </a:schemeClr>
                          </a:solidFill>
                          <a:latin typeface="Calibri" panose="020F0502020204030204" pitchFamily="34" charset="0"/>
                          <a:cs typeface="Calibri" panose="020F0502020204030204" pitchFamily="34" charset="0"/>
                        </a:rPr>
                        <a:t>Insurance market trends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9356454"/>
                  </a:ext>
                </a:extLst>
              </a:tr>
              <a:tr h="370840">
                <a:tc>
                  <a:txBody>
                    <a:bodyPr/>
                    <a:lstStyle/>
                    <a:p>
                      <a:r>
                        <a:rPr lang="en-US" sz="1600" noProof="0">
                          <a:solidFill>
                            <a:schemeClr val="bg1">
                              <a:lumMod val="85000"/>
                            </a:schemeClr>
                          </a:solidFill>
                          <a:latin typeface="Calibri" panose="020F0502020204030204" pitchFamily="34" charset="0"/>
                          <a:cs typeface="Calibri" panose="020F0502020204030204" pitchFamily="34" charset="0"/>
                        </a:rPr>
                        <a:t>Insurance realted transactions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4593521"/>
                  </a:ext>
                </a:extLst>
              </a:tr>
              <a:tr h="370840">
                <a:tc>
                  <a:txBody>
                    <a:bodyPr/>
                    <a:lstStyle/>
                    <a:p>
                      <a:r>
                        <a:rPr lang="en-US" sz="1600" noProof="0" dirty="0">
                          <a:solidFill>
                            <a:schemeClr val="bg1">
                              <a:lumMod val="85000"/>
                            </a:schemeClr>
                          </a:solidFill>
                          <a:latin typeface="Calibri" panose="020F0502020204030204" pitchFamily="34" charset="0"/>
                          <a:cs typeface="Calibri" panose="020F0502020204030204" pitchFamily="34" charset="0"/>
                        </a:rPr>
                        <a:t>M&amp;A activity in Serbia</a:t>
                      </a:r>
                      <a:endParaRPr lang="en-US" sz="1600" baseline="0" noProof="0" dirty="0">
                        <a:solidFill>
                          <a:schemeClr val="bg1">
                            <a:lumMod val="8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0659069"/>
                  </a:ext>
                </a:extLst>
              </a:tr>
              <a:tr h="370840">
                <a:tc>
                  <a:txBody>
                    <a:bodyPr/>
                    <a:lstStyle/>
                    <a:p>
                      <a:r>
                        <a:rPr lang="en-US" sz="1600" baseline="0" noProof="0" dirty="0">
                          <a:solidFill>
                            <a:schemeClr val="bg1">
                              <a:lumMod val="85000"/>
                            </a:schemeClr>
                          </a:solidFill>
                          <a:latin typeface="Calibri" panose="020F0502020204030204" pitchFamily="34" charset="0"/>
                          <a:cs typeface="Calibri" panose="020F0502020204030204" pitchFamily="34" charset="0"/>
                        </a:rPr>
                        <a:t>Q&amp;A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25370556"/>
                  </a:ext>
                </a:extLst>
              </a:tr>
            </a:tbl>
          </a:graphicData>
        </a:graphic>
      </p:graphicFrame>
      <p:sp>
        <p:nvSpPr>
          <p:cNvPr id="7" name="Footer Placeholder 3"/>
          <p:cNvSpPr txBox="1">
            <a:spLocks/>
          </p:cNvSpPr>
          <p:nvPr/>
        </p:nvSpPr>
        <p:spPr>
          <a:xfrm>
            <a:off x="379916"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a:t>© 2023 Deloitte Hungary</a:t>
            </a:r>
          </a:p>
        </p:txBody>
      </p:sp>
      <p:sp>
        <p:nvSpPr>
          <p:cNvPr id="4" name="Slide Number Placeholder 3"/>
          <p:cNvSpPr>
            <a:spLocks noGrp="1"/>
          </p:cNvSpPr>
          <p:nvPr>
            <p:ph type="sldNum" sz="quarter" idx="4"/>
          </p:nvPr>
        </p:nvSpPr>
        <p:spPr/>
        <p:txBody>
          <a:bodyPr/>
          <a:lstStyle/>
          <a:p>
            <a:fld id="{95CC1D26-A9BD-4BDE-BDD9-08EDBAE96860}" type="slidenum">
              <a:rPr lang="en-US" smtClean="0"/>
              <a:pPr/>
              <a:t>2</a:t>
            </a:fld>
            <a:endParaRPr lang="en-US"/>
          </a:p>
        </p:txBody>
      </p:sp>
      <p:pic>
        <p:nvPicPr>
          <p:cNvPr id="8" name="Picture 7" descr="A picture containing diagram&#10;&#10;Description automatically generated">
            <a:extLst>
              <a:ext uri="{FF2B5EF4-FFF2-40B4-BE49-F238E27FC236}">
                <a16:creationId xmlns:a16="http://schemas.microsoft.com/office/drawing/2014/main" id="{BAF95ED3-0DB7-45C2-B2A9-DCAF16806442}"/>
              </a:ext>
            </a:extLst>
          </p:cNvPr>
          <p:cNvPicPr>
            <a:picLocks noChangeAspect="1"/>
          </p:cNvPicPr>
          <p:nvPr/>
        </p:nvPicPr>
        <p:blipFill>
          <a:blip r:embed="rId3"/>
          <a:stretch>
            <a:fillRect/>
          </a:stretch>
        </p:blipFill>
        <p:spPr>
          <a:xfrm>
            <a:off x="5151112" y="0"/>
            <a:ext cx="4145288" cy="6858000"/>
          </a:xfrm>
          <a:prstGeom prst="rect">
            <a:avLst/>
          </a:prstGeom>
        </p:spPr>
      </p:pic>
      <p:cxnSp>
        <p:nvCxnSpPr>
          <p:cNvPr id="11" name="Straight Connector 10">
            <a:extLst>
              <a:ext uri="{FF2B5EF4-FFF2-40B4-BE49-F238E27FC236}">
                <a16:creationId xmlns:a16="http://schemas.microsoft.com/office/drawing/2014/main" id="{9A16CCA7-0A23-426E-A7D3-39EC4D15CF75}"/>
              </a:ext>
            </a:extLst>
          </p:cNvPr>
          <p:cNvCxnSpPr/>
          <p:nvPr/>
        </p:nvCxnSpPr>
        <p:spPr>
          <a:xfrm flipV="1">
            <a:off x="1968870" y="2639669"/>
            <a:ext cx="0" cy="1901851"/>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17767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1"/>
            </p:custDataLst>
            <p:extLst>
              <p:ext uri="{D42A27DB-BD31-4B8C-83A1-F6EECF244321}">
                <p14:modId xmlns:p14="http://schemas.microsoft.com/office/powerpoint/2010/main" val="20853729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a:latin typeface="Calibri" panose="020F0502020204030204" pitchFamily="34" charset="0"/>
                <a:cs typeface="Calibri" panose="020F0502020204030204" pitchFamily="34" charset="0"/>
              </a:rPr>
              <a:t>Macroeconomic environment</a:t>
            </a:r>
          </a:p>
        </p:txBody>
      </p:sp>
      <p:sp>
        <p:nvSpPr>
          <p:cNvPr id="4" name="Text Placeholder 3"/>
          <p:cNvSpPr>
            <a:spLocks noGrp="1"/>
          </p:cNvSpPr>
          <p:nvPr>
            <p:ph type="body" sz="quarter" idx="13"/>
          </p:nvPr>
        </p:nvSpPr>
        <p:spPr>
          <a:xfrm>
            <a:off x="370648" y="651600"/>
            <a:ext cx="8401347" cy="841923"/>
          </a:xfrm>
        </p:spPr>
        <p:txBody>
          <a:bodyPr/>
          <a:lstStyle/>
          <a:p>
            <a:r>
              <a:rPr lang="en-US" sz="1600" dirty="0">
                <a:latin typeface="Calibri Light" panose="020F0302020204030204" pitchFamily="34" charset="0"/>
                <a:cs typeface="Calibri Light" panose="020F0302020204030204" pitchFamily="34" charset="0"/>
              </a:rPr>
              <a:t>In 2023, the RS and European economies continued to decline, as a result of the challenges posed by the war in Ukraine.</a:t>
            </a:r>
          </a:p>
        </p:txBody>
      </p:sp>
      <p:cxnSp>
        <p:nvCxnSpPr>
          <p:cNvPr id="11" name="Straight Connector 10"/>
          <p:cNvCxnSpPr/>
          <p:nvPr/>
        </p:nvCxnSpPr>
        <p:spPr>
          <a:xfrm>
            <a:off x="381000" y="1676400"/>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658400" y="1779875"/>
            <a:ext cx="4816975" cy="184496"/>
          </a:xfrm>
          <a:prstGeom prst="rect">
            <a:avLst/>
          </a:prstGeom>
          <a:noFill/>
        </p:spPr>
        <p:txBody>
          <a:bodyPr wrap="square" lIns="0" tIns="0" rIns="0" bIns="0" rtlCol="0">
            <a:spAutoFit/>
          </a:bodyPr>
          <a:lstStyle/>
          <a:p>
            <a:pPr>
              <a:spcBef>
                <a:spcPts val="600"/>
              </a:spcBef>
              <a:buSzPct val="100000"/>
            </a:pPr>
            <a:r>
              <a:rPr lang="en-US" sz="1200" dirty="0">
                <a:solidFill>
                  <a:schemeClr val="accent1"/>
                </a:solidFill>
                <a:latin typeface="Calibri" panose="020F0502020204030204" pitchFamily="34" charset="0"/>
                <a:cs typeface="Calibri" panose="020F0502020204030204" pitchFamily="34" charset="0"/>
              </a:rPr>
              <a:t>Real GDP growth in the CEE region (2021–2023E, %)</a:t>
            </a:r>
          </a:p>
        </p:txBody>
      </p:sp>
      <p:sp>
        <p:nvSpPr>
          <p:cNvPr id="3" name="Slide Number Placeholder 2"/>
          <p:cNvSpPr>
            <a:spLocks noGrp="1"/>
          </p:cNvSpPr>
          <p:nvPr>
            <p:ph type="sldNum" sz="quarter" idx="4"/>
          </p:nvPr>
        </p:nvSpPr>
        <p:spPr/>
        <p:txBody>
          <a:bodyPr/>
          <a:lstStyle/>
          <a:p>
            <a:fld id="{95CC1D26-A9BD-4BDE-BDD9-08EDBAE96860}" type="slidenum">
              <a:rPr lang="en-US" smtClean="0"/>
              <a:pPr/>
              <a:t>3</a:t>
            </a:fld>
            <a:endParaRPr lang="en-US"/>
          </a:p>
        </p:txBody>
      </p:sp>
      <p:sp>
        <p:nvSpPr>
          <p:cNvPr id="15" name="Rectangle 14"/>
          <p:cNvSpPr/>
          <p:nvPr/>
        </p:nvSpPr>
        <p:spPr bwMode="gray">
          <a:xfrm>
            <a:off x="326194" y="6277327"/>
            <a:ext cx="7997627" cy="219870"/>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i="1" dirty="0">
                <a:latin typeface="Calibri Light" panose="020F0302020204030204" pitchFamily="34" charset="0"/>
                <a:cs typeface="Calibri Light" panose="020F0302020204030204" pitchFamily="34" charset="0"/>
              </a:rPr>
              <a:t>*Countries in grey are currently not reviewed</a:t>
            </a:r>
          </a:p>
        </p:txBody>
      </p:sp>
      <p:sp>
        <p:nvSpPr>
          <p:cNvPr id="14" name="Footer Placeholder 3"/>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dirty="0">
                <a:solidFill>
                  <a:schemeClr val="bg1">
                    <a:lumMod val="50000"/>
                  </a:schemeClr>
                </a:solidFill>
              </a:rPr>
              <a:t>© 2023 Deloitte Hungary</a:t>
            </a:r>
          </a:p>
        </p:txBody>
      </p:sp>
      <p:sp>
        <p:nvSpPr>
          <p:cNvPr id="2" name="Oval 1">
            <a:extLst>
              <a:ext uri="{FF2B5EF4-FFF2-40B4-BE49-F238E27FC236}">
                <a16:creationId xmlns:a16="http://schemas.microsoft.com/office/drawing/2014/main" id="{76E42E23-6EB7-4E63-A62B-85E0B7E82454}"/>
              </a:ext>
            </a:extLst>
          </p:cNvPr>
          <p:cNvSpPr/>
          <p:nvPr/>
        </p:nvSpPr>
        <p:spPr bwMode="gray">
          <a:xfrm>
            <a:off x="6858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graphicFrame>
        <p:nvGraphicFramePr>
          <p:cNvPr id="5" name="Chart 4">
            <a:extLst>
              <a:ext uri="{FF2B5EF4-FFF2-40B4-BE49-F238E27FC236}">
                <a16:creationId xmlns:a16="http://schemas.microsoft.com/office/drawing/2014/main" id="{4875BDA9-8C8F-D82D-4FFE-6F8DC9026CAB}"/>
              </a:ext>
            </a:extLst>
          </p:cNvPr>
          <p:cNvGraphicFramePr>
            <a:graphicFrameLocks/>
          </p:cNvGraphicFramePr>
          <p:nvPr>
            <p:extLst>
              <p:ext uri="{D42A27DB-BD31-4B8C-83A1-F6EECF244321}">
                <p14:modId xmlns:p14="http://schemas.microsoft.com/office/powerpoint/2010/main" val="1199453127"/>
              </p:ext>
            </p:extLst>
          </p:nvPr>
        </p:nvGraphicFramePr>
        <p:xfrm>
          <a:off x="3669841" y="2062302"/>
          <a:ext cx="5206864" cy="3874673"/>
        </p:xfrm>
        <a:graphic>
          <a:graphicData uri="http://schemas.openxmlformats.org/drawingml/2006/chart">
            <c:chart xmlns:c="http://schemas.openxmlformats.org/drawingml/2006/chart" xmlns:r="http://schemas.openxmlformats.org/officeDocument/2006/relationships" r:id="rId6"/>
          </a:graphicData>
        </a:graphic>
      </p:graphicFrame>
      <p:sp>
        <p:nvSpPr>
          <p:cNvPr id="6" name="Rectangle 5">
            <a:extLst>
              <a:ext uri="{FF2B5EF4-FFF2-40B4-BE49-F238E27FC236}">
                <a16:creationId xmlns:a16="http://schemas.microsoft.com/office/drawing/2014/main" id="{2B203F84-9851-6ABC-AB19-4528C5ECD533}"/>
              </a:ext>
            </a:extLst>
          </p:cNvPr>
          <p:cNvSpPr/>
          <p:nvPr/>
        </p:nvSpPr>
        <p:spPr bwMode="gray">
          <a:xfrm>
            <a:off x="6499860" y="1999063"/>
            <a:ext cx="297180" cy="3537197"/>
          </a:xfrm>
          <a:prstGeom prst="rect">
            <a:avLst/>
          </a:prstGeom>
          <a:noFill/>
          <a:ln w="19050" algn="ctr">
            <a:solidFill>
              <a:schemeClr val="accent1"/>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grpSp>
        <p:nvGrpSpPr>
          <p:cNvPr id="138" name="Group 5">
            <a:extLst>
              <a:ext uri="{FF2B5EF4-FFF2-40B4-BE49-F238E27FC236}">
                <a16:creationId xmlns:a16="http://schemas.microsoft.com/office/drawing/2014/main" id="{5709C76C-CD74-3B41-4D9F-1A7ED59F0F4A}"/>
              </a:ext>
            </a:extLst>
          </p:cNvPr>
          <p:cNvGrpSpPr>
            <a:grpSpLocks noChangeAspect="1"/>
          </p:cNvGrpSpPr>
          <p:nvPr/>
        </p:nvGrpSpPr>
        <p:grpSpPr bwMode="auto">
          <a:xfrm>
            <a:off x="326194" y="1995478"/>
            <a:ext cx="3411171" cy="4301000"/>
            <a:chOff x="1474" y="91"/>
            <a:chExt cx="2930" cy="4156"/>
          </a:xfrm>
        </p:grpSpPr>
        <p:sp>
          <p:nvSpPr>
            <p:cNvPr id="139" name="AutoShape 4">
              <a:extLst>
                <a:ext uri="{FF2B5EF4-FFF2-40B4-BE49-F238E27FC236}">
                  <a16:creationId xmlns:a16="http://schemas.microsoft.com/office/drawing/2014/main" id="{56FA205A-4D39-8427-2516-E65105BA61C1}"/>
                </a:ext>
              </a:extLst>
            </p:cNvPr>
            <p:cNvSpPr>
              <a:spLocks noChangeAspect="1" noChangeArrowheads="1" noTextEdit="1"/>
            </p:cNvSpPr>
            <p:nvPr/>
          </p:nvSpPr>
          <p:spPr bwMode="auto">
            <a:xfrm>
              <a:off x="1474" y="91"/>
              <a:ext cx="2921" cy="4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6">
              <a:extLst>
                <a:ext uri="{FF2B5EF4-FFF2-40B4-BE49-F238E27FC236}">
                  <a16:creationId xmlns:a16="http://schemas.microsoft.com/office/drawing/2014/main" id="{C4EEA4E3-4BBB-96C4-5324-E70D0B6C2BCA}"/>
                </a:ext>
              </a:extLst>
            </p:cNvPr>
            <p:cNvSpPr>
              <a:spLocks/>
            </p:cNvSpPr>
            <p:nvPr/>
          </p:nvSpPr>
          <p:spPr bwMode="auto">
            <a:xfrm>
              <a:off x="2153" y="2417"/>
              <a:ext cx="1011" cy="613"/>
            </a:xfrm>
            <a:custGeom>
              <a:avLst/>
              <a:gdLst>
                <a:gd name="T0" fmla="*/ 987 w 1011"/>
                <a:gd name="T1" fmla="*/ 67 h 613"/>
                <a:gd name="T2" fmla="*/ 952 w 1011"/>
                <a:gd name="T3" fmla="*/ 48 h 613"/>
                <a:gd name="T4" fmla="*/ 929 w 1011"/>
                <a:gd name="T5" fmla="*/ 40 h 613"/>
                <a:gd name="T6" fmla="*/ 899 w 1011"/>
                <a:gd name="T7" fmla="*/ 17 h 613"/>
                <a:gd name="T8" fmla="*/ 829 w 1011"/>
                <a:gd name="T9" fmla="*/ 39 h 613"/>
                <a:gd name="T10" fmla="*/ 791 w 1011"/>
                <a:gd name="T11" fmla="*/ 13 h 613"/>
                <a:gd name="T12" fmla="*/ 754 w 1011"/>
                <a:gd name="T13" fmla="*/ 1 h 613"/>
                <a:gd name="T14" fmla="*/ 694 w 1011"/>
                <a:gd name="T15" fmla="*/ 12 h 613"/>
                <a:gd name="T16" fmla="*/ 640 w 1011"/>
                <a:gd name="T17" fmla="*/ 12 h 613"/>
                <a:gd name="T18" fmla="*/ 614 w 1011"/>
                <a:gd name="T19" fmla="*/ 40 h 613"/>
                <a:gd name="T20" fmla="*/ 577 w 1011"/>
                <a:gd name="T21" fmla="*/ 101 h 613"/>
                <a:gd name="T22" fmla="*/ 498 w 1011"/>
                <a:gd name="T23" fmla="*/ 108 h 613"/>
                <a:gd name="T24" fmla="*/ 453 w 1011"/>
                <a:gd name="T25" fmla="*/ 136 h 613"/>
                <a:gd name="T26" fmla="*/ 384 w 1011"/>
                <a:gd name="T27" fmla="*/ 153 h 613"/>
                <a:gd name="T28" fmla="*/ 377 w 1011"/>
                <a:gd name="T29" fmla="*/ 175 h 613"/>
                <a:gd name="T30" fmla="*/ 371 w 1011"/>
                <a:gd name="T31" fmla="*/ 201 h 613"/>
                <a:gd name="T32" fmla="*/ 293 w 1011"/>
                <a:gd name="T33" fmla="*/ 217 h 613"/>
                <a:gd name="T34" fmla="*/ 202 w 1011"/>
                <a:gd name="T35" fmla="*/ 207 h 613"/>
                <a:gd name="T36" fmla="*/ 139 w 1011"/>
                <a:gd name="T37" fmla="*/ 176 h 613"/>
                <a:gd name="T38" fmla="*/ 119 w 1011"/>
                <a:gd name="T39" fmla="*/ 205 h 613"/>
                <a:gd name="T40" fmla="*/ 123 w 1011"/>
                <a:gd name="T41" fmla="*/ 228 h 613"/>
                <a:gd name="T42" fmla="*/ 74 w 1011"/>
                <a:gd name="T43" fmla="*/ 242 h 613"/>
                <a:gd name="T44" fmla="*/ 37 w 1011"/>
                <a:gd name="T45" fmla="*/ 237 h 613"/>
                <a:gd name="T46" fmla="*/ 28 w 1011"/>
                <a:gd name="T47" fmla="*/ 256 h 613"/>
                <a:gd name="T48" fmla="*/ 60 w 1011"/>
                <a:gd name="T49" fmla="*/ 265 h 613"/>
                <a:gd name="T50" fmla="*/ 67 w 1011"/>
                <a:gd name="T51" fmla="*/ 293 h 613"/>
                <a:gd name="T52" fmla="*/ 32 w 1011"/>
                <a:gd name="T53" fmla="*/ 310 h 613"/>
                <a:gd name="T54" fmla="*/ 34 w 1011"/>
                <a:gd name="T55" fmla="*/ 336 h 613"/>
                <a:gd name="T56" fmla="*/ 49 w 1011"/>
                <a:gd name="T57" fmla="*/ 378 h 613"/>
                <a:gd name="T58" fmla="*/ 9 w 1011"/>
                <a:gd name="T59" fmla="*/ 399 h 613"/>
                <a:gd name="T60" fmla="*/ 17 w 1011"/>
                <a:gd name="T61" fmla="*/ 416 h 613"/>
                <a:gd name="T62" fmla="*/ 37 w 1011"/>
                <a:gd name="T63" fmla="*/ 453 h 613"/>
                <a:gd name="T64" fmla="*/ 55 w 1011"/>
                <a:gd name="T65" fmla="*/ 480 h 613"/>
                <a:gd name="T66" fmla="*/ 80 w 1011"/>
                <a:gd name="T67" fmla="*/ 498 h 613"/>
                <a:gd name="T68" fmla="*/ 160 w 1011"/>
                <a:gd name="T69" fmla="*/ 541 h 613"/>
                <a:gd name="T70" fmla="*/ 195 w 1011"/>
                <a:gd name="T71" fmla="*/ 574 h 613"/>
                <a:gd name="T72" fmla="*/ 232 w 1011"/>
                <a:gd name="T73" fmla="*/ 585 h 613"/>
                <a:gd name="T74" fmla="*/ 271 w 1011"/>
                <a:gd name="T75" fmla="*/ 613 h 613"/>
                <a:gd name="T76" fmla="*/ 380 w 1011"/>
                <a:gd name="T77" fmla="*/ 611 h 613"/>
                <a:gd name="T78" fmla="*/ 416 w 1011"/>
                <a:gd name="T79" fmla="*/ 579 h 613"/>
                <a:gd name="T80" fmla="*/ 473 w 1011"/>
                <a:gd name="T81" fmla="*/ 561 h 613"/>
                <a:gd name="T82" fmla="*/ 512 w 1011"/>
                <a:gd name="T83" fmla="*/ 547 h 613"/>
                <a:gd name="T84" fmla="*/ 551 w 1011"/>
                <a:gd name="T85" fmla="*/ 519 h 613"/>
                <a:gd name="T86" fmla="*/ 596 w 1011"/>
                <a:gd name="T87" fmla="*/ 510 h 613"/>
                <a:gd name="T88" fmla="*/ 673 w 1011"/>
                <a:gd name="T89" fmla="*/ 502 h 613"/>
                <a:gd name="T90" fmla="*/ 732 w 1011"/>
                <a:gd name="T91" fmla="*/ 485 h 613"/>
                <a:gd name="T92" fmla="*/ 775 w 1011"/>
                <a:gd name="T93" fmla="*/ 468 h 613"/>
                <a:gd name="T94" fmla="*/ 808 w 1011"/>
                <a:gd name="T95" fmla="*/ 433 h 613"/>
                <a:gd name="T96" fmla="*/ 830 w 1011"/>
                <a:gd name="T97" fmla="*/ 382 h 613"/>
                <a:gd name="T98" fmla="*/ 855 w 1011"/>
                <a:gd name="T99" fmla="*/ 293 h 613"/>
                <a:gd name="T100" fmla="*/ 880 w 1011"/>
                <a:gd name="T101" fmla="*/ 264 h 613"/>
                <a:gd name="T102" fmla="*/ 899 w 1011"/>
                <a:gd name="T103" fmla="*/ 191 h 613"/>
                <a:gd name="T104" fmla="*/ 944 w 1011"/>
                <a:gd name="T105" fmla="*/ 137 h 613"/>
                <a:gd name="T106" fmla="*/ 980 w 1011"/>
                <a:gd name="T107" fmla="*/ 127 h 613"/>
                <a:gd name="T108" fmla="*/ 1001 w 1011"/>
                <a:gd name="T109" fmla="*/ 97 h 613"/>
                <a:gd name="T110" fmla="*/ 1009 w 1011"/>
                <a:gd name="T111" fmla="*/ 8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1" h="613">
                  <a:moveTo>
                    <a:pt x="1009" y="80"/>
                  </a:moveTo>
                  <a:lnTo>
                    <a:pt x="1005" y="76"/>
                  </a:lnTo>
                  <a:lnTo>
                    <a:pt x="1004" y="72"/>
                  </a:lnTo>
                  <a:lnTo>
                    <a:pt x="1001" y="71"/>
                  </a:lnTo>
                  <a:lnTo>
                    <a:pt x="1000" y="67"/>
                  </a:lnTo>
                  <a:lnTo>
                    <a:pt x="999" y="67"/>
                  </a:lnTo>
                  <a:lnTo>
                    <a:pt x="997" y="64"/>
                  </a:lnTo>
                  <a:lnTo>
                    <a:pt x="987" y="67"/>
                  </a:lnTo>
                  <a:lnTo>
                    <a:pt x="979" y="67"/>
                  </a:lnTo>
                  <a:lnTo>
                    <a:pt x="977" y="65"/>
                  </a:lnTo>
                  <a:lnTo>
                    <a:pt x="974" y="65"/>
                  </a:lnTo>
                  <a:lnTo>
                    <a:pt x="970" y="64"/>
                  </a:lnTo>
                  <a:lnTo>
                    <a:pt x="966" y="64"/>
                  </a:lnTo>
                  <a:lnTo>
                    <a:pt x="962" y="63"/>
                  </a:lnTo>
                  <a:lnTo>
                    <a:pt x="956" y="54"/>
                  </a:lnTo>
                  <a:lnTo>
                    <a:pt x="952" y="48"/>
                  </a:lnTo>
                  <a:lnTo>
                    <a:pt x="950" y="47"/>
                  </a:lnTo>
                  <a:lnTo>
                    <a:pt x="946" y="42"/>
                  </a:lnTo>
                  <a:lnTo>
                    <a:pt x="944" y="40"/>
                  </a:lnTo>
                  <a:lnTo>
                    <a:pt x="942" y="39"/>
                  </a:lnTo>
                  <a:lnTo>
                    <a:pt x="940" y="38"/>
                  </a:lnTo>
                  <a:lnTo>
                    <a:pt x="936" y="38"/>
                  </a:lnTo>
                  <a:lnTo>
                    <a:pt x="933" y="39"/>
                  </a:lnTo>
                  <a:lnTo>
                    <a:pt x="929" y="40"/>
                  </a:lnTo>
                  <a:lnTo>
                    <a:pt x="925" y="40"/>
                  </a:lnTo>
                  <a:lnTo>
                    <a:pt x="924" y="39"/>
                  </a:lnTo>
                  <a:lnTo>
                    <a:pt x="922" y="37"/>
                  </a:lnTo>
                  <a:lnTo>
                    <a:pt x="914" y="27"/>
                  </a:lnTo>
                  <a:lnTo>
                    <a:pt x="910" y="25"/>
                  </a:lnTo>
                  <a:lnTo>
                    <a:pt x="907" y="22"/>
                  </a:lnTo>
                  <a:lnTo>
                    <a:pt x="905" y="20"/>
                  </a:lnTo>
                  <a:lnTo>
                    <a:pt x="899" y="17"/>
                  </a:lnTo>
                  <a:lnTo>
                    <a:pt x="895" y="16"/>
                  </a:lnTo>
                  <a:lnTo>
                    <a:pt x="890" y="14"/>
                  </a:lnTo>
                  <a:lnTo>
                    <a:pt x="878" y="14"/>
                  </a:lnTo>
                  <a:lnTo>
                    <a:pt x="872" y="17"/>
                  </a:lnTo>
                  <a:lnTo>
                    <a:pt x="865" y="20"/>
                  </a:lnTo>
                  <a:lnTo>
                    <a:pt x="848" y="29"/>
                  </a:lnTo>
                  <a:lnTo>
                    <a:pt x="834" y="37"/>
                  </a:lnTo>
                  <a:lnTo>
                    <a:pt x="829" y="39"/>
                  </a:lnTo>
                  <a:lnTo>
                    <a:pt x="825" y="40"/>
                  </a:lnTo>
                  <a:lnTo>
                    <a:pt x="818" y="40"/>
                  </a:lnTo>
                  <a:lnTo>
                    <a:pt x="816" y="38"/>
                  </a:lnTo>
                  <a:lnTo>
                    <a:pt x="810" y="37"/>
                  </a:lnTo>
                  <a:lnTo>
                    <a:pt x="802" y="27"/>
                  </a:lnTo>
                  <a:lnTo>
                    <a:pt x="797" y="20"/>
                  </a:lnTo>
                  <a:lnTo>
                    <a:pt x="795" y="17"/>
                  </a:lnTo>
                  <a:lnTo>
                    <a:pt x="791" y="13"/>
                  </a:lnTo>
                  <a:lnTo>
                    <a:pt x="788" y="9"/>
                  </a:lnTo>
                  <a:lnTo>
                    <a:pt x="784" y="5"/>
                  </a:lnTo>
                  <a:lnTo>
                    <a:pt x="780" y="4"/>
                  </a:lnTo>
                  <a:lnTo>
                    <a:pt x="776" y="1"/>
                  </a:lnTo>
                  <a:lnTo>
                    <a:pt x="771" y="0"/>
                  </a:lnTo>
                  <a:lnTo>
                    <a:pt x="762" y="0"/>
                  </a:lnTo>
                  <a:lnTo>
                    <a:pt x="758" y="1"/>
                  </a:lnTo>
                  <a:lnTo>
                    <a:pt x="754" y="1"/>
                  </a:lnTo>
                  <a:lnTo>
                    <a:pt x="750" y="3"/>
                  </a:lnTo>
                  <a:lnTo>
                    <a:pt x="744" y="5"/>
                  </a:lnTo>
                  <a:lnTo>
                    <a:pt x="736" y="9"/>
                  </a:lnTo>
                  <a:lnTo>
                    <a:pt x="721" y="17"/>
                  </a:lnTo>
                  <a:lnTo>
                    <a:pt x="713" y="17"/>
                  </a:lnTo>
                  <a:lnTo>
                    <a:pt x="708" y="17"/>
                  </a:lnTo>
                  <a:lnTo>
                    <a:pt x="700" y="14"/>
                  </a:lnTo>
                  <a:lnTo>
                    <a:pt x="694" y="12"/>
                  </a:lnTo>
                  <a:lnTo>
                    <a:pt x="687" y="10"/>
                  </a:lnTo>
                  <a:lnTo>
                    <a:pt x="681" y="9"/>
                  </a:lnTo>
                  <a:lnTo>
                    <a:pt x="673" y="8"/>
                  </a:lnTo>
                  <a:lnTo>
                    <a:pt x="665" y="6"/>
                  </a:lnTo>
                  <a:lnTo>
                    <a:pt x="659" y="8"/>
                  </a:lnTo>
                  <a:lnTo>
                    <a:pt x="652" y="8"/>
                  </a:lnTo>
                  <a:lnTo>
                    <a:pt x="645" y="10"/>
                  </a:lnTo>
                  <a:lnTo>
                    <a:pt x="640" y="12"/>
                  </a:lnTo>
                  <a:lnTo>
                    <a:pt x="636" y="14"/>
                  </a:lnTo>
                  <a:lnTo>
                    <a:pt x="632" y="17"/>
                  </a:lnTo>
                  <a:lnTo>
                    <a:pt x="627" y="20"/>
                  </a:lnTo>
                  <a:lnTo>
                    <a:pt x="624" y="23"/>
                  </a:lnTo>
                  <a:lnTo>
                    <a:pt x="622" y="27"/>
                  </a:lnTo>
                  <a:lnTo>
                    <a:pt x="619" y="30"/>
                  </a:lnTo>
                  <a:lnTo>
                    <a:pt x="615" y="35"/>
                  </a:lnTo>
                  <a:lnTo>
                    <a:pt x="614" y="40"/>
                  </a:lnTo>
                  <a:lnTo>
                    <a:pt x="609" y="48"/>
                  </a:lnTo>
                  <a:lnTo>
                    <a:pt x="606" y="59"/>
                  </a:lnTo>
                  <a:lnTo>
                    <a:pt x="597" y="78"/>
                  </a:lnTo>
                  <a:lnTo>
                    <a:pt x="594" y="82"/>
                  </a:lnTo>
                  <a:lnTo>
                    <a:pt x="592" y="86"/>
                  </a:lnTo>
                  <a:lnTo>
                    <a:pt x="585" y="94"/>
                  </a:lnTo>
                  <a:lnTo>
                    <a:pt x="583" y="97"/>
                  </a:lnTo>
                  <a:lnTo>
                    <a:pt x="577" y="101"/>
                  </a:lnTo>
                  <a:lnTo>
                    <a:pt x="568" y="106"/>
                  </a:lnTo>
                  <a:lnTo>
                    <a:pt x="563" y="107"/>
                  </a:lnTo>
                  <a:lnTo>
                    <a:pt x="558" y="108"/>
                  </a:lnTo>
                  <a:lnTo>
                    <a:pt x="551" y="110"/>
                  </a:lnTo>
                  <a:lnTo>
                    <a:pt x="535" y="110"/>
                  </a:lnTo>
                  <a:lnTo>
                    <a:pt x="507" y="106"/>
                  </a:lnTo>
                  <a:lnTo>
                    <a:pt x="501" y="107"/>
                  </a:lnTo>
                  <a:lnTo>
                    <a:pt x="498" y="108"/>
                  </a:lnTo>
                  <a:lnTo>
                    <a:pt x="492" y="110"/>
                  </a:lnTo>
                  <a:lnTo>
                    <a:pt x="490" y="112"/>
                  </a:lnTo>
                  <a:lnTo>
                    <a:pt x="487" y="115"/>
                  </a:lnTo>
                  <a:lnTo>
                    <a:pt x="475" y="125"/>
                  </a:lnTo>
                  <a:lnTo>
                    <a:pt x="471" y="127"/>
                  </a:lnTo>
                  <a:lnTo>
                    <a:pt x="466" y="131"/>
                  </a:lnTo>
                  <a:lnTo>
                    <a:pt x="461" y="133"/>
                  </a:lnTo>
                  <a:lnTo>
                    <a:pt x="453" y="136"/>
                  </a:lnTo>
                  <a:lnTo>
                    <a:pt x="444" y="137"/>
                  </a:lnTo>
                  <a:lnTo>
                    <a:pt x="432" y="139"/>
                  </a:lnTo>
                  <a:lnTo>
                    <a:pt x="419" y="139"/>
                  </a:lnTo>
                  <a:lnTo>
                    <a:pt x="407" y="141"/>
                  </a:lnTo>
                  <a:lnTo>
                    <a:pt x="401" y="144"/>
                  </a:lnTo>
                  <a:lnTo>
                    <a:pt x="389" y="148"/>
                  </a:lnTo>
                  <a:lnTo>
                    <a:pt x="386" y="152"/>
                  </a:lnTo>
                  <a:lnTo>
                    <a:pt x="384" y="153"/>
                  </a:lnTo>
                  <a:lnTo>
                    <a:pt x="381" y="154"/>
                  </a:lnTo>
                  <a:lnTo>
                    <a:pt x="380" y="157"/>
                  </a:lnTo>
                  <a:lnTo>
                    <a:pt x="380" y="159"/>
                  </a:lnTo>
                  <a:lnTo>
                    <a:pt x="377" y="162"/>
                  </a:lnTo>
                  <a:lnTo>
                    <a:pt x="377" y="163"/>
                  </a:lnTo>
                  <a:lnTo>
                    <a:pt x="377" y="167"/>
                  </a:lnTo>
                  <a:lnTo>
                    <a:pt x="377" y="173"/>
                  </a:lnTo>
                  <a:lnTo>
                    <a:pt x="377" y="175"/>
                  </a:lnTo>
                  <a:lnTo>
                    <a:pt x="380" y="176"/>
                  </a:lnTo>
                  <a:lnTo>
                    <a:pt x="380" y="179"/>
                  </a:lnTo>
                  <a:lnTo>
                    <a:pt x="384" y="184"/>
                  </a:lnTo>
                  <a:lnTo>
                    <a:pt x="386" y="188"/>
                  </a:lnTo>
                  <a:lnTo>
                    <a:pt x="386" y="194"/>
                  </a:lnTo>
                  <a:lnTo>
                    <a:pt x="384" y="196"/>
                  </a:lnTo>
                  <a:lnTo>
                    <a:pt x="377" y="200"/>
                  </a:lnTo>
                  <a:lnTo>
                    <a:pt x="371" y="201"/>
                  </a:lnTo>
                  <a:lnTo>
                    <a:pt x="364" y="204"/>
                  </a:lnTo>
                  <a:lnTo>
                    <a:pt x="354" y="205"/>
                  </a:lnTo>
                  <a:lnTo>
                    <a:pt x="348" y="208"/>
                  </a:lnTo>
                  <a:lnTo>
                    <a:pt x="338" y="211"/>
                  </a:lnTo>
                  <a:lnTo>
                    <a:pt x="331" y="212"/>
                  </a:lnTo>
                  <a:lnTo>
                    <a:pt x="320" y="213"/>
                  </a:lnTo>
                  <a:lnTo>
                    <a:pt x="306" y="216"/>
                  </a:lnTo>
                  <a:lnTo>
                    <a:pt x="293" y="217"/>
                  </a:lnTo>
                  <a:lnTo>
                    <a:pt x="280" y="217"/>
                  </a:lnTo>
                  <a:lnTo>
                    <a:pt x="265" y="218"/>
                  </a:lnTo>
                  <a:lnTo>
                    <a:pt x="248" y="220"/>
                  </a:lnTo>
                  <a:lnTo>
                    <a:pt x="238" y="220"/>
                  </a:lnTo>
                  <a:lnTo>
                    <a:pt x="231" y="218"/>
                  </a:lnTo>
                  <a:lnTo>
                    <a:pt x="216" y="213"/>
                  </a:lnTo>
                  <a:lnTo>
                    <a:pt x="208" y="211"/>
                  </a:lnTo>
                  <a:lnTo>
                    <a:pt x="202" y="207"/>
                  </a:lnTo>
                  <a:lnTo>
                    <a:pt x="189" y="199"/>
                  </a:lnTo>
                  <a:lnTo>
                    <a:pt x="177" y="191"/>
                  </a:lnTo>
                  <a:lnTo>
                    <a:pt x="165" y="184"/>
                  </a:lnTo>
                  <a:lnTo>
                    <a:pt x="160" y="182"/>
                  </a:lnTo>
                  <a:lnTo>
                    <a:pt x="153" y="179"/>
                  </a:lnTo>
                  <a:lnTo>
                    <a:pt x="147" y="178"/>
                  </a:lnTo>
                  <a:lnTo>
                    <a:pt x="139" y="178"/>
                  </a:lnTo>
                  <a:lnTo>
                    <a:pt x="139" y="176"/>
                  </a:lnTo>
                  <a:lnTo>
                    <a:pt x="125" y="176"/>
                  </a:lnTo>
                  <a:lnTo>
                    <a:pt x="122" y="178"/>
                  </a:lnTo>
                  <a:lnTo>
                    <a:pt x="122" y="182"/>
                  </a:lnTo>
                  <a:lnTo>
                    <a:pt x="122" y="183"/>
                  </a:lnTo>
                  <a:lnTo>
                    <a:pt x="122" y="196"/>
                  </a:lnTo>
                  <a:lnTo>
                    <a:pt x="122" y="199"/>
                  </a:lnTo>
                  <a:lnTo>
                    <a:pt x="121" y="203"/>
                  </a:lnTo>
                  <a:lnTo>
                    <a:pt x="119" y="205"/>
                  </a:lnTo>
                  <a:lnTo>
                    <a:pt x="118" y="208"/>
                  </a:lnTo>
                  <a:lnTo>
                    <a:pt x="115" y="209"/>
                  </a:lnTo>
                  <a:lnTo>
                    <a:pt x="113" y="211"/>
                  </a:lnTo>
                  <a:lnTo>
                    <a:pt x="114" y="213"/>
                  </a:lnTo>
                  <a:lnTo>
                    <a:pt x="114" y="218"/>
                  </a:lnTo>
                  <a:lnTo>
                    <a:pt x="117" y="220"/>
                  </a:lnTo>
                  <a:lnTo>
                    <a:pt x="119" y="222"/>
                  </a:lnTo>
                  <a:lnTo>
                    <a:pt x="123" y="228"/>
                  </a:lnTo>
                  <a:lnTo>
                    <a:pt x="130" y="231"/>
                  </a:lnTo>
                  <a:lnTo>
                    <a:pt x="118" y="242"/>
                  </a:lnTo>
                  <a:lnTo>
                    <a:pt x="114" y="243"/>
                  </a:lnTo>
                  <a:lnTo>
                    <a:pt x="100" y="248"/>
                  </a:lnTo>
                  <a:lnTo>
                    <a:pt x="93" y="248"/>
                  </a:lnTo>
                  <a:lnTo>
                    <a:pt x="89" y="247"/>
                  </a:lnTo>
                  <a:lnTo>
                    <a:pt x="87" y="247"/>
                  </a:lnTo>
                  <a:lnTo>
                    <a:pt x="74" y="242"/>
                  </a:lnTo>
                  <a:lnTo>
                    <a:pt x="62" y="237"/>
                  </a:lnTo>
                  <a:lnTo>
                    <a:pt x="53" y="234"/>
                  </a:lnTo>
                  <a:lnTo>
                    <a:pt x="49" y="233"/>
                  </a:lnTo>
                  <a:lnTo>
                    <a:pt x="45" y="233"/>
                  </a:lnTo>
                  <a:lnTo>
                    <a:pt x="43" y="234"/>
                  </a:lnTo>
                  <a:lnTo>
                    <a:pt x="39" y="234"/>
                  </a:lnTo>
                  <a:lnTo>
                    <a:pt x="38" y="237"/>
                  </a:lnTo>
                  <a:lnTo>
                    <a:pt x="37" y="237"/>
                  </a:lnTo>
                  <a:lnTo>
                    <a:pt x="34" y="239"/>
                  </a:lnTo>
                  <a:lnTo>
                    <a:pt x="34" y="242"/>
                  </a:lnTo>
                  <a:lnTo>
                    <a:pt x="34" y="243"/>
                  </a:lnTo>
                  <a:lnTo>
                    <a:pt x="33" y="246"/>
                  </a:lnTo>
                  <a:lnTo>
                    <a:pt x="32" y="248"/>
                  </a:lnTo>
                  <a:lnTo>
                    <a:pt x="30" y="252"/>
                  </a:lnTo>
                  <a:lnTo>
                    <a:pt x="29" y="255"/>
                  </a:lnTo>
                  <a:lnTo>
                    <a:pt x="28" y="256"/>
                  </a:lnTo>
                  <a:lnTo>
                    <a:pt x="28" y="260"/>
                  </a:lnTo>
                  <a:lnTo>
                    <a:pt x="30" y="260"/>
                  </a:lnTo>
                  <a:lnTo>
                    <a:pt x="32" y="260"/>
                  </a:lnTo>
                  <a:lnTo>
                    <a:pt x="34" y="262"/>
                  </a:lnTo>
                  <a:lnTo>
                    <a:pt x="41" y="262"/>
                  </a:lnTo>
                  <a:lnTo>
                    <a:pt x="49" y="263"/>
                  </a:lnTo>
                  <a:lnTo>
                    <a:pt x="53" y="263"/>
                  </a:lnTo>
                  <a:lnTo>
                    <a:pt x="60" y="265"/>
                  </a:lnTo>
                  <a:lnTo>
                    <a:pt x="63" y="267"/>
                  </a:lnTo>
                  <a:lnTo>
                    <a:pt x="67" y="269"/>
                  </a:lnTo>
                  <a:lnTo>
                    <a:pt x="68" y="272"/>
                  </a:lnTo>
                  <a:lnTo>
                    <a:pt x="70" y="276"/>
                  </a:lnTo>
                  <a:lnTo>
                    <a:pt x="70" y="284"/>
                  </a:lnTo>
                  <a:lnTo>
                    <a:pt x="68" y="288"/>
                  </a:lnTo>
                  <a:lnTo>
                    <a:pt x="67" y="292"/>
                  </a:lnTo>
                  <a:lnTo>
                    <a:pt x="67" y="293"/>
                  </a:lnTo>
                  <a:lnTo>
                    <a:pt x="64" y="297"/>
                  </a:lnTo>
                  <a:lnTo>
                    <a:pt x="59" y="303"/>
                  </a:lnTo>
                  <a:lnTo>
                    <a:pt x="54" y="305"/>
                  </a:lnTo>
                  <a:lnTo>
                    <a:pt x="53" y="307"/>
                  </a:lnTo>
                  <a:lnTo>
                    <a:pt x="49" y="309"/>
                  </a:lnTo>
                  <a:lnTo>
                    <a:pt x="42" y="309"/>
                  </a:lnTo>
                  <a:lnTo>
                    <a:pt x="34" y="310"/>
                  </a:lnTo>
                  <a:lnTo>
                    <a:pt x="32" y="310"/>
                  </a:lnTo>
                  <a:lnTo>
                    <a:pt x="32" y="311"/>
                  </a:lnTo>
                  <a:lnTo>
                    <a:pt x="32" y="313"/>
                  </a:lnTo>
                  <a:lnTo>
                    <a:pt x="32" y="315"/>
                  </a:lnTo>
                  <a:lnTo>
                    <a:pt x="32" y="320"/>
                  </a:lnTo>
                  <a:lnTo>
                    <a:pt x="33" y="326"/>
                  </a:lnTo>
                  <a:lnTo>
                    <a:pt x="34" y="328"/>
                  </a:lnTo>
                  <a:lnTo>
                    <a:pt x="34" y="331"/>
                  </a:lnTo>
                  <a:lnTo>
                    <a:pt x="34" y="336"/>
                  </a:lnTo>
                  <a:lnTo>
                    <a:pt x="34" y="344"/>
                  </a:lnTo>
                  <a:lnTo>
                    <a:pt x="38" y="350"/>
                  </a:lnTo>
                  <a:lnTo>
                    <a:pt x="39" y="352"/>
                  </a:lnTo>
                  <a:lnTo>
                    <a:pt x="43" y="360"/>
                  </a:lnTo>
                  <a:lnTo>
                    <a:pt x="46" y="367"/>
                  </a:lnTo>
                  <a:lnTo>
                    <a:pt x="49" y="370"/>
                  </a:lnTo>
                  <a:lnTo>
                    <a:pt x="49" y="375"/>
                  </a:lnTo>
                  <a:lnTo>
                    <a:pt x="49" y="378"/>
                  </a:lnTo>
                  <a:lnTo>
                    <a:pt x="49" y="382"/>
                  </a:lnTo>
                  <a:lnTo>
                    <a:pt x="43" y="387"/>
                  </a:lnTo>
                  <a:lnTo>
                    <a:pt x="39" y="388"/>
                  </a:lnTo>
                  <a:lnTo>
                    <a:pt x="34" y="390"/>
                  </a:lnTo>
                  <a:lnTo>
                    <a:pt x="30" y="391"/>
                  </a:lnTo>
                  <a:lnTo>
                    <a:pt x="25" y="392"/>
                  </a:lnTo>
                  <a:lnTo>
                    <a:pt x="16" y="396"/>
                  </a:lnTo>
                  <a:lnTo>
                    <a:pt x="9" y="399"/>
                  </a:lnTo>
                  <a:lnTo>
                    <a:pt x="8" y="400"/>
                  </a:lnTo>
                  <a:lnTo>
                    <a:pt x="5" y="401"/>
                  </a:lnTo>
                  <a:lnTo>
                    <a:pt x="2" y="404"/>
                  </a:lnTo>
                  <a:lnTo>
                    <a:pt x="0" y="405"/>
                  </a:lnTo>
                  <a:lnTo>
                    <a:pt x="3" y="407"/>
                  </a:lnTo>
                  <a:lnTo>
                    <a:pt x="7" y="408"/>
                  </a:lnTo>
                  <a:lnTo>
                    <a:pt x="12" y="412"/>
                  </a:lnTo>
                  <a:lnTo>
                    <a:pt x="17" y="416"/>
                  </a:lnTo>
                  <a:lnTo>
                    <a:pt x="20" y="419"/>
                  </a:lnTo>
                  <a:lnTo>
                    <a:pt x="24" y="422"/>
                  </a:lnTo>
                  <a:lnTo>
                    <a:pt x="26" y="425"/>
                  </a:lnTo>
                  <a:lnTo>
                    <a:pt x="28" y="430"/>
                  </a:lnTo>
                  <a:lnTo>
                    <a:pt x="32" y="436"/>
                  </a:lnTo>
                  <a:lnTo>
                    <a:pt x="34" y="441"/>
                  </a:lnTo>
                  <a:lnTo>
                    <a:pt x="36" y="446"/>
                  </a:lnTo>
                  <a:lnTo>
                    <a:pt x="37" y="453"/>
                  </a:lnTo>
                  <a:lnTo>
                    <a:pt x="38" y="456"/>
                  </a:lnTo>
                  <a:lnTo>
                    <a:pt x="43" y="466"/>
                  </a:lnTo>
                  <a:lnTo>
                    <a:pt x="43" y="466"/>
                  </a:lnTo>
                  <a:lnTo>
                    <a:pt x="46" y="470"/>
                  </a:lnTo>
                  <a:lnTo>
                    <a:pt x="50" y="473"/>
                  </a:lnTo>
                  <a:lnTo>
                    <a:pt x="51" y="475"/>
                  </a:lnTo>
                  <a:lnTo>
                    <a:pt x="53" y="476"/>
                  </a:lnTo>
                  <a:lnTo>
                    <a:pt x="55" y="480"/>
                  </a:lnTo>
                  <a:lnTo>
                    <a:pt x="58" y="481"/>
                  </a:lnTo>
                  <a:lnTo>
                    <a:pt x="58" y="483"/>
                  </a:lnTo>
                  <a:lnTo>
                    <a:pt x="59" y="483"/>
                  </a:lnTo>
                  <a:lnTo>
                    <a:pt x="60" y="483"/>
                  </a:lnTo>
                  <a:lnTo>
                    <a:pt x="60" y="484"/>
                  </a:lnTo>
                  <a:lnTo>
                    <a:pt x="67" y="489"/>
                  </a:lnTo>
                  <a:lnTo>
                    <a:pt x="75" y="494"/>
                  </a:lnTo>
                  <a:lnTo>
                    <a:pt x="80" y="498"/>
                  </a:lnTo>
                  <a:lnTo>
                    <a:pt x="81" y="500"/>
                  </a:lnTo>
                  <a:lnTo>
                    <a:pt x="92" y="507"/>
                  </a:lnTo>
                  <a:lnTo>
                    <a:pt x="109" y="517"/>
                  </a:lnTo>
                  <a:lnTo>
                    <a:pt x="127" y="524"/>
                  </a:lnTo>
                  <a:lnTo>
                    <a:pt x="135" y="528"/>
                  </a:lnTo>
                  <a:lnTo>
                    <a:pt x="149" y="535"/>
                  </a:lnTo>
                  <a:lnTo>
                    <a:pt x="159" y="540"/>
                  </a:lnTo>
                  <a:lnTo>
                    <a:pt x="160" y="541"/>
                  </a:lnTo>
                  <a:lnTo>
                    <a:pt x="164" y="543"/>
                  </a:lnTo>
                  <a:lnTo>
                    <a:pt x="169" y="547"/>
                  </a:lnTo>
                  <a:lnTo>
                    <a:pt x="170" y="547"/>
                  </a:lnTo>
                  <a:lnTo>
                    <a:pt x="173" y="548"/>
                  </a:lnTo>
                  <a:lnTo>
                    <a:pt x="177" y="552"/>
                  </a:lnTo>
                  <a:lnTo>
                    <a:pt x="183" y="558"/>
                  </a:lnTo>
                  <a:lnTo>
                    <a:pt x="193" y="569"/>
                  </a:lnTo>
                  <a:lnTo>
                    <a:pt x="195" y="574"/>
                  </a:lnTo>
                  <a:lnTo>
                    <a:pt x="199" y="578"/>
                  </a:lnTo>
                  <a:lnTo>
                    <a:pt x="204" y="583"/>
                  </a:lnTo>
                  <a:lnTo>
                    <a:pt x="206" y="583"/>
                  </a:lnTo>
                  <a:lnTo>
                    <a:pt x="208" y="585"/>
                  </a:lnTo>
                  <a:lnTo>
                    <a:pt x="212" y="586"/>
                  </a:lnTo>
                  <a:lnTo>
                    <a:pt x="221" y="586"/>
                  </a:lnTo>
                  <a:lnTo>
                    <a:pt x="227" y="585"/>
                  </a:lnTo>
                  <a:lnTo>
                    <a:pt x="232" y="585"/>
                  </a:lnTo>
                  <a:lnTo>
                    <a:pt x="237" y="586"/>
                  </a:lnTo>
                  <a:lnTo>
                    <a:pt x="242" y="589"/>
                  </a:lnTo>
                  <a:lnTo>
                    <a:pt x="246" y="590"/>
                  </a:lnTo>
                  <a:lnTo>
                    <a:pt x="249" y="592"/>
                  </a:lnTo>
                  <a:lnTo>
                    <a:pt x="257" y="600"/>
                  </a:lnTo>
                  <a:lnTo>
                    <a:pt x="265" y="609"/>
                  </a:lnTo>
                  <a:lnTo>
                    <a:pt x="269" y="612"/>
                  </a:lnTo>
                  <a:lnTo>
                    <a:pt x="271" y="613"/>
                  </a:lnTo>
                  <a:lnTo>
                    <a:pt x="303" y="613"/>
                  </a:lnTo>
                  <a:lnTo>
                    <a:pt x="312" y="612"/>
                  </a:lnTo>
                  <a:lnTo>
                    <a:pt x="321" y="611"/>
                  </a:lnTo>
                  <a:lnTo>
                    <a:pt x="339" y="611"/>
                  </a:lnTo>
                  <a:lnTo>
                    <a:pt x="348" y="612"/>
                  </a:lnTo>
                  <a:lnTo>
                    <a:pt x="356" y="613"/>
                  </a:lnTo>
                  <a:lnTo>
                    <a:pt x="373" y="613"/>
                  </a:lnTo>
                  <a:lnTo>
                    <a:pt x="380" y="611"/>
                  </a:lnTo>
                  <a:lnTo>
                    <a:pt x="389" y="608"/>
                  </a:lnTo>
                  <a:lnTo>
                    <a:pt x="398" y="604"/>
                  </a:lnTo>
                  <a:lnTo>
                    <a:pt x="401" y="602"/>
                  </a:lnTo>
                  <a:lnTo>
                    <a:pt x="403" y="599"/>
                  </a:lnTo>
                  <a:lnTo>
                    <a:pt x="406" y="595"/>
                  </a:lnTo>
                  <a:lnTo>
                    <a:pt x="407" y="591"/>
                  </a:lnTo>
                  <a:lnTo>
                    <a:pt x="410" y="587"/>
                  </a:lnTo>
                  <a:lnTo>
                    <a:pt x="416" y="579"/>
                  </a:lnTo>
                  <a:lnTo>
                    <a:pt x="420" y="577"/>
                  </a:lnTo>
                  <a:lnTo>
                    <a:pt x="428" y="577"/>
                  </a:lnTo>
                  <a:lnTo>
                    <a:pt x="433" y="577"/>
                  </a:lnTo>
                  <a:lnTo>
                    <a:pt x="440" y="575"/>
                  </a:lnTo>
                  <a:lnTo>
                    <a:pt x="445" y="573"/>
                  </a:lnTo>
                  <a:lnTo>
                    <a:pt x="456" y="570"/>
                  </a:lnTo>
                  <a:lnTo>
                    <a:pt x="465" y="565"/>
                  </a:lnTo>
                  <a:lnTo>
                    <a:pt x="473" y="561"/>
                  </a:lnTo>
                  <a:lnTo>
                    <a:pt x="478" y="558"/>
                  </a:lnTo>
                  <a:lnTo>
                    <a:pt x="483" y="555"/>
                  </a:lnTo>
                  <a:lnTo>
                    <a:pt x="487" y="553"/>
                  </a:lnTo>
                  <a:lnTo>
                    <a:pt x="494" y="553"/>
                  </a:lnTo>
                  <a:lnTo>
                    <a:pt x="499" y="552"/>
                  </a:lnTo>
                  <a:lnTo>
                    <a:pt x="499" y="552"/>
                  </a:lnTo>
                  <a:lnTo>
                    <a:pt x="508" y="549"/>
                  </a:lnTo>
                  <a:lnTo>
                    <a:pt x="512" y="547"/>
                  </a:lnTo>
                  <a:lnTo>
                    <a:pt x="517" y="544"/>
                  </a:lnTo>
                  <a:lnTo>
                    <a:pt x="517" y="544"/>
                  </a:lnTo>
                  <a:lnTo>
                    <a:pt x="524" y="539"/>
                  </a:lnTo>
                  <a:lnTo>
                    <a:pt x="537" y="528"/>
                  </a:lnTo>
                  <a:lnTo>
                    <a:pt x="543" y="523"/>
                  </a:lnTo>
                  <a:lnTo>
                    <a:pt x="547" y="521"/>
                  </a:lnTo>
                  <a:lnTo>
                    <a:pt x="550" y="519"/>
                  </a:lnTo>
                  <a:lnTo>
                    <a:pt x="551" y="519"/>
                  </a:lnTo>
                  <a:lnTo>
                    <a:pt x="555" y="517"/>
                  </a:lnTo>
                  <a:lnTo>
                    <a:pt x="562" y="514"/>
                  </a:lnTo>
                  <a:lnTo>
                    <a:pt x="568" y="513"/>
                  </a:lnTo>
                  <a:lnTo>
                    <a:pt x="570" y="511"/>
                  </a:lnTo>
                  <a:lnTo>
                    <a:pt x="576" y="510"/>
                  </a:lnTo>
                  <a:lnTo>
                    <a:pt x="580" y="510"/>
                  </a:lnTo>
                  <a:lnTo>
                    <a:pt x="589" y="510"/>
                  </a:lnTo>
                  <a:lnTo>
                    <a:pt x="596" y="510"/>
                  </a:lnTo>
                  <a:lnTo>
                    <a:pt x="602" y="509"/>
                  </a:lnTo>
                  <a:lnTo>
                    <a:pt x="609" y="509"/>
                  </a:lnTo>
                  <a:lnTo>
                    <a:pt x="615" y="506"/>
                  </a:lnTo>
                  <a:lnTo>
                    <a:pt x="622" y="506"/>
                  </a:lnTo>
                  <a:lnTo>
                    <a:pt x="635" y="504"/>
                  </a:lnTo>
                  <a:lnTo>
                    <a:pt x="651" y="504"/>
                  </a:lnTo>
                  <a:lnTo>
                    <a:pt x="660" y="504"/>
                  </a:lnTo>
                  <a:lnTo>
                    <a:pt x="673" y="502"/>
                  </a:lnTo>
                  <a:lnTo>
                    <a:pt x="687" y="501"/>
                  </a:lnTo>
                  <a:lnTo>
                    <a:pt x="699" y="500"/>
                  </a:lnTo>
                  <a:lnTo>
                    <a:pt x="711" y="498"/>
                  </a:lnTo>
                  <a:lnTo>
                    <a:pt x="716" y="498"/>
                  </a:lnTo>
                  <a:lnTo>
                    <a:pt x="721" y="496"/>
                  </a:lnTo>
                  <a:lnTo>
                    <a:pt x="725" y="494"/>
                  </a:lnTo>
                  <a:lnTo>
                    <a:pt x="727" y="493"/>
                  </a:lnTo>
                  <a:lnTo>
                    <a:pt x="732" y="485"/>
                  </a:lnTo>
                  <a:lnTo>
                    <a:pt x="738" y="476"/>
                  </a:lnTo>
                  <a:lnTo>
                    <a:pt x="744" y="473"/>
                  </a:lnTo>
                  <a:lnTo>
                    <a:pt x="745" y="471"/>
                  </a:lnTo>
                  <a:lnTo>
                    <a:pt x="748" y="471"/>
                  </a:lnTo>
                  <a:lnTo>
                    <a:pt x="750" y="470"/>
                  </a:lnTo>
                  <a:lnTo>
                    <a:pt x="759" y="470"/>
                  </a:lnTo>
                  <a:lnTo>
                    <a:pt x="767" y="468"/>
                  </a:lnTo>
                  <a:lnTo>
                    <a:pt x="775" y="468"/>
                  </a:lnTo>
                  <a:lnTo>
                    <a:pt x="783" y="467"/>
                  </a:lnTo>
                  <a:lnTo>
                    <a:pt x="793" y="464"/>
                  </a:lnTo>
                  <a:lnTo>
                    <a:pt x="799" y="460"/>
                  </a:lnTo>
                  <a:lnTo>
                    <a:pt x="801" y="459"/>
                  </a:lnTo>
                  <a:lnTo>
                    <a:pt x="804" y="453"/>
                  </a:lnTo>
                  <a:lnTo>
                    <a:pt x="805" y="449"/>
                  </a:lnTo>
                  <a:lnTo>
                    <a:pt x="806" y="442"/>
                  </a:lnTo>
                  <a:lnTo>
                    <a:pt x="808" y="433"/>
                  </a:lnTo>
                  <a:lnTo>
                    <a:pt x="809" y="424"/>
                  </a:lnTo>
                  <a:lnTo>
                    <a:pt x="814" y="407"/>
                  </a:lnTo>
                  <a:lnTo>
                    <a:pt x="816" y="401"/>
                  </a:lnTo>
                  <a:lnTo>
                    <a:pt x="817" y="399"/>
                  </a:lnTo>
                  <a:lnTo>
                    <a:pt x="821" y="395"/>
                  </a:lnTo>
                  <a:lnTo>
                    <a:pt x="823" y="392"/>
                  </a:lnTo>
                  <a:lnTo>
                    <a:pt x="827" y="386"/>
                  </a:lnTo>
                  <a:lnTo>
                    <a:pt x="830" y="382"/>
                  </a:lnTo>
                  <a:lnTo>
                    <a:pt x="834" y="373"/>
                  </a:lnTo>
                  <a:lnTo>
                    <a:pt x="836" y="364"/>
                  </a:lnTo>
                  <a:lnTo>
                    <a:pt x="840" y="352"/>
                  </a:lnTo>
                  <a:lnTo>
                    <a:pt x="843" y="341"/>
                  </a:lnTo>
                  <a:lnTo>
                    <a:pt x="847" y="320"/>
                  </a:lnTo>
                  <a:lnTo>
                    <a:pt x="850" y="309"/>
                  </a:lnTo>
                  <a:lnTo>
                    <a:pt x="852" y="301"/>
                  </a:lnTo>
                  <a:lnTo>
                    <a:pt x="855" y="293"/>
                  </a:lnTo>
                  <a:lnTo>
                    <a:pt x="857" y="286"/>
                  </a:lnTo>
                  <a:lnTo>
                    <a:pt x="860" y="281"/>
                  </a:lnTo>
                  <a:lnTo>
                    <a:pt x="865" y="275"/>
                  </a:lnTo>
                  <a:lnTo>
                    <a:pt x="868" y="273"/>
                  </a:lnTo>
                  <a:lnTo>
                    <a:pt x="872" y="268"/>
                  </a:lnTo>
                  <a:lnTo>
                    <a:pt x="877" y="267"/>
                  </a:lnTo>
                  <a:lnTo>
                    <a:pt x="878" y="265"/>
                  </a:lnTo>
                  <a:lnTo>
                    <a:pt x="880" y="264"/>
                  </a:lnTo>
                  <a:lnTo>
                    <a:pt x="880" y="243"/>
                  </a:lnTo>
                  <a:lnTo>
                    <a:pt x="881" y="239"/>
                  </a:lnTo>
                  <a:lnTo>
                    <a:pt x="881" y="235"/>
                  </a:lnTo>
                  <a:lnTo>
                    <a:pt x="882" y="231"/>
                  </a:lnTo>
                  <a:lnTo>
                    <a:pt x="884" y="226"/>
                  </a:lnTo>
                  <a:lnTo>
                    <a:pt x="886" y="220"/>
                  </a:lnTo>
                  <a:lnTo>
                    <a:pt x="891" y="205"/>
                  </a:lnTo>
                  <a:lnTo>
                    <a:pt x="899" y="191"/>
                  </a:lnTo>
                  <a:lnTo>
                    <a:pt x="903" y="183"/>
                  </a:lnTo>
                  <a:lnTo>
                    <a:pt x="907" y="175"/>
                  </a:lnTo>
                  <a:lnTo>
                    <a:pt x="912" y="169"/>
                  </a:lnTo>
                  <a:lnTo>
                    <a:pt x="918" y="161"/>
                  </a:lnTo>
                  <a:lnTo>
                    <a:pt x="923" y="154"/>
                  </a:lnTo>
                  <a:lnTo>
                    <a:pt x="929" y="148"/>
                  </a:lnTo>
                  <a:lnTo>
                    <a:pt x="936" y="142"/>
                  </a:lnTo>
                  <a:lnTo>
                    <a:pt x="944" y="137"/>
                  </a:lnTo>
                  <a:lnTo>
                    <a:pt x="948" y="135"/>
                  </a:lnTo>
                  <a:lnTo>
                    <a:pt x="952" y="133"/>
                  </a:lnTo>
                  <a:lnTo>
                    <a:pt x="956" y="132"/>
                  </a:lnTo>
                  <a:lnTo>
                    <a:pt x="960" y="131"/>
                  </a:lnTo>
                  <a:lnTo>
                    <a:pt x="963" y="129"/>
                  </a:lnTo>
                  <a:lnTo>
                    <a:pt x="967" y="128"/>
                  </a:lnTo>
                  <a:lnTo>
                    <a:pt x="978" y="128"/>
                  </a:lnTo>
                  <a:lnTo>
                    <a:pt x="980" y="127"/>
                  </a:lnTo>
                  <a:lnTo>
                    <a:pt x="983" y="127"/>
                  </a:lnTo>
                  <a:lnTo>
                    <a:pt x="986" y="125"/>
                  </a:lnTo>
                  <a:lnTo>
                    <a:pt x="987" y="123"/>
                  </a:lnTo>
                  <a:lnTo>
                    <a:pt x="991" y="119"/>
                  </a:lnTo>
                  <a:lnTo>
                    <a:pt x="995" y="112"/>
                  </a:lnTo>
                  <a:lnTo>
                    <a:pt x="997" y="105"/>
                  </a:lnTo>
                  <a:lnTo>
                    <a:pt x="1000" y="101"/>
                  </a:lnTo>
                  <a:lnTo>
                    <a:pt x="1001" y="97"/>
                  </a:lnTo>
                  <a:lnTo>
                    <a:pt x="1004" y="93"/>
                  </a:lnTo>
                  <a:lnTo>
                    <a:pt x="1004" y="91"/>
                  </a:lnTo>
                  <a:lnTo>
                    <a:pt x="1004" y="91"/>
                  </a:lnTo>
                  <a:lnTo>
                    <a:pt x="1007" y="90"/>
                  </a:lnTo>
                  <a:lnTo>
                    <a:pt x="1008" y="85"/>
                  </a:lnTo>
                  <a:lnTo>
                    <a:pt x="1009" y="84"/>
                  </a:lnTo>
                  <a:lnTo>
                    <a:pt x="1011" y="82"/>
                  </a:lnTo>
                  <a:lnTo>
                    <a:pt x="1009" y="80"/>
                  </a:lnTo>
                  <a:close/>
                </a:path>
              </a:pathLst>
            </a:custGeom>
            <a:solidFill>
              <a:schemeClr val="accent1"/>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7">
              <a:extLst>
                <a:ext uri="{FF2B5EF4-FFF2-40B4-BE49-F238E27FC236}">
                  <a16:creationId xmlns:a16="http://schemas.microsoft.com/office/drawing/2014/main" id="{09B319A1-C9C1-CA1F-BC90-248AF3FEAC04}"/>
                </a:ext>
              </a:extLst>
            </p:cNvPr>
            <p:cNvSpPr>
              <a:spLocks/>
            </p:cNvSpPr>
            <p:nvPr/>
          </p:nvSpPr>
          <p:spPr bwMode="auto">
            <a:xfrm>
              <a:off x="3232" y="3151"/>
              <a:ext cx="1037" cy="676"/>
            </a:xfrm>
            <a:custGeom>
              <a:avLst/>
              <a:gdLst>
                <a:gd name="T0" fmla="*/ 988 w 1037"/>
                <a:gd name="T1" fmla="*/ 35 h 676"/>
                <a:gd name="T2" fmla="*/ 916 w 1037"/>
                <a:gd name="T3" fmla="*/ 9 h 676"/>
                <a:gd name="T4" fmla="*/ 890 w 1037"/>
                <a:gd name="T5" fmla="*/ 13 h 676"/>
                <a:gd name="T6" fmla="*/ 858 w 1037"/>
                <a:gd name="T7" fmla="*/ 4 h 676"/>
                <a:gd name="T8" fmla="*/ 802 w 1037"/>
                <a:gd name="T9" fmla="*/ 10 h 676"/>
                <a:gd name="T10" fmla="*/ 753 w 1037"/>
                <a:gd name="T11" fmla="*/ 1 h 676"/>
                <a:gd name="T12" fmla="*/ 702 w 1037"/>
                <a:gd name="T13" fmla="*/ 29 h 676"/>
                <a:gd name="T14" fmla="*/ 607 w 1037"/>
                <a:gd name="T15" fmla="*/ 69 h 676"/>
                <a:gd name="T16" fmla="*/ 549 w 1037"/>
                <a:gd name="T17" fmla="*/ 141 h 676"/>
                <a:gd name="T18" fmla="*/ 506 w 1037"/>
                <a:gd name="T19" fmla="*/ 153 h 676"/>
                <a:gd name="T20" fmla="*/ 396 w 1037"/>
                <a:gd name="T21" fmla="*/ 149 h 676"/>
                <a:gd name="T22" fmla="*/ 348 w 1037"/>
                <a:gd name="T23" fmla="*/ 159 h 676"/>
                <a:gd name="T24" fmla="*/ 286 w 1037"/>
                <a:gd name="T25" fmla="*/ 169 h 676"/>
                <a:gd name="T26" fmla="*/ 155 w 1037"/>
                <a:gd name="T27" fmla="*/ 167 h 676"/>
                <a:gd name="T28" fmla="*/ 108 w 1037"/>
                <a:gd name="T29" fmla="*/ 183 h 676"/>
                <a:gd name="T30" fmla="*/ 85 w 1037"/>
                <a:gd name="T31" fmla="*/ 159 h 676"/>
                <a:gd name="T32" fmla="*/ 98 w 1037"/>
                <a:gd name="T33" fmla="*/ 123 h 676"/>
                <a:gd name="T34" fmla="*/ 65 w 1037"/>
                <a:gd name="T35" fmla="*/ 116 h 676"/>
                <a:gd name="T36" fmla="*/ 32 w 1037"/>
                <a:gd name="T37" fmla="*/ 125 h 676"/>
                <a:gd name="T38" fmla="*/ 17 w 1037"/>
                <a:gd name="T39" fmla="*/ 154 h 676"/>
                <a:gd name="T40" fmla="*/ 1 w 1037"/>
                <a:gd name="T41" fmla="*/ 191 h 676"/>
                <a:gd name="T42" fmla="*/ 28 w 1037"/>
                <a:gd name="T43" fmla="*/ 238 h 676"/>
                <a:gd name="T44" fmla="*/ 107 w 1037"/>
                <a:gd name="T45" fmla="*/ 289 h 676"/>
                <a:gd name="T46" fmla="*/ 120 w 1037"/>
                <a:gd name="T47" fmla="*/ 337 h 676"/>
                <a:gd name="T48" fmla="*/ 70 w 1037"/>
                <a:gd name="T49" fmla="*/ 378 h 676"/>
                <a:gd name="T50" fmla="*/ 58 w 1037"/>
                <a:gd name="T51" fmla="*/ 438 h 676"/>
                <a:gd name="T52" fmla="*/ 82 w 1037"/>
                <a:gd name="T53" fmla="*/ 475 h 676"/>
                <a:gd name="T54" fmla="*/ 68 w 1037"/>
                <a:gd name="T55" fmla="*/ 499 h 676"/>
                <a:gd name="T56" fmla="*/ 110 w 1037"/>
                <a:gd name="T57" fmla="*/ 536 h 676"/>
                <a:gd name="T58" fmla="*/ 146 w 1037"/>
                <a:gd name="T59" fmla="*/ 543 h 676"/>
                <a:gd name="T60" fmla="*/ 176 w 1037"/>
                <a:gd name="T61" fmla="*/ 581 h 676"/>
                <a:gd name="T62" fmla="*/ 193 w 1037"/>
                <a:gd name="T63" fmla="*/ 598 h 676"/>
                <a:gd name="T64" fmla="*/ 188 w 1037"/>
                <a:gd name="T65" fmla="*/ 639 h 676"/>
                <a:gd name="T66" fmla="*/ 200 w 1037"/>
                <a:gd name="T67" fmla="*/ 673 h 676"/>
                <a:gd name="T68" fmla="*/ 255 w 1037"/>
                <a:gd name="T69" fmla="*/ 658 h 676"/>
                <a:gd name="T70" fmla="*/ 306 w 1037"/>
                <a:gd name="T71" fmla="*/ 653 h 676"/>
                <a:gd name="T72" fmla="*/ 346 w 1037"/>
                <a:gd name="T73" fmla="*/ 636 h 676"/>
                <a:gd name="T74" fmla="*/ 383 w 1037"/>
                <a:gd name="T75" fmla="*/ 620 h 676"/>
                <a:gd name="T76" fmla="*/ 447 w 1037"/>
                <a:gd name="T77" fmla="*/ 603 h 676"/>
                <a:gd name="T78" fmla="*/ 497 w 1037"/>
                <a:gd name="T79" fmla="*/ 621 h 676"/>
                <a:gd name="T80" fmla="*/ 536 w 1037"/>
                <a:gd name="T81" fmla="*/ 616 h 676"/>
                <a:gd name="T82" fmla="*/ 595 w 1037"/>
                <a:gd name="T83" fmla="*/ 629 h 676"/>
                <a:gd name="T84" fmla="*/ 637 w 1037"/>
                <a:gd name="T85" fmla="*/ 615 h 676"/>
                <a:gd name="T86" fmla="*/ 719 w 1037"/>
                <a:gd name="T87" fmla="*/ 603 h 676"/>
                <a:gd name="T88" fmla="*/ 746 w 1037"/>
                <a:gd name="T89" fmla="*/ 577 h 676"/>
                <a:gd name="T90" fmla="*/ 735 w 1037"/>
                <a:gd name="T91" fmla="*/ 537 h 676"/>
                <a:gd name="T92" fmla="*/ 723 w 1037"/>
                <a:gd name="T93" fmla="*/ 513 h 676"/>
                <a:gd name="T94" fmla="*/ 763 w 1037"/>
                <a:gd name="T95" fmla="*/ 489 h 676"/>
                <a:gd name="T96" fmla="*/ 790 w 1037"/>
                <a:gd name="T97" fmla="*/ 480 h 676"/>
                <a:gd name="T98" fmla="*/ 795 w 1037"/>
                <a:gd name="T99" fmla="*/ 442 h 676"/>
                <a:gd name="T100" fmla="*/ 840 w 1037"/>
                <a:gd name="T101" fmla="*/ 433 h 676"/>
                <a:gd name="T102" fmla="*/ 905 w 1037"/>
                <a:gd name="T103" fmla="*/ 403 h 676"/>
                <a:gd name="T104" fmla="*/ 946 w 1037"/>
                <a:gd name="T105" fmla="*/ 424 h 676"/>
                <a:gd name="T106" fmla="*/ 990 w 1037"/>
                <a:gd name="T107" fmla="*/ 407 h 676"/>
                <a:gd name="T108" fmla="*/ 1028 w 1037"/>
                <a:gd name="T109" fmla="*/ 384 h 676"/>
                <a:gd name="T110" fmla="*/ 992 w 1037"/>
                <a:gd name="T111" fmla="*/ 363 h 676"/>
                <a:gd name="T112" fmla="*/ 948 w 1037"/>
                <a:gd name="T113" fmla="*/ 320 h 676"/>
                <a:gd name="T114" fmla="*/ 941 w 1037"/>
                <a:gd name="T115" fmla="*/ 274 h 676"/>
                <a:gd name="T116" fmla="*/ 965 w 1037"/>
                <a:gd name="T117" fmla="*/ 256 h 676"/>
                <a:gd name="T118" fmla="*/ 950 w 1037"/>
                <a:gd name="T119" fmla="*/ 187 h 676"/>
                <a:gd name="T120" fmla="*/ 972 w 1037"/>
                <a:gd name="T121" fmla="*/ 123 h 676"/>
                <a:gd name="T122" fmla="*/ 1013 w 1037"/>
                <a:gd name="T123" fmla="*/ 106 h 676"/>
                <a:gd name="T124" fmla="*/ 1037 w 1037"/>
                <a:gd name="T125" fmla="*/ 74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7" h="676">
                  <a:moveTo>
                    <a:pt x="1030" y="36"/>
                  </a:moveTo>
                  <a:lnTo>
                    <a:pt x="1028" y="31"/>
                  </a:lnTo>
                  <a:lnTo>
                    <a:pt x="1023" y="30"/>
                  </a:lnTo>
                  <a:lnTo>
                    <a:pt x="1019" y="30"/>
                  </a:lnTo>
                  <a:lnTo>
                    <a:pt x="1013" y="31"/>
                  </a:lnTo>
                  <a:lnTo>
                    <a:pt x="1009" y="31"/>
                  </a:lnTo>
                  <a:lnTo>
                    <a:pt x="996" y="34"/>
                  </a:lnTo>
                  <a:lnTo>
                    <a:pt x="988" y="35"/>
                  </a:lnTo>
                  <a:lnTo>
                    <a:pt x="959" y="35"/>
                  </a:lnTo>
                  <a:lnTo>
                    <a:pt x="950" y="34"/>
                  </a:lnTo>
                  <a:lnTo>
                    <a:pt x="944" y="31"/>
                  </a:lnTo>
                  <a:lnTo>
                    <a:pt x="938" y="30"/>
                  </a:lnTo>
                  <a:lnTo>
                    <a:pt x="929" y="23"/>
                  </a:lnTo>
                  <a:lnTo>
                    <a:pt x="926" y="21"/>
                  </a:lnTo>
                  <a:lnTo>
                    <a:pt x="921" y="14"/>
                  </a:lnTo>
                  <a:lnTo>
                    <a:pt x="916" y="9"/>
                  </a:lnTo>
                  <a:lnTo>
                    <a:pt x="910" y="5"/>
                  </a:lnTo>
                  <a:lnTo>
                    <a:pt x="907" y="4"/>
                  </a:lnTo>
                  <a:lnTo>
                    <a:pt x="903" y="4"/>
                  </a:lnTo>
                  <a:lnTo>
                    <a:pt x="899" y="6"/>
                  </a:lnTo>
                  <a:lnTo>
                    <a:pt x="896" y="9"/>
                  </a:lnTo>
                  <a:lnTo>
                    <a:pt x="893" y="10"/>
                  </a:lnTo>
                  <a:lnTo>
                    <a:pt x="892" y="13"/>
                  </a:lnTo>
                  <a:lnTo>
                    <a:pt x="890" y="13"/>
                  </a:lnTo>
                  <a:lnTo>
                    <a:pt x="884" y="14"/>
                  </a:lnTo>
                  <a:lnTo>
                    <a:pt x="883" y="13"/>
                  </a:lnTo>
                  <a:lnTo>
                    <a:pt x="879" y="13"/>
                  </a:lnTo>
                  <a:lnTo>
                    <a:pt x="875" y="13"/>
                  </a:lnTo>
                  <a:lnTo>
                    <a:pt x="872" y="10"/>
                  </a:lnTo>
                  <a:lnTo>
                    <a:pt x="866" y="8"/>
                  </a:lnTo>
                  <a:lnTo>
                    <a:pt x="862" y="6"/>
                  </a:lnTo>
                  <a:lnTo>
                    <a:pt x="858" y="4"/>
                  </a:lnTo>
                  <a:lnTo>
                    <a:pt x="855" y="6"/>
                  </a:lnTo>
                  <a:lnTo>
                    <a:pt x="848" y="10"/>
                  </a:lnTo>
                  <a:lnTo>
                    <a:pt x="845" y="10"/>
                  </a:lnTo>
                  <a:lnTo>
                    <a:pt x="836" y="13"/>
                  </a:lnTo>
                  <a:lnTo>
                    <a:pt x="823" y="14"/>
                  </a:lnTo>
                  <a:lnTo>
                    <a:pt x="814" y="14"/>
                  </a:lnTo>
                  <a:lnTo>
                    <a:pt x="810" y="13"/>
                  </a:lnTo>
                  <a:lnTo>
                    <a:pt x="802" y="10"/>
                  </a:lnTo>
                  <a:lnTo>
                    <a:pt x="797" y="8"/>
                  </a:lnTo>
                  <a:lnTo>
                    <a:pt x="794" y="5"/>
                  </a:lnTo>
                  <a:lnTo>
                    <a:pt x="791" y="4"/>
                  </a:lnTo>
                  <a:lnTo>
                    <a:pt x="789" y="1"/>
                  </a:lnTo>
                  <a:lnTo>
                    <a:pt x="784" y="1"/>
                  </a:lnTo>
                  <a:lnTo>
                    <a:pt x="781" y="0"/>
                  </a:lnTo>
                  <a:lnTo>
                    <a:pt x="761" y="0"/>
                  </a:lnTo>
                  <a:lnTo>
                    <a:pt x="753" y="1"/>
                  </a:lnTo>
                  <a:lnTo>
                    <a:pt x="748" y="1"/>
                  </a:lnTo>
                  <a:lnTo>
                    <a:pt x="743" y="4"/>
                  </a:lnTo>
                  <a:lnTo>
                    <a:pt x="739" y="6"/>
                  </a:lnTo>
                  <a:lnTo>
                    <a:pt x="730" y="10"/>
                  </a:lnTo>
                  <a:lnTo>
                    <a:pt x="723" y="15"/>
                  </a:lnTo>
                  <a:lnTo>
                    <a:pt x="710" y="25"/>
                  </a:lnTo>
                  <a:lnTo>
                    <a:pt x="708" y="26"/>
                  </a:lnTo>
                  <a:lnTo>
                    <a:pt x="702" y="29"/>
                  </a:lnTo>
                  <a:lnTo>
                    <a:pt x="700" y="30"/>
                  </a:lnTo>
                  <a:lnTo>
                    <a:pt x="693" y="31"/>
                  </a:lnTo>
                  <a:lnTo>
                    <a:pt x="668" y="35"/>
                  </a:lnTo>
                  <a:lnTo>
                    <a:pt x="658" y="38"/>
                  </a:lnTo>
                  <a:lnTo>
                    <a:pt x="647" y="42"/>
                  </a:lnTo>
                  <a:lnTo>
                    <a:pt x="629" y="49"/>
                  </a:lnTo>
                  <a:lnTo>
                    <a:pt x="613" y="63"/>
                  </a:lnTo>
                  <a:lnTo>
                    <a:pt x="607" y="69"/>
                  </a:lnTo>
                  <a:lnTo>
                    <a:pt x="602" y="76"/>
                  </a:lnTo>
                  <a:lnTo>
                    <a:pt x="592" y="89"/>
                  </a:lnTo>
                  <a:lnTo>
                    <a:pt x="574" y="121"/>
                  </a:lnTo>
                  <a:lnTo>
                    <a:pt x="569" y="127"/>
                  </a:lnTo>
                  <a:lnTo>
                    <a:pt x="564" y="132"/>
                  </a:lnTo>
                  <a:lnTo>
                    <a:pt x="557" y="137"/>
                  </a:lnTo>
                  <a:lnTo>
                    <a:pt x="553" y="140"/>
                  </a:lnTo>
                  <a:lnTo>
                    <a:pt x="549" y="141"/>
                  </a:lnTo>
                  <a:lnTo>
                    <a:pt x="545" y="144"/>
                  </a:lnTo>
                  <a:lnTo>
                    <a:pt x="540" y="146"/>
                  </a:lnTo>
                  <a:lnTo>
                    <a:pt x="536" y="146"/>
                  </a:lnTo>
                  <a:lnTo>
                    <a:pt x="530" y="149"/>
                  </a:lnTo>
                  <a:lnTo>
                    <a:pt x="524" y="150"/>
                  </a:lnTo>
                  <a:lnTo>
                    <a:pt x="518" y="153"/>
                  </a:lnTo>
                  <a:lnTo>
                    <a:pt x="511" y="153"/>
                  </a:lnTo>
                  <a:lnTo>
                    <a:pt x="506" y="153"/>
                  </a:lnTo>
                  <a:lnTo>
                    <a:pt x="492" y="153"/>
                  </a:lnTo>
                  <a:lnTo>
                    <a:pt x="485" y="153"/>
                  </a:lnTo>
                  <a:lnTo>
                    <a:pt x="458" y="153"/>
                  </a:lnTo>
                  <a:lnTo>
                    <a:pt x="446" y="152"/>
                  </a:lnTo>
                  <a:lnTo>
                    <a:pt x="434" y="152"/>
                  </a:lnTo>
                  <a:lnTo>
                    <a:pt x="422" y="150"/>
                  </a:lnTo>
                  <a:lnTo>
                    <a:pt x="409" y="150"/>
                  </a:lnTo>
                  <a:lnTo>
                    <a:pt x="396" y="149"/>
                  </a:lnTo>
                  <a:lnTo>
                    <a:pt x="383" y="150"/>
                  </a:lnTo>
                  <a:lnTo>
                    <a:pt x="378" y="150"/>
                  </a:lnTo>
                  <a:lnTo>
                    <a:pt x="371" y="152"/>
                  </a:lnTo>
                  <a:lnTo>
                    <a:pt x="359" y="153"/>
                  </a:lnTo>
                  <a:lnTo>
                    <a:pt x="357" y="154"/>
                  </a:lnTo>
                  <a:lnTo>
                    <a:pt x="354" y="155"/>
                  </a:lnTo>
                  <a:lnTo>
                    <a:pt x="352" y="158"/>
                  </a:lnTo>
                  <a:lnTo>
                    <a:pt x="348" y="159"/>
                  </a:lnTo>
                  <a:lnTo>
                    <a:pt x="344" y="163"/>
                  </a:lnTo>
                  <a:lnTo>
                    <a:pt x="339" y="166"/>
                  </a:lnTo>
                  <a:lnTo>
                    <a:pt x="336" y="169"/>
                  </a:lnTo>
                  <a:lnTo>
                    <a:pt x="324" y="171"/>
                  </a:lnTo>
                  <a:lnTo>
                    <a:pt x="320" y="172"/>
                  </a:lnTo>
                  <a:lnTo>
                    <a:pt x="315" y="172"/>
                  </a:lnTo>
                  <a:lnTo>
                    <a:pt x="303" y="171"/>
                  </a:lnTo>
                  <a:lnTo>
                    <a:pt x="286" y="169"/>
                  </a:lnTo>
                  <a:lnTo>
                    <a:pt x="270" y="166"/>
                  </a:lnTo>
                  <a:lnTo>
                    <a:pt x="255" y="165"/>
                  </a:lnTo>
                  <a:lnTo>
                    <a:pt x="238" y="165"/>
                  </a:lnTo>
                  <a:lnTo>
                    <a:pt x="221" y="165"/>
                  </a:lnTo>
                  <a:lnTo>
                    <a:pt x="166" y="165"/>
                  </a:lnTo>
                  <a:lnTo>
                    <a:pt x="163" y="165"/>
                  </a:lnTo>
                  <a:lnTo>
                    <a:pt x="158" y="165"/>
                  </a:lnTo>
                  <a:lnTo>
                    <a:pt x="155" y="167"/>
                  </a:lnTo>
                  <a:lnTo>
                    <a:pt x="147" y="171"/>
                  </a:lnTo>
                  <a:lnTo>
                    <a:pt x="142" y="174"/>
                  </a:lnTo>
                  <a:lnTo>
                    <a:pt x="136" y="178"/>
                  </a:lnTo>
                  <a:lnTo>
                    <a:pt x="129" y="182"/>
                  </a:lnTo>
                  <a:lnTo>
                    <a:pt x="121" y="183"/>
                  </a:lnTo>
                  <a:lnTo>
                    <a:pt x="117" y="184"/>
                  </a:lnTo>
                  <a:lnTo>
                    <a:pt x="112" y="184"/>
                  </a:lnTo>
                  <a:lnTo>
                    <a:pt x="108" y="183"/>
                  </a:lnTo>
                  <a:lnTo>
                    <a:pt x="99" y="179"/>
                  </a:lnTo>
                  <a:lnTo>
                    <a:pt x="94" y="178"/>
                  </a:lnTo>
                  <a:lnTo>
                    <a:pt x="89" y="174"/>
                  </a:lnTo>
                  <a:lnTo>
                    <a:pt x="87" y="172"/>
                  </a:lnTo>
                  <a:lnTo>
                    <a:pt x="85" y="170"/>
                  </a:lnTo>
                  <a:lnTo>
                    <a:pt x="83" y="167"/>
                  </a:lnTo>
                  <a:lnTo>
                    <a:pt x="83" y="163"/>
                  </a:lnTo>
                  <a:lnTo>
                    <a:pt x="85" y="159"/>
                  </a:lnTo>
                  <a:lnTo>
                    <a:pt x="86" y="155"/>
                  </a:lnTo>
                  <a:lnTo>
                    <a:pt x="86" y="153"/>
                  </a:lnTo>
                  <a:lnTo>
                    <a:pt x="89" y="146"/>
                  </a:lnTo>
                  <a:lnTo>
                    <a:pt x="91" y="142"/>
                  </a:lnTo>
                  <a:lnTo>
                    <a:pt x="96" y="138"/>
                  </a:lnTo>
                  <a:lnTo>
                    <a:pt x="99" y="135"/>
                  </a:lnTo>
                  <a:lnTo>
                    <a:pt x="99" y="125"/>
                  </a:lnTo>
                  <a:lnTo>
                    <a:pt x="98" y="123"/>
                  </a:lnTo>
                  <a:lnTo>
                    <a:pt x="96" y="123"/>
                  </a:lnTo>
                  <a:lnTo>
                    <a:pt x="94" y="121"/>
                  </a:lnTo>
                  <a:lnTo>
                    <a:pt x="91" y="120"/>
                  </a:lnTo>
                  <a:lnTo>
                    <a:pt x="81" y="120"/>
                  </a:lnTo>
                  <a:lnTo>
                    <a:pt x="77" y="119"/>
                  </a:lnTo>
                  <a:lnTo>
                    <a:pt x="73" y="117"/>
                  </a:lnTo>
                  <a:lnTo>
                    <a:pt x="69" y="117"/>
                  </a:lnTo>
                  <a:lnTo>
                    <a:pt x="65" y="116"/>
                  </a:lnTo>
                  <a:lnTo>
                    <a:pt x="58" y="112"/>
                  </a:lnTo>
                  <a:lnTo>
                    <a:pt x="55" y="108"/>
                  </a:lnTo>
                  <a:lnTo>
                    <a:pt x="51" y="104"/>
                  </a:lnTo>
                  <a:lnTo>
                    <a:pt x="45" y="106"/>
                  </a:lnTo>
                  <a:lnTo>
                    <a:pt x="41" y="108"/>
                  </a:lnTo>
                  <a:lnTo>
                    <a:pt x="39" y="111"/>
                  </a:lnTo>
                  <a:lnTo>
                    <a:pt x="35" y="120"/>
                  </a:lnTo>
                  <a:lnTo>
                    <a:pt x="32" y="125"/>
                  </a:lnTo>
                  <a:lnTo>
                    <a:pt x="32" y="132"/>
                  </a:lnTo>
                  <a:lnTo>
                    <a:pt x="31" y="137"/>
                  </a:lnTo>
                  <a:lnTo>
                    <a:pt x="30" y="141"/>
                  </a:lnTo>
                  <a:lnTo>
                    <a:pt x="28" y="146"/>
                  </a:lnTo>
                  <a:lnTo>
                    <a:pt x="26" y="149"/>
                  </a:lnTo>
                  <a:lnTo>
                    <a:pt x="23" y="152"/>
                  </a:lnTo>
                  <a:lnTo>
                    <a:pt x="19" y="153"/>
                  </a:lnTo>
                  <a:lnTo>
                    <a:pt x="17" y="154"/>
                  </a:lnTo>
                  <a:lnTo>
                    <a:pt x="11" y="159"/>
                  </a:lnTo>
                  <a:lnTo>
                    <a:pt x="5" y="162"/>
                  </a:lnTo>
                  <a:lnTo>
                    <a:pt x="2" y="165"/>
                  </a:lnTo>
                  <a:lnTo>
                    <a:pt x="1" y="167"/>
                  </a:lnTo>
                  <a:lnTo>
                    <a:pt x="1" y="171"/>
                  </a:lnTo>
                  <a:lnTo>
                    <a:pt x="0" y="175"/>
                  </a:lnTo>
                  <a:lnTo>
                    <a:pt x="1" y="183"/>
                  </a:lnTo>
                  <a:lnTo>
                    <a:pt x="1" y="191"/>
                  </a:lnTo>
                  <a:lnTo>
                    <a:pt x="2" y="199"/>
                  </a:lnTo>
                  <a:lnTo>
                    <a:pt x="5" y="205"/>
                  </a:lnTo>
                  <a:lnTo>
                    <a:pt x="7" y="213"/>
                  </a:lnTo>
                  <a:lnTo>
                    <a:pt x="11" y="218"/>
                  </a:lnTo>
                  <a:lnTo>
                    <a:pt x="15" y="223"/>
                  </a:lnTo>
                  <a:lnTo>
                    <a:pt x="19" y="229"/>
                  </a:lnTo>
                  <a:lnTo>
                    <a:pt x="23" y="233"/>
                  </a:lnTo>
                  <a:lnTo>
                    <a:pt x="28" y="238"/>
                  </a:lnTo>
                  <a:lnTo>
                    <a:pt x="34" y="242"/>
                  </a:lnTo>
                  <a:lnTo>
                    <a:pt x="39" y="246"/>
                  </a:lnTo>
                  <a:lnTo>
                    <a:pt x="51" y="254"/>
                  </a:lnTo>
                  <a:lnTo>
                    <a:pt x="62" y="260"/>
                  </a:lnTo>
                  <a:lnTo>
                    <a:pt x="73" y="268"/>
                  </a:lnTo>
                  <a:lnTo>
                    <a:pt x="86" y="274"/>
                  </a:lnTo>
                  <a:lnTo>
                    <a:pt x="98" y="281"/>
                  </a:lnTo>
                  <a:lnTo>
                    <a:pt x="107" y="289"/>
                  </a:lnTo>
                  <a:lnTo>
                    <a:pt x="112" y="293"/>
                  </a:lnTo>
                  <a:lnTo>
                    <a:pt x="117" y="298"/>
                  </a:lnTo>
                  <a:lnTo>
                    <a:pt x="121" y="302"/>
                  </a:lnTo>
                  <a:lnTo>
                    <a:pt x="124" y="307"/>
                  </a:lnTo>
                  <a:lnTo>
                    <a:pt x="127" y="312"/>
                  </a:lnTo>
                  <a:lnTo>
                    <a:pt x="130" y="319"/>
                  </a:lnTo>
                  <a:lnTo>
                    <a:pt x="133" y="332"/>
                  </a:lnTo>
                  <a:lnTo>
                    <a:pt x="120" y="337"/>
                  </a:lnTo>
                  <a:lnTo>
                    <a:pt x="112" y="342"/>
                  </a:lnTo>
                  <a:lnTo>
                    <a:pt x="106" y="348"/>
                  </a:lnTo>
                  <a:lnTo>
                    <a:pt x="103" y="354"/>
                  </a:lnTo>
                  <a:lnTo>
                    <a:pt x="100" y="362"/>
                  </a:lnTo>
                  <a:lnTo>
                    <a:pt x="98" y="374"/>
                  </a:lnTo>
                  <a:lnTo>
                    <a:pt x="98" y="382"/>
                  </a:lnTo>
                  <a:lnTo>
                    <a:pt x="82" y="379"/>
                  </a:lnTo>
                  <a:lnTo>
                    <a:pt x="70" y="378"/>
                  </a:lnTo>
                  <a:lnTo>
                    <a:pt x="68" y="378"/>
                  </a:lnTo>
                  <a:lnTo>
                    <a:pt x="65" y="378"/>
                  </a:lnTo>
                  <a:lnTo>
                    <a:pt x="62" y="379"/>
                  </a:lnTo>
                  <a:lnTo>
                    <a:pt x="58" y="384"/>
                  </a:lnTo>
                  <a:lnTo>
                    <a:pt x="58" y="387"/>
                  </a:lnTo>
                  <a:lnTo>
                    <a:pt x="57" y="391"/>
                  </a:lnTo>
                  <a:lnTo>
                    <a:pt x="57" y="434"/>
                  </a:lnTo>
                  <a:lnTo>
                    <a:pt x="58" y="438"/>
                  </a:lnTo>
                  <a:lnTo>
                    <a:pt x="61" y="443"/>
                  </a:lnTo>
                  <a:lnTo>
                    <a:pt x="65" y="448"/>
                  </a:lnTo>
                  <a:lnTo>
                    <a:pt x="70" y="454"/>
                  </a:lnTo>
                  <a:lnTo>
                    <a:pt x="76" y="460"/>
                  </a:lnTo>
                  <a:lnTo>
                    <a:pt x="79" y="464"/>
                  </a:lnTo>
                  <a:lnTo>
                    <a:pt x="83" y="469"/>
                  </a:lnTo>
                  <a:lnTo>
                    <a:pt x="83" y="472"/>
                  </a:lnTo>
                  <a:lnTo>
                    <a:pt x="82" y="475"/>
                  </a:lnTo>
                  <a:lnTo>
                    <a:pt x="82" y="477"/>
                  </a:lnTo>
                  <a:lnTo>
                    <a:pt x="79" y="481"/>
                  </a:lnTo>
                  <a:lnTo>
                    <a:pt x="77" y="485"/>
                  </a:lnTo>
                  <a:lnTo>
                    <a:pt x="69" y="492"/>
                  </a:lnTo>
                  <a:lnTo>
                    <a:pt x="68" y="494"/>
                  </a:lnTo>
                  <a:lnTo>
                    <a:pt x="66" y="496"/>
                  </a:lnTo>
                  <a:lnTo>
                    <a:pt x="66" y="498"/>
                  </a:lnTo>
                  <a:lnTo>
                    <a:pt x="68" y="499"/>
                  </a:lnTo>
                  <a:lnTo>
                    <a:pt x="69" y="499"/>
                  </a:lnTo>
                  <a:lnTo>
                    <a:pt x="73" y="506"/>
                  </a:lnTo>
                  <a:lnTo>
                    <a:pt x="79" y="511"/>
                  </a:lnTo>
                  <a:lnTo>
                    <a:pt x="87" y="519"/>
                  </a:lnTo>
                  <a:lnTo>
                    <a:pt x="95" y="527"/>
                  </a:lnTo>
                  <a:lnTo>
                    <a:pt x="100" y="531"/>
                  </a:lnTo>
                  <a:lnTo>
                    <a:pt x="106" y="535"/>
                  </a:lnTo>
                  <a:lnTo>
                    <a:pt x="110" y="536"/>
                  </a:lnTo>
                  <a:lnTo>
                    <a:pt x="115" y="539"/>
                  </a:lnTo>
                  <a:lnTo>
                    <a:pt x="120" y="541"/>
                  </a:lnTo>
                  <a:lnTo>
                    <a:pt x="127" y="543"/>
                  </a:lnTo>
                  <a:lnTo>
                    <a:pt x="138" y="543"/>
                  </a:lnTo>
                  <a:lnTo>
                    <a:pt x="140" y="541"/>
                  </a:lnTo>
                  <a:lnTo>
                    <a:pt x="142" y="543"/>
                  </a:lnTo>
                  <a:lnTo>
                    <a:pt x="145" y="543"/>
                  </a:lnTo>
                  <a:lnTo>
                    <a:pt x="146" y="543"/>
                  </a:lnTo>
                  <a:lnTo>
                    <a:pt x="150" y="544"/>
                  </a:lnTo>
                  <a:lnTo>
                    <a:pt x="154" y="547"/>
                  </a:lnTo>
                  <a:lnTo>
                    <a:pt x="157" y="550"/>
                  </a:lnTo>
                  <a:lnTo>
                    <a:pt x="161" y="554"/>
                  </a:lnTo>
                  <a:lnTo>
                    <a:pt x="163" y="558"/>
                  </a:lnTo>
                  <a:lnTo>
                    <a:pt x="164" y="562"/>
                  </a:lnTo>
                  <a:lnTo>
                    <a:pt x="171" y="573"/>
                  </a:lnTo>
                  <a:lnTo>
                    <a:pt x="176" y="581"/>
                  </a:lnTo>
                  <a:lnTo>
                    <a:pt x="180" y="585"/>
                  </a:lnTo>
                  <a:lnTo>
                    <a:pt x="183" y="587"/>
                  </a:lnTo>
                  <a:lnTo>
                    <a:pt x="187" y="591"/>
                  </a:lnTo>
                  <a:lnTo>
                    <a:pt x="191" y="591"/>
                  </a:lnTo>
                  <a:lnTo>
                    <a:pt x="192" y="592"/>
                  </a:lnTo>
                  <a:lnTo>
                    <a:pt x="193" y="594"/>
                  </a:lnTo>
                  <a:lnTo>
                    <a:pt x="193" y="596"/>
                  </a:lnTo>
                  <a:lnTo>
                    <a:pt x="193" y="598"/>
                  </a:lnTo>
                  <a:lnTo>
                    <a:pt x="193" y="603"/>
                  </a:lnTo>
                  <a:lnTo>
                    <a:pt x="192" y="609"/>
                  </a:lnTo>
                  <a:lnTo>
                    <a:pt x="189" y="616"/>
                  </a:lnTo>
                  <a:lnTo>
                    <a:pt x="189" y="622"/>
                  </a:lnTo>
                  <a:lnTo>
                    <a:pt x="188" y="629"/>
                  </a:lnTo>
                  <a:lnTo>
                    <a:pt x="187" y="633"/>
                  </a:lnTo>
                  <a:lnTo>
                    <a:pt x="187" y="637"/>
                  </a:lnTo>
                  <a:lnTo>
                    <a:pt x="188" y="639"/>
                  </a:lnTo>
                  <a:lnTo>
                    <a:pt x="189" y="642"/>
                  </a:lnTo>
                  <a:lnTo>
                    <a:pt x="189" y="646"/>
                  </a:lnTo>
                  <a:lnTo>
                    <a:pt x="193" y="650"/>
                  </a:lnTo>
                  <a:lnTo>
                    <a:pt x="196" y="654"/>
                  </a:lnTo>
                  <a:lnTo>
                    <a:pt x="200" y="664"/>
                  </a:lnTo>
                  <a:lnTo>
                    <a:pt x="201" y="667"/>
                  </a:lnTo>
                  <a:lnTo>
                    <a:pt x="201" y="670"/>
                  </a:lnTo>
                  <a:lnTo>
                    <a:pt x="200" y="673"/>
                  </a:lnTo>
                  <a:lnTo>
                    <a:pt x="199" y="676"/>
                  </a:lnTo>
                  <a:lnTo>
                    <a:pt x="230" y="676"/>
                  </a:lnTo>
                  <a:lnTo>
                    <a:pt x="234" y="676"/>
                  </a:lnTo>
                  <a:lnTo>
                    <a:pt x="236" y="675"/>
                  </a:lnTo>
                  <a:lnTo>
                    <a:pt x="242" y="670"/>
                  </a:lnTo>
                  <a:lnTo>
                    <a:pt x="247" y="666"/>
                  </a:lnTo>
                  <a:lnTo>
                    <a:pt x="251" y="663"/>
                  </a:lnTo>
                  <a:lnTo>
                    <a:pt x="255" y="658"/>
                  </a:lnTo>
                  <a:lnTo>
                    <a:pt x="259" y="655"/>
                  </a:lnTo>
                  <a:lnTo>
                    <a:pt x="263" y="654"/>
                  </a:lnTo>
                  <a:lnTo>
                    <a:pt x="264" y="654"/>
                  </a:lnTo>
                  <a:lnTo>
                    <a:pt x="268" y="653"/>
                  </a:lnTo>
                  <a:lnTo>
                    <a:pt x="270" y="653"/>
                  </a:lnTo>
                  <a:lnTo>
                    <a:pt x="284" y="654"/>
                  </a:lnTo>
                  <a:lnTo>
                    <a:pt x="295" y="653"/>
                  </a:lnTo>
                  <a:lnTo>
                    <a:pt x="306" y="653"/>
                  </a:lnTo>
                  <a:lnTo>
                    <a:pt x="318" y="651"/>
                  </a:lnTo>
                  <a:lnTo>
                    <a:pt x="322" y="650"/>
                  </a:lnTo>
                  <a:lnTo>
                    <a:pt x="327" y="647"/>
                  </a:lnTo>
                  <a:lnTo>
                    <a:pt x="329" y="646"/>
                  </a:lnTo>
                  <a:lnTo>
                    <a:pt x="336" y="643"/>
                  </a:lnTo>
                  <a:lnTo>
                    <a:pt x="339" y="641"/>
                  </a:lnTo>
                  <a:lnTo>
                    <a:pt x="344" y="639"/>
                  </a:lnTo>
                  <a:lnTo>
                    <a:pt x="346" y="636"/>
                  </a:lnTo>
                  <a:lnTo>
                    <a:pt x="350" y="633"/>
                  </a:lnTo>
                  <a:lnTo>
                    <a:pt x="362" y="633"/>
                  </a:lnTo>
                  <a:lnTo>
                    <a:pt x="366" y="632"/>
                  </a:lnTo>
                  <a:lnTo>
                    <a:pt x="371" y="629"/>
                  </a:lnTo>
                  <a:lnTo>
                    <a:pt x="375" y="628"/>
                  </a:lnTo>
                  <a:lnTo>
                    <a:pt x="378" y="625"/>
                  </a:lnTo>
                  <a:lnTo>
                    <a:pt x="380" y="622"/>
                  </a:lnTo>
                  <a:lnTo>
                    <a:pt x="383" y="620"/>
                  </a:lnTo>
                  <a:lnTo>
                    <a:pt x="387" y="615"/>
                  </a:lnTo>
                  <a:lnTo>
                    <a:pt x="392" y="609"/>
                  </a:lnTo>
                  <a:lnTo>
                    <a:pt x="394" y="607"/>
                  </a:lnTo>
                  <a:lnTo>
                    <a:pt x="399" y="604"/>
                  </a:lnTo>
                  <a:lnTo>
                    <a:pt x="417" y="604"/>
                  </a:lnTo>
                  <a:lnTo>
                    <a:pt x="425" y="603"/>
                  </a:lnTo>
                  <a:lnTo>
                    <a:pt x="441" y="603"/>
                  </a:lnTo>
                  <a:lnTo>
                    <a:pt x="447" y="603"/>
                  </a:lnTo>
                  <a:lnTo>
                    <a:pt x="458" y="603"/>
                  </a:lnTo>
                  <a:lnTo>
                    <a:pt x="464" y="604"/>
                  </a:lnTo>
                  <a:lnTo>
                    <a:pt x="467" y="605"/>
                  </a:lnTo>
                  <a:lnTo>
                    <a:pt x="473" y="609"/>
                  </a:lnTo>
                  <a:lnTo>
                    <a:pt x="479" y="613"/>
                  </a:lnTo>
                  <a:lnTo>
                    <a:pt x="486" y="617"/>
                  </a:lnTo>
                  <a:lnTo>
                    <a:pt x="494" y="621"/>
                  </a:lnTo>
                  <a:lnTo>
                    <a:pt x="497" y="621"/>
                  </a:lnTo>
                  <a:lnTo>
                    <a:pt x="502" y="622"/>
                  </a:lnTo>
                  <a:lnTo>
                    <a:pt x="507" y="624"/>
                  </a:lnTo>
                  <a:lnTo>
                    <a:pt x="518" y="624"/>
                  </a:lnTo>
                  <a:lnTo>
                    <a:pt x="522" y="622"/>
                  </a:lnTo>
                  <a:lnTo>
                    <a:pt x="527" y="621"/>
                  </a:lnTo>
                  <a:lnTo>
                    <a:pt x="530" y="619"/>
                  </a:lnTo>
                  <a:lnTo>
                    <a:pt x="532" y="617"/>
                  </a:lnTo>
                  <a:lnTo>
                    <a:pt x="536" y="616"/>
                  </a:lnTo>
                  <a:lnTo>
                    <a:pt x="540" y="615"/>
                  </a:lnTo>
                  <a:lnTo>
                    <a:pt x="549" y="615"/>
                  </a:lnTo>
                  <a:lnTo>
                    <a:pt x="558" y="616"/>
                  </a:lnTo>
                  <a:lnTo>
                    <a:pt x="569" y="619"/>
                  </a:lnTo>
                  <a:lnTo>
                    <a:pt x="578" y="621"/>
                  </a:lnTo>
                  <a:lnTo>
                    <a:pt x="586" y="625"/>
                  </a:lnTo>
                  <a:lnTo>
                    <a:pt x="592" y="628"/>
                  </a:lnTo>
                  <a:lnTo>
                    <a:pt x="595" y="629"/>
                  </a:lnTo>
                  <a:lnTo>
                    <a:pt x="598" y="630"/>
                  </a:lnTo>
                  <a:lnTo>
                    <a:pt x="602" y="632"/>
                  </a:lnTo>
                  <a:lnTo>
                    <a:pt x="606" y="632"/>
                  </a:lnTo>
                  <a:lnTo>
                    <a:pt x="613" y="629"/>
                  </a:lnTo>
                  <a:lnTo>
                    <a:pt x="620" y="626"/>
                  </a:lnTo>
                  <a:lnTo>
                    <a:pt x="628" y="620"/>
                  </a:lnTo>
                  <a:lnTo>
                    <a:pt x="632" y="617"/>
                  </a:lnTo>
                  <a:lnTo>
                    <a:pt x="637" y="615"/>
                  </a:lnTo>
                  <a:lnTo>
                    <a:pt x="641" y="612"/>
                  </a:lnTo>
                  <a:lnTo>
                    <a:pt x="647" y="609"/>
                  </a:lnTo>
                  <a:lnTo>
                    <a:pt x="653" y="607"/>
                  </a:lnTo>
                  <a:lnTo>
                    <a:pt x="667" y="604"/>
                  </a:lnTo>
                  <a:lnTo>
                    <a:pt x="692" y="604"/>
                  </a:lnTo>
                  <a:lnTo>
                    <a:pt x="706" y="603"/>
                  </a:lnTo>
                  <a:lnTo>
                    <a:pt x="713" y="603"/>
                  </a:lnTo>
                  <a:lnTo>
                    <a:pt x="719" y="603"/>
                  </a:lnTo>
                  <a:lnTo>
                    <a:pt x="723" y="600"/>
                  </a:lnTo>
                  <a:lnTo>
                    <a:pt x="729" y="599"/>
                  </a:lnTo>
                  <a:lnTo>
                    <a:pt x="732" y="596"/>
                  </a:lnTo>
                  <a:lnTo>
                    <a:pt x="738" y="594"/>
                  </a:lnTo>
                  <a:lnTo>
                    <a:pt x="740" y="591"/>
                  </a:lnTo>
                  <a:lnTo>
                    <a:pt x="742" y="586"/>
                  </a:lnTo>
                  <a:lnTo>
                    <a:pt x="744" y="582"/>
                  </a:lnTo>
                  <a:lnTo>
                    <a:pt x="746" y="577"/>
                  </a:lnTo>
                  <a:lnTo>
                    <a:pt x="747" y="570"/>
                  </a:lnTo>
                  <a:lnTo>
                    <a:pt x="747" y="558"/>
                  </a:lnTo>
                  <a:lnTo>
                    <a:pt x="746" y="554"/>
                  </a:lnTo>
                  <a:lnTo>
                    <a:pt x="744" y="549"/>
                  </a:lnTo>
                  <a:lnTo>
                    <a:pt x="743" y="547"/>
                  </a:lnTo>
                  <a:lnTo>
                    <a:pt x="740" y="543"/>
                  </a:lnTo>
                  <a:lnTo>
                    <a:pt x="739" y="540"/>
                  </a:lnTo>
                  <a:lnTo>
                    <a:pt x="735" y="537"/>
                  </a:lnTo>
                  <a:lnTo>
                    <a:pt x="734" y="536"/>
                  </a:lnTo>
                  <a:lnTo>
                    <a:pt x="729" y="532"/>
                  </a:lnTo>
                  <a:lnTo>
                    <a:pt x="723" y="528"/>
                  </a:lnTo>
                  <a:lnTo>
                    <a:pt x="722" y="526"/>
                  </a:lnTo>
                  <a:lnTo>
                    <a:pt x="721" y="522"/>
                  </a:lnTo>
                  <a:lnTo>
                    <a:pt x="721" y="516"/>
                  </a:lnTo>
                  <a:lnTo>
                    <a:pt x="722" y="514"/>
                  </a:lnTo>
                  <a:lnTo>
                    <a:pt x="723" y="513"/>
                  </a:lnTo>
                  <a:lnTo>
                    <a:pt x="726" y="511"/>
                  </a:lnTo>
                  <a:lnTo>
                    <a:pt x="732" y="510"/>
                  </a:lnTo>
                  <a:lnTo>
                    <a:pt x="759" y="510"/>
                  </a:lnTo>
                  <a:lnTo>
                    <a:pt x="759" y="503"/>
                  </a:lnTo>
                  <a:lnTo>
                    <a:pt x="760" y="497"/>
                  </a:lnTo>
                  <a:lnTo>
                    <a:pt x="760" y="494"/>
                  </a:lnTo>
                  <a:lnTo>
                    <a:pt x="763" y="493"/>
                  </a:lnTo>
                  <a:lnTo>
                    <a:pt x="763" y="489"/>
                  </a:lnTo>
                  <a:lnTo>
                    <a:pt x="765" y="486"/>
                  </a:lnTo>
                  <a:lnTo>
                    <a:pt x="768" y="485"/>
                  </a:lnTo>
                  <a:lnTo>
                    <a:pt x="770" y="484"/>
                  </a:lnTo>
                  <a:lnTo>
                    <a:pt x="773" y="482"/>
                  </a:lnTo>
                  <a:lnTo>
                    <a:pt x="781" y="481"/>
                  </a:lnTo>
                  <a:lnTo>
                    <a:pt x="784" y="481"/>
                  </a:lnTo>
                  <a:lnTo>
                    <a:pt x="789" y="480"/>
                  </a:lnTo>
                  <a:lnTo>
                    <a:pt x="790" y="480"/>
                  </a:lnTo>
                  <a:lnTo>
                    <a:pt x="793" y="479"/>
                  </a:lnTo>
                  <a:lnTo>
                    <a:pt x="795" y="475"/>
                  </a:lnTo>
                  <a:lnTo>
                    <a:pt x="795" y="467"/>
                  </a:lnTo>
                  <a:lnTo>
                    <a:pt x="793" y="463"/>
                  </a:lnTo>
                  <a:lnTo>
                    <a:pt x="793" y="456"/>
                  </a:lnTo>
                  <a:lnTo>
                    <a:pt x="793" y="448"/>
                  </a:lnTo>
                  <a:lnTo>
                    <a:pt x="794" y="445"/>
                  </a:lnTo>
                  <a:lnTo>
                    <a:pt x="795" y="442"/>
                  </a:lnTo>
                  <a:lnTo>
                    <a:pt x="798" y="439"/>
                  </a:lnTo>
                  <a:lnTo>
                    <a:pt x="801" y="438"/>
                  </a:lnTo>
                  <a:lnTo>
                    <a:pt x="808" y="438"/>
                  </a:lnTo>
                  <a:lnTo>
                    <a:pt x="816" y="435"/>
                  </a:lnTo>
                  <a:lnTo>
                    <a:pt x="823" y="434"/>
                  </a:lnTo>
                  <a:lnTo>
                    <a:pt x="831" y="434"/>
                  </a:lnTo>
                  <a:lnTo>
                    <a:pt x="837" y="433"/>
                  </a:lnTo>
                  <a:lnTo>
                    <a:pt x="840" y="433"/>
                  </a:lnTo>
                  <a:lnTo>
                    <a:pt x="840" y="431"/>
                  </a:lnTo>
                  <a:lnTo>
                    <a:pt x="846" y="426"/>
                  </a:lnTo>
                  <a:lnTo>
                    <a:pt x="853" y="421"/>
                  </a:lnTo>
                  <a:lnTo>
                    <a:pt x="878" y="408"/>
                  </a:lnTo>
                  <a:lnTo>
                    <a:pt x="886" y="405"/>
                  </a:lnTo>
                  <a:lnTo>
                    <a:pt x="891" y="404"/>
                  </a:lnTo>
                  <a:lnTo>
                    <a:pt x="893" y="403"/>
                  </a:lnTo>
                  <a:lnTo>
                    <a:pt x="905" y="403"/>
                  </a:lnTo>
                  <a:lnTo>
                    <a:pt x="909" y="404"/>
                  </a:lnTo>
                  <a:lnTo>
                    <a:pt x="912" y="405"/>
                  </a:lnTo>
                  <a:lnTo>
                    <a:pt x="916" y="407"/>
                  </a:lnTo>
                  <a:lnTo>
                    <a:pt x="921" y="409"/>
                  </a:lnTo>
                  <a:lnTo>
                    <a:pt x="927" y="414"/>
                  </a:lnTo>
                  <a:lnTo>
                    <a:pt x="933" y="417"/>
                  </a:lnTo>
                  <a:lnTo>
                    <a:pt x="938" y="421"/>
                  </a:lnTo>
                  <a:lnTo>
                    <a:pt x="946" y="424"/>
                  </a:lnTo>
                  <a:lnTo>
                    <a:pt x="948" y="425"/>
                  </a:lnTo>
                  <a:lnTo>
                    <a:pt x="959" y="425"/>
                  </a:lnTo>
                  <a:lnTo>
                    <a:pt x="963" y="424"/>
                  </a:lnTo>
                  <a:lnTo>
                    <a:pt x="967" y="421"/>
                  </a:lnTo>
                  <a:lnTo>
                    <a:pt x="971" y="421"/>
                  </a:lnTo>
                  <a:lnTo>
                    <a:pt x="977" y="414"/>
                  </a:lnTo>
                  <a:lnTo>
                    <a:pt x="982" y="411"/>
                  </a:lnTo>
                  <a:lnTo>
                    <a:pt x="990" y="407"/>
                  </a:lnTo>
                  <a:lnTo>
                    <a:pt x="996" y="404"/>
                  </a:lnTo>
                  <a:lnTo>
                    <a:pt x="1001" y="403"/>
                  </a:lnTo>
                  <a:lnTo>
                    <a:pt x="1007" y="401"/>
                  </a:lnTo>
                  <a:lnTo>
                    <a:pt x="1031" y="401"/>
                  </a:lnTo>
                  <a:lnTo>
                    <a:pt x="1031" y="391"/>
                  </a:lnTo>
                  <a:lnTo>
                    <a:pt x="1031" y="390"/>
                  </a:lnTo>
                  <a:lnTo>
                    <a:pt x="1030" y="386"/>
                  </a:lnTo>
                  <a:lnTo>
                    <a:pt x="1028" y="384"/>
                  </a:lnTo>
                  <a:lnTo>
                    <a:pt x="1027" y="382"/>
                  </a:lnTo>
                  <a:lnTo>
                    <a:pt x="1024" y="379"/>
                  </a:lnTo>
                  <a:lnTo>
                    <a:pt x="1022" y="377"/>
                  </a:lnTo>
                  <a:lnTo>
                    <a:pt x="1019" y="374"/>
                  </a:lnTo>
                  <a:lnTo>
                    <a:pt x="1014" y="371"/>
                  </a:lnTo>
                  <a:lnTo>
                    <a:pt x="1003" y="367"/>
                  </a:lnTo>
                  <a:lnTo>
                    <a:pt x="996" y="366"/>
                  </a:lnTo>
                  <a:lnTo>
                    <a:pt x="992" y="363"/>
                  </a:lnTo>
                  <a:lnTo>
                    <a:pt x="988" y="361"/>
                  </a:lnTo>
                  <a:lnTo>
                    <a:pt x="985" y="358"/>
                  </a:lnTo>
                  <a:lnTo>
                    <a:pt x="981" y="356"/>
                  </a:lnTo>
                  <a:lnTo>
                    <a:pt x="965" y="333"/>
                  </a:lnTo>
                  <a:lnTo>
                    <a:pt x="959" y="327"/>
                  </a:lnTo>
                  <a:lnTo>
                    <a:pt x="956" y="323"/>
                  </a:lnTo>
                  <a:lnTo>
                    <a:pt x="952" y="322"/>
                  </a:lnTo>
                  <a:lnTo>
                    <a:pt x="948" y="320"/>
                  </a:lnTo>
                  <a:lnTo>
                    <a:pt x="944" y="319"/>
                  </a:lnTo>
                  <a:lnTo>
                    <a:pt x="938" y="318"/>
                  </a:lnTo>
                  <a:lnTo>
                    <a:pt x="913" y="318"/>
                  </a:lnTo>
                  <a:lnTo>
                    <a:pt x="921" y="310"/>
                  </a:lnTo>
                  <a:lnTo>
                    <a:pt x="926" y="301"/>
                  </a:lnTo>
                  <a:lnTo>
                    <a:pt x="930" y="293"/>
                  </a:lnTo>
                  <a:lnTo>
                    <a:pt x="935" y="284"/>
                  </a:lnTo>
                  <a:lnTo>
                    <a:pt x="941" y="274"/>
                  </a:lnTo>
                  <a:lnTo>
                    <a:pt x="947" y="267"/>
                  </a:lnTo>
                  <a:lnTo>
                    <a:pt x="950" y="264"/>
                  </a:lnTo>
                  <a:lnTo>
                    <a:pt x="954" y="263"/>
                  </a:lnTo>
                  <a:lnTo>
                    <a:pt x="958" y="261"/>
                  </a:lnTo>
                  <a:lnTo>
                    <a:pt x="960" y="261"/>
                  </a:lnTo>
                  <a:lnTo>
                    <a:pt x="964" y="259"/>
                  </a:lnTo>
                  <a:lnTo>
                    <a:pt x="965" y="257"/>
                  </a:lnTo>
                  <a:lnTo>
                    <a:pt x="965" y="256"/>
                  </a:lnTo>
                  <a:lnTo>
                    <a:pt x="967" y="255"/>
                  </a:lnTo>
                  <a:lnTo>
                    <a:pt x="967" y="239"/>
                  </a:lnTo>
                  <a:lnTo>
                    <a:pt x="965" y="234"/>
                  </a:lnTo>
                  <a:lnTo>
                    <a:pt x="964" y="227"/>
                  </a:lnTo>
                  <a:lnTo>
                    <a:pt x="959" y="214"/>
                  </a:lnTo>
                  <a:lnTo>
                    <a:pt x="956" y="201"/>
                  </a:lnTo>
                  <a:lnTo>
                    <a:pt x="952" y="191"/>
                  </a:lnTo>
                  <a:lnTo>
                    <a:pt x="950" y="187"/>
                  </a:lnTo>
                  <a:lnTo>
                    <a:pt x="950" y="175"/>
                  </a:lnTo>
                  <a:lnTo>
                    <a:pt x="952" y="170"/>
                  </a:lnTo>
                  <a:lnTo>
                    <a:pt x="954" y="165"/>
                  </a:lnTo>
                  <a:lnTo>
                    <a:pt x="956" y="161"/>
                  </a:lnTo>
                  <a:lnTo>
                    <a:pt x="959" y="158"/>
                  </a:lnTo>
                  <a:lnTo>
                    <a:pt x="971" y="148"/>
                  </a:lnTo>
                  <a:lnTo>
                    <a:pt x="971" y="127"/>
                  </a:lnTo>
                  <a:lnTo>
                    <a:pt x="972" y="123"/>
                  </a:lnTo>
                  <a:lnTo>
                    <a:pt x="975" y="116"/>
                  </a:lnTo>
                  <a:lnTo>
                    <a:pt x="976" y="112"/>
                  </a:lnTo>
                  <a:lnTo>
                    <a:pt x="981" y="106"/>
                  </a:lnTo>
                  <a:lnTo>
                    <a:pt x="982" y="106"/>
                  </a:lnTo>
                  <a:lnTo>
                    <a:pt x="984" y="104"/>
                  </a:lnTo>
                  <a:lnTo>
                    <a:pt x="993" y="104"/>
                  </a:lnTo>
                  <a:lnTo>
                    <a:pt x="1001" y="106"/>
                  </a:lnTo>
                  <a:lnTo>
                    <a:pt x="1013" y="106"/>
                  </a:lnTo>
                  <a:lnTo>
                    <a:pt x="1016" y="104"/>
                  </a:lnTo>
                  <a:lnTo>
                    <a:pt x="1024" y="100"/>
                  </a:lnTo>
                  <a:lnTo>
                    <a:pt x="1027" y="98"/>
                  </a:lnTo>
                  <a:lnTo>
                    <a:pt x="1030" y="95"/>
                  </a:lnTo>
                  <a:lnTo>
                    <a:pt x="1031" y="93"/>
                  </a:lnTo>
                  <a:lnTo>
                    <a:pt x="1035" y="86"/>
                  </a:lnTo>
                  <a:lnTo>
                    <a:pt x="1037" y="81"/>
                  </a:lnTo>
                  <a:lnTo>
                    <a:pt x="1037" y="74"/>
                  </a:lnTo>
                  <a:lnTo>
                    <a:pt x="1037" y="66"/>
                  </a:lnTo>
                  <a:lnTo>
                    <a:pt x="1037" y="64"/>
                  </a:lnTo>
                  <a:lnTo>
                    <a:pt x="1036" y="57"/>
                  </a:lnTo>
                  <a:lnTo>
                    <a:pt x="1033" y="48"/>
                  </a:lnTo>
                  <a:lnTo>
                    <a:pt x="1032" y="46"/>
                  </a:lnTo>
                  <a:lnTo>
                    <a:pt x="1031" y="42"/>
                  </a:lnTo>
                  <a:lnTo>
                    <a:pt x="1030" y="36"/>
                  </a:lnTo>
                  <a:close/>
                </a:path>
              </a:pathLst>
            </a:custGeom>
            <a:solidFill>
              <a:schemeClr val="accent1"/>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10">
              <a:extLst>
                <a:ext uri="{FF2B5EF4-FFF2-40B4-BE49-F238E27FC236}">
                  <a16:creationId xmlns:a16="http://schemas.microsoft.com/office/drawing/2014/main" id="{F2A9B2DF-06B1-FF48-131B-A68CF5A68CA0}"/>
                </a:ext>
              </a:extLst>
            </p:cNvPr>
            <p:cNvSpPr>
              <a:spLocks/>
            </p:cNvSpPr>
            <p:nvPr/>
          </p:nvSpPr>
          <p:spPr bwMode="auto">
            <a:xfrm>
              <a:off x="2775" y="3637"/>
              <a:ext cx="352" cy="605"/>
            </a:xfrm>
            <a:custGeom>
              <a:avLst/>
              <a:gdLst>
                <a:gd name="T0" fmla="*/ 95 w 352"/>
                <a:gd name="T1" fmla="*/ 25 h 605"/>
                <a:gd name="T2" fmla="*/ 72 w 352"/>
                <a:gd name="T3" fmla="*/ 21 h 605"/>
                <a:gd name="T4" fmla="*/ 68 w 352"/>
                <a:gd name="T5" fmla="*/ 6 h 605"/>
                <a:gd name="T6" fmla="*/ 50 w 352"/>
                <a:gd name="T7" fmla="*/ 0 h 605"/>
                <a:gd name="T8" fmla="*/ 29 w 352"/>
                <a:gd name="T9" fmla="*/ 32 h 605"/>
                <a:gd name="T10" fmla="*/ 2 w 352"/>
                <a:gd name="T11" fmla="*/ 89 h 605"/>
                <a:gd name="T12" fmla="*/ 13 w 352"/>
                <a:gd name="T13" fmla="*/ 122 h 605"/>
                <a:gd name="T14" fmla="*/ 16 w 352"/>
                <a:gd name="T15" fmla="*/ 153 h 605"/>
                <a:gd name="T16" fmla="*/ 31 w 352"/>
                <a:gd name="T17" fmla="*/ 163 h 605"/>
                <a:gd name="T18" fmla="*/ 57 w 352"/>
                <a:gd name="T19" fmla="*/ 174 h 605"/>
                <a:gd name="T20" fmla="*/ 50 w 352"/>
                <a:gd name="T21" fmla="*/ 244 h 605"/>
                <a:gd name="T22" fmla="*/ 50 w 352"/>
                <a:gd name="T23" fmla="*/ 269 h 605"/>
                <a:gd name="T24" fmla="*/ 60 w 352"/>
                <a:gd name="T25" fmla="*/ 283 h 605"/>
                <a:gd name="T26" fmla="*/ 59 w 352"/>
                <a:gd name="T27" fmla="*/ 330 h 605"/>
                <a:gd name="T28" fmla="*/ 67 w 352"/>
                <a:gd name="T29" fmla="*/ 339 h 605"/>
                <a:gd name="T30" fmla="*/ 60 w 352"/>
                <a:gd name="T31" fmla="*/ 351 h 605"/>
                <a:gd name="T32" fmla="*/ 46 w 352"/>
                <a:gd name="T33" fmla="*/ 378 h 605"/>
                <a:gd name="T34" fmla="*/ 44 w 352"/>
                <a:gd name="T35" fmla="*/ 414 h 605"/>
                <a:gd name="T36" fmla="*/ 68 w 352"/>
                <a:gd name="T37" fmla="*/ 428 h 605"/>
                <a:gd name="T38" fmla="*/ 77 w 352"/>
                <a:gd name="T39" fmla="*/ 453 h 605"/>
                <a:gd name="T40" fmla="*/ 56 w 352"/>
                <a:gd name="T41" fmla="*/ 456 h 605"/>
                <a:gd name="T42" fmla="*/ 59 w 352"/>
                <a:gd name="T43" fmla="*/ 477 h 605"/>
                <a:gd name="T44" fmla="*/ 129 w 352"/>
                <a:gd name="T45" fmla="*/ 512 h 605"/>
                <a:gd name="T46" fmla="*/ 173 w 352"/>
                <a:gd name="T47" fmla="*/ 538 h 605"/>
                <a:gd name="T48" fmla="*/ 195 w 352"/>
                <a:gd name="T49" fmla="*/ 584 h 605"/>
                <a:gd name="T50" fmla="*/ 214 w 352"/>
                <a:gd name="T51" fmla="*/ 600 h 605"/>
                <a:gd name="T52" fmla="*/ 235 w 352"/>
                <a:gd name="T53" fmla="*/ 596 h 605"/>
                <a:gd name="T54" fmla="*/ 250 w 352"/>
                <a:gd name="T55" fmla="*/ 560 h 605"/>
                <a:gd name="T56" fmla="*/ 254 w 352"/>
                <a:gd name="T57" fmla="*/ 528 h 605"/>
                <a:gd name="T58" fmla="*/ 262 w 352"/>
                <a:gd name="T59" fmla="*/ 505 h 605"/>
                <a:gd name="T60" fmla="*/ 288 w 352"/>
                <a:gd name="T61" fmla="*/ 500 h 605"/>
                <a:gd name="T62" fmla="*/ 303 w 352"/>
                <a:gd name="T63" fmla="*/ 475 h 605"/>
                <a:gd name="T64" fmla="*/ 313 w 352"/>
                <a:gd name="T65" fmla="*/ 426 h 605"/>
                <a:gd name="T66" fmla="*/ 338 w 352"/>
                <a:gd name="T67" fmla="*/ 411 h 605"/>
                <a:gd name="T68" fmla="*/ 352 w 352"/>
                <a:gd name="T69" fmla="*/ 389 h 605"/>
                <a:gd name="T70" fmla="*/ 348 w 352"/>
                <a:gd name="T71" fmla="*/ 371 h 605"/>
                <a:gd name="T72" fmla="*/ 327 w 352"/>
                <a:gd name="T73" fmla="*/ 344 h 605"/>
                <a:gd name="T74" fmla="*/ 303 w 352"/>
                <a:gd name="T75" fmla="*/ 327 h 605"/>
                <a:gd name="T76" fmla="*/ 280 w 352"/>
                <a:gd name="T77" fmla="*/ 324 h 605"/>
                <a:gd name="T78" fmla="*/ 255 w 352"/>
                <a:gd name="T79" fmla="*/ 287 h 605"/>
                <a:gd name="T80" fmla="*/ 238 w 352"/>
                <a:gd name="T81" fmla="*/ 266 h 605"/>
                <a:gd name="T82" fmla="*/ 233 w 352"/>
                <a:gd name="T83" fmla="*/ 235 h 605"/>
                <a:gd name="T84" fmla="*/ 225 w 352"/>
                <a:gd name="T85" fmla="*/ 218 h 605"/>
                <a:gd name="T86" fmla="*/ 224 w 352"/>
                <a:gd name="T87" fmla="*/ 208 h 605"/>
                <a:gd name="T88" fmla="*/ 232 w 352"/>
                <a:gd name="T89" fmla="*/ 193 h 605"/>
                <a:gd name="T90" fmla="*/ 226 w 352"/>
                <a:gd name="T91" fmla="*/ 165 h 605"/>
                <a:gd name="T92" fmla="*/ 229 w 352"/>
                <a:gd name="T93" fmla="*/ 131 h 605"/>
                <a:gd name="T94" fmla="*/ 226 w 352"/>
                <a:gd name="T95" fmla="*/ 105 h 605"/>
                <a:gd name="T96" fmla="*/ 212 w 352"/>
                <a:gd name="T97" fmla="*/ 70 h 605"/>
                <a:gd name="T98" fmla="*/ 194 w 352"/>
                <a:gd name="T99" fmla="*/ 59 h 605"/>
                <a:gd name="T100" fmla="*/ 158 w 352"/>
                <a:gd name="T101" fmla="*/ 55 h 605"/>
                <a:gd name="T102" fmla="*/ 148 w 352"/>
                <a:gd name="T103" fmla="*/ 32 h 605"/>
                <a:gd name="T104" fmla="*/ 131 w 352"/>
                <a:gd name="T105" fmla="*/ 13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2" h="605">
                  <a:moveTo>
                    <a:pt x="112" y="13"/>
                  </a:moveTo>
                  <a:lnTo>
                    <a:pt x="110" y="13"/>
                  </a:lnTo>
                  <a:lnTo>
                    <a:pt x="108" y="15"/>
                  </a:lnTo>
                  <a:lnTo>
                    <a:pt x="105" y="19"/>
                  </a:lnTo>
                  <a:lnTo>
                    <a:pt x="99" y="25"/>
                  </a:lnTo>
                  <a:lnTo>
                    <a:pt x="95" y="25"/>
                  </a:lnTo>
                  <a:lnTo>
                    <a:pt x="93" y="27"/>
                  </a:lnTo>
                  <a:lnTo>
                    <a:pt x="84" y="27"/>
                  </a:lnTo>
                  <a:lnTo>
                    <a:pt x="78" y="25"/>
                  </a:lnTo>
                  <a:lnTo>
                    <a:pt x="74" y="25"/>
                  </a:lnTo>
                  <a:lnTo>
                    <a:pt x="73" y="23"/>
                  </a:lnTo>
                  <a:lnTo>
                    <a:pt x="72" y="21"/>
                  </a:lnTo>
                  <a:lnTo>
                    <a:pt x="69" y="19"/>
                  </a:lnTo>
                  <a:lnTo>
                    <a:pt x="69" y="16"/>
                  </a:lnTo>
                  <a:lnTo>
                    <a:pt x="68" y="13"/>
                  </a:lnTo>
                  <a:lnTo>
                    <a:pt x="68" y="8"/>
                  </a:lnTo>
                  <a:lnTo>
                    <a:pt x="68" y="7"/>
                  </a:lnTo>
                  <a:lnTo>
                    <a:pt x="68" y="6"/>
                  </a:lnTo>
                  <a:lnTo>
                    <a:pt x="67" y="3"/>
                  </a:lnTo>
                  <a:lnTo>
                    <a:pt x="63" y="2"/>
                  </a:lnTo>
                  <a:lnTo>
                    <a:pt x="59" y="2"/>
                  </a:lnTo>
                  <a:lnTo>
                    <a:pt x="56" y="2"/>
                  </a:lnTo>
                  <a:lnTo>
                    <a:pt x="55" y="0"/>
                  </a:lnTo>
                  <a:lnTo>
                    <a:pt x="50" y="0"/>
                  </a:lnTo>
                  <a:lnTo>
                    <a:pt x="47" y="2"/>
                  </a:lnTo>
                  <a:lnTo>
                    <a:pt x="44" y="6"/>
                  </a:lnTo>
                  <a:lnTo>
                    <a:pt x="40" y="11"/>
                  </a:lnTo>
                  <a:lnTo>
                    <a:pt x="37" y="17"/>
                  </a:lnTo>
                  <a:lnTo>
                    <a:pt x="33" y="25"/>
                  </a:lnTo>
                  <a:lnTo>
                    <a:pt x="29" y="32"/>
                  </a:lnTo>
                  <a:lnTo>
                    <a:pt x="21" y="49"/>
                  </a:lnTo>
                  <a:lnTo>
                    <a:pt x="14" y="62"/>
                  </a:lnTo>
                  <a:lnTo>
                    <a:pt x="10" y="74"/>
                  </a:lnTo>
                  <a:lnTo>
                    <a:pt x="9" y="80"/>
                  </a:lnTo>
                  <a:lnTo>
                    <a:pt x="5" y="84"/>
                  </a:lnTo>
                  <a:lnTo>
                    <a:pt x="2" y="89"/>
                  </a:lnTo>
                  <a:lnTo>
                    <a:pt x="0" y="93"/>
                  </a:lnTo>
                  <a:lnTo>
                    <a:pt x="0" y="101"/>
                  </a:lnTo>
                  <a:lnTo>
                    <a:pt x="1" y="105"/>
                  </a:lnTo>
                  <a:lnTo>
                    <a:pt x="2" y="108"/>
                  </a:lnTo>
                  <a:lnTo>
                    <a:pt x="12" y="119"/>
                  </a:lnTo>
                  <a:lnTo>
                    <a:pt x="13" y="122"/>
                  </a:lnTo>
                  <a:lnTo>
                    <a:pt x="14" y="125"/>
                  </a:lnTo>
                  <a:lnTo>
                    <a:pt x="16" y="129"/>
                  </a:lnTo>
                  <a:lnTo>
                    <a:pt x="17" y="133"/>
                  </a:lnTo>
                  <a:lnTo>
                    <a:pt x="17" y="139"/>
                  </a:lnTo>
                  <a:lnTo>
                    <a:pt x="16" y="146"/>
                  </a:lnTo>
                  <a:lnTo>
                    <a:pt x="16" y="153"/>
                  </a:lnTo>
                  <a:lnTo>
                    <a:pt x="14" y="157"/>
                  </a:lnTo>
                  <a:lnTo>
                    <a:pt x="14" y="160"/>
                  </a:lnTo>
                  <a:lnTo>
                    <a:pt x="14" y="161"/>
                  </a:lnTo>
                  <a:lnTo>
                    <a:pt x="17" y="161"/>
                  </a:lnTo>
                  <a:lnTo>
                    <a:pt x="25" y="161"/>
                  </a:lnTo>
                  <a:lnTo>
                    <a:pt x="31" y="163"/>
                  </a:lnTo>
                  <a:lnTo>
                    <a:pt x="34" y="163"/>
                  </a:lnTo>
                  <a:lnTo>
                    <a:pt x="38" y="164"/>
                  </a:lnTo>
                  <a:lnTo>
                    <a:pt x="43" y="165"/>
                  </a:lnTo>
                  <a:lnTo>
                    <a:pt x="48" y="167"/>
                  </a:lnTo>
                  <a:lnTo>
                    <a:pt x="54" y="170"/>
                  </a:lnTo>
                  <a:lnTo>
                    <a:pt x="57" y="174"/>
                  </a:lnTo>
                  <a:lnTo>
                    <a:pt x="59" y="182"/>
                  </a:lnTo>
                  <a:lnTo>
                    <a:pt x="59" y="198"/>
                  </a:lnTo>
                  <a:lnTo>
                    <a:pt x="56" y="206"/>
                  </a:lnTo>
                  <a:lnTo>
                    <a:pt x="54" y="221"/>
                  </a:lnTo>
                  <a:lnTo>
                    <a:pt x="51" y="238"/>
                  </a:lnTo>
                  <a:lnTo>
                    <a:pt x="50" y="244"/>
                  </a:lnTo>
                  <a:lnTo>
                    <a:pt x="48" y="250"/>
                  </a:lnTo>
                  <a:lnTo>
                    <a:pt x="47" y="257"/>
                  </a:lnTo>
                  <a:lnTo>
                    <a:pt x="47" y="263"/>
                  </a:lnTo>
                  <a:lnTo>
                    <a:pt x="48" y="265"/>
                  </a:lnTo>
                  <a:lnTo>
                    <a:pt x="48" y="267"/>
                  </a:lnTo>
                  <a:lnTo>
                    <a:pt x="50" y="269"/>
                  </a:lnTo>
                  <a:lnTo>
                    <a:pt x="51" y="271"/>
                  </a:lnTo>
                  <a:lnTo>
                    <a:pt x="54" y="275"/>
                  </a:lnTo>
                  <a:lnTo>
                    <a:pt x="55" y="275"/>
                  </a:lnTo>
                  <a:lnTo>
                    <a:pt x="57" y="275"/>
                  </a:lnTo>
                  <a:lnTo>
                    <a:pt x="59" y="280"/>
                  </a:lnTo>
                  <a:lnTo>
                    <a:pt x="60" y="283"/>
                  </a:lnTo>
                  <a:lnTo>
                    <a:pt x="60" y="287"/>
                  </a:lnTo>
                  <a:lnTo>
                    <a:pt x="59" y="296"/>
                  </a:lnTo>
                  <a:lnTo>
                    <a:pt x="59" y="306"/>
                  </a:lnTo>
                  <a:lnTo>
                    <a:pt x="59" y="317"/>
                  </a:lnTo>
                  <a:lnTo>
                    <a:pt x="59" y="326"/>
                  </a:lnTo>
                  <a:lnTo>
                    <a:pt x="59" y="330"/>
                  </a:lnTo>
                  <a:lnTo>
                    <a:pt x="61" y="333"/>
                  </a:lnTo>
                  <a:lnTo>
                    <a:pt x="61" y="334"/>
                  </a:lnTo>
                  <a:lnTo>
                    <a:pt x="63" y="335"/>
                  </a:lnTo>
                  <a:lnTo>
                    <a:pt x="64" y="335"/>
                  </a:lnTo>
                  <a:lnTo>
                    <a:pt x="65" y="335"/>
                  </a:lnTo>
                  <a:lnTo>
                    <a:pt x="67" y="339"/>
                  </a:lnTo>
                  <a:lnTo>
                    <a:pt x="67" y="344"/>
                  </a:lnTo>
                  <a:lnTo>
                    <a:pt x="65" y="347"/>
                  </a:lnTo>
                  <a:lnTo>
                    <a:pt x="65" y="348"/>
                  </a:lnTo>
                  <a:lnTo>
                    <a:pt x="63" y="348"/>
                  </a:lnTo>
                  <a:lnTo>
                    <a:pt x="63" y="350"/>
                  </a:lnTo>
                  <a:lnTo>
                    <a:pt x="60" y="351"/>
                  </a:lnTo>
                  <a:lnTo>
                    <a:pt x="56" y="352"/>
                  </a:lnTo>
                  <a:lnTo>
                    <a:pt x="54" y="352"/>
                  </a:lnTo>
                  <a:lnTo>
                    <a:pt x="50" y="354"/>
                  </a:lnTo>
                  <a:lnTo>
                    <a:pt x="47" y="354"/>
                  </a:lnTo>
                  <a:lnTo>
                    <a:pt x="47" y="367"/>
                  </a:lnTo>
                  <a:lnTo>
                    <a:pt x="46" y="378"/>
                  </a:lnTo>
                  <a:lnTo>
                    <a:pt x="44" y="388"/>
                  </a:lnTo>
                  <a:lnTo>
                    <a:pt x="44" y="397"/>
                  </a:lnTo>
                  <a:lnTo>
                    <a:pt x="44" y="403"/>
                  </a:lnTo>
                  <a:lnTo>
                    <a:pt x="44" y="410"/>
                  </a:lnTo>
                  <a:lnTo>
                    <a:pt x="44" y="412"/>
                  </a:lnTo>
                  <a:lnTo>
                    <a:pt x="44" y="414"/>
                  </a:lnTo>
                  <a:lnTo>
                    <a:pt x="46" y="415"/>
                  </a:lnTo>
                  <a:lnTo>
                    <a:pt x="47" y="415"/>
                  </a:lnTo>
                  <a:lnTo>
                    <a:pt x="54" y="418"/>
                  </a:lnTo>
                  <a:lnTo>
                    <a:pt x="59" y="420"/>
                  </a:lnTo>
                  <a:lnTo>
                    <a:pt x="64" y="424"/>
                  </a:lnTo>
                  <a:lnTo>
                    <a:pt x="68" y="428"/>
                  </a:lnTo>
                  <a:lnTo>
                    <a:pt x="71" y="429"/>
                  </a:lnTo>
                  <a:lnTo>
                    <a:pt x="72" y="433"/>
                  </a:lnTo>
                  <a:lnTo>
                    <a:pt x="73" y="435"/>
                  </a:lnTo>
                  <a:lnTo>
                    <a:pt x="74" y="439"/>
                  </a:lnTo>
                  <a:lnTo>
                    <a:pt x="77" y="445"/>
                  </a:lnTo>
                  <a:lnTo>
                    <a:pt x="77" y="453"/>
                  </a:lnTo>
                  <a:lnTo>
                    <a:pt x="76" y="454"/>
                  </a:lnTo>
                  <a:lnTo>
                    <a:pt x="74" y="456"/>
                  </a:lnTo>
                  <a:lnTo>
                    <a:pt x="72" y="456"/>
                  </a:lnTo>
                  <a:lnTo>
                    <a:pt x="69" y="457"/>
                  </a:lnTo>
                  <a:lnTo>
                    <a:pt x="61" y="457"/>
                  </a:lnTo>
                  <a:lnTo>
                    <a:pt x="56" y="456"/>
                  </a:lnTo>
                  <a:lnTo>
                    <a:pt x="54" y="457"/>
                  </a:lnTo>
                  <a:lnTo>
                    <a:pt x="51" y="457"/>
                  </a:lnTo>
                  <a:lnTo>
                    <a:pt x="50" y="460"/>
                  </a:lnTo>
                  <a:lnTo>
                    <a:pt x="50" y="462"/>
                  </a:lnTo>
                  <a:lnTo>
                    <a:pt x="54" y="470"/>
                  </a:lnTo>
                  <a:lnTo>
                    <a:pt x="59" y="477"/>
                  </a:lnTo>
                  <a:lnTo>
                    <a:pt x="69" y="487"/>
                  </a:lnTo>
                  <a:lnTo>
                    <a:pt x="77" y="492"/>
                  </a:lnTo>
                  <a:lnTo>
                    <a:pt x="84" y="495"/>
                  </a:lnTo>
                  <a:lnTo>
                    <a:pt x="91" y="500"/>
                  </a:lnTo>
                  <a:lnTo>
                    <a:pt x="98" y="501"/>
                  </a:lnTo>
                  <a:lnTo>
                    <a:pt x="129" y="512"/>
                  </a:lnTo>
                  <a:lnTo>
                    <a:pt x="137" y="516"/>
                  </a:lnTo>
                  <a:lnTo>
                    <a:pt x="145" y="520"/>
                  </a:lnTo>
                  <a:lnTo>
                    <a:pt x="152" y="524"/>
                  </a:lnTo>
                  <a:lnTo>
                    <a:pt x="158" y="528"/>
                  </a:lnTo>
                  <a:lnTo>
                    <a:pt x="166" y="533"/>
                  </a:lnTo>
                  <a:lnTo>
                    <a:pt x="173" y="538"/>
                  </a:lnTo>
                  <a:lnTo>
                    <a:pt x="182" y="549"/>
                  </a:lnTo>
                  <a:lnTo>
                    <a:pt x="187" y="560"/>
                  </a:lnTo>
                  <a:lnTo>
                    <a:pt x="188" y="564"/>
                  </a:lnTo>
                  <a:lnTo>
                    <a:pt x="190" y="568"/>
                  </a:lnTo>
                  <a:lnTo>
                    <a:pt x="192" y="577"/>
                  </a:lnTo>
                  <a:lnTo>
                    <a:pt x="195" y="584"/>
                  </a:lnTo>
                  <a:lnTo>
                    <a:pt x="197" y="588"/>
                  </a:lnTo>
                  <a:lnTo>
                    <a:pt x="200" y="590"/>
                  </a:lnTo>
                  <a:lnTo>
                    <a:pt x="204" y="594"/>
                  </a:lnTo>
                  <a:lnTo>
                    <a:pt x="209" y="597"/>
                  </a:lnTo>
                  <a:lnTo>
                    <a:pt x="214" y="600"/>
                  </a:lnTo>
                  <a:lnTo>
                    <a:pt x="214" y="600"/>
                  </a:lnTo>
                  <a:lnTo>
                    <a:pt x="218" y="602"/>
                  </a:lnTo>
                  <a:lnTo>
                    <a:pt x="220" y="602"/>
                  </a:lnTo>
                  <a:lnTo>
                    <a:pt x="221" y="603"/>
                  </a:lnTo>
                  <a:lnTo>
                    <a:pt x="224" y="605"/>
                  </a:lnTo>
                  <a:lnTo>
                    <a:pt x="230" y="600"/>
                  </a:lnTo>
                  <a:lnTo>
                    <a:pt x="235" y="596"/>
                  </a:lnTo>
                  <a:lnTo>
                    <a:pt x="241" y="592"/>
                  </a:lnTo>
                  <a:lnTo>
                    <a:pt x="245" y="586"/>
                  </a:lnTo>
                  <a:lnTo>
                    <a:pt x="247" y="581"/>
                  </a:lnTo>
                  <a:lnTo>
                    <a:pt x="249" y="576"/>
                  </a:lnTo>
                  <a:lnTo>
                    <a:pt x="250" y="569"/>
                  </a:lnTo>
                  <a:lnTo>
                    <a:pt x="250" y="560"/>
                  </a:lnTo>
                  <a:lnTo>
                    <a:pt x="250" y="556"/>
                  </a:lnTo>
                  <a:lnTo>
                    <a:pt x="250" y="550"/>
                  </a:lnTo>
                  <a:lnTo>
                    <a:pt x="251" y="545"/>
                  </a:lnTo>
                  <a:lnTo>
                    <a:pt x="251" y="538"/>
                  </a:lnTo>
                  <a:lnTo>
                    <a:pt x="252" y="533"/>
                  </a:lnTo>
                  <a:lnTo>
                    <a:pt x="254" y="528"/>
                  </a:lnTo>
                  <a:lnTo>
                    <a:pt x="254" y="520"/>
                  </a:lnTo>
                  <a:lnTo>
                    <a:pt x="254" y="516"/>
                  </a:lnTo>
                  <a:lnTo>
                    <a:pt x="255" y="512"/>
                  </a:lnTo>
                  <a:lnTo>
                    <a:pt x="256" y="511"/>
                  </a:lnTo>
                  <a:lnTo>
                    <a:pt x="259" y="505"/>
                  </a:lnTo>
                  <a:lnTo>
                    <a:pt x="262" y="505"/>
                  </a:lnTo>
                  <a:lnTo>
                    <a:pt x="266" y="505"/>
                  </a:lnTo>
                  <a:lnTo>
                    <a:pt x="268" y="504"/>
                  </a:lnTo>
                  <a:lnTo>
                    <a:pt x="275" y="504"/>
                  </a:lnTo>
                  <a:lnTo>
                    <a:pt x="281" y="503"/>
                  </a:lnTo>
                  <a:lnTo>
                    <a:pt x="285" y="501"/>
                  </a:lnTo>
                  <a:lnTo>
                    <a:pt x="288" y="500"/>
                  </a:lnTo>
                  <a:lnTo>
                    <a:pt x="292" y="500"/>
                  </a:lnTo>
                  <a:lnTo>
                    <a:pt x="294" y="496"/>
                  </a:lnTo>
                  <a:lnTo>
                    <a:pt x="296" y="495"/>
                  </a:lnTo>
                  <a:lnTo>
                    <a:pt x="300" y="488"/>
                  </a:lnTo>
                  <a:lnTo>
                    <a:pt x="301" y="484"/>
                  </a:lnTo>
                  <a:lnTo>
                    <a:pt x="303" y="475"/>
                  </a:lnTo>
                  <a:lnTo>
                    <a:pt x="306" y="463"/>
                  </a:lnTo>
                  <a:lnTo>
                    <a:pt x="310" y="443"/>
                  </a:lnTo>
                  <a:lnTo>
                    <a:pt x="310" y="433"/>
                  </a:lnTo>
                  <a:lnTo>
                    <a:pt x="311" y="429"/>
                  </a:lnTo>
                  <a:lnTo>
                    <a:pt x="311" y="427"/>
                  </a:lnTo>
                  <a:lnTo>
                    <a:pt x="313" y="426"/>
                  </a:lnTo>
                  <a:lnTo>
                    <a:pt x="314" y="424"/>
                  </a:lnTo>
                  <a:lnTo>
                    <a:pt x="318" y="420"/>
                  </a:lnTo>
                  <a:lnTo>
                    <a:pt x="322" y="418"/>
                  </a:lnTo>
                  <a:lnTo>
                    <a:pt x="327" y="415"/>
                  </a:lnTo>
                  <a:lnTo>
                    <a:pt x="332" y="414"/>
                  </a:lnTo>
                  <a:lnTo>
                    <a:pt x="338" y="411"/>
                  </a:lnTo>
                  <a:lnTo>
                    <a:pt x="341" y="410"/>
                  </a:lnTo>
                  <a:lnTo>
                    <a:pt x="344" y="409"/>
                  </a:lnTo>
                  <a:lnTo>
                    <a:pt x="348" y="403"/>
                  </a:lnTo>
                  <a:lnTo>
                    <a:pt x="348" y="401"/>
                  </a:lnTo>
                  <a:lnTo>
                    <a:pt x="352" y="395"/>
                  </a:lnTo>
                  <a:lnTo>
                    <a:pt x="352" y="389"/>
                  </a:lnTo>
                  <a:lnTo>
                    <a:pt x="352" y="384"/>
                  </a:lnTo>
                  <a:lnTo>
                    <a:pt x="352" y="378"/>
                  </a:lnTo>
                  <a:lnTo>
                    <a:pt x="351" y="376"/>
                  </a:lnTo>
                  <a:lnTo>
                    <a:pt x="349" y="373"/>
                  </a:lnTo>
                  <a:lnTo>
                    <a:pt x="348" y="372"/>
                  </a:lnTo>
                  <a:lnTo>
                    <a:pt x="348" y="371"/>
                  </a:lnTo>
                  <a:lnTo>
                    <a:pt x="344" y="368"/>
                  </a:lnTo>
                  <a:lnTo>
                    <a:pt x="340" y="365"/>
                  </a:lnTo>
                  <a:lnTo>
                    <a:pt x="338" y="360"/>
                  </a:lnTo>
                  <a:lnTo>
                    <a:pt x="336" y="358"/>
                  </a:lnTo>
                  <a:lnTo>
                    <a:pt x="331" y="351"/>
                  </a:lnTo>
                  <a:lnTo>
                    <a:pt x="327" y="344"/>
                  </a:lnTo>
                  <a:lnTo>
                    <a:pt x="326" y="337"/>
                  </a:lnTo>
                  <a:lnTo>
                    <a:pt x="322" y="329"/>
                  </a:lnTo>
                  <a:lnTo>
                    <a:pt x="322" y="327"/>
                  </a:lnTo>
                  <a:lnTo>
                    <a:pt x="315" y="326"/>
                  </a:lnTo>
                  <a:lnTo>
                    <a:pt x="307" y="326"/>
                  </a:lnTo>
                  <a:lnTo>
                    <a:pt x="303" y="327"/>
                  </a:lnTo>
                  <a:lnTo>
                    <a:pt x="298" y="329"/>
                  </a:lnTo>
                  <a:lnTo>
                    <a:pt x="294" y="330"/>
                  </a:lnTo>
                  <a:lnTo>
                    <a:pt x="290" y="330"/>
                  </a:lnTo>
                  <a:lnTo>
                    <a:pt x="288" y="329"/>
                  </a:lnTo>
                  <a:lnTo>
                    <a:pt x="283" y="326"/>
                  </a:lnTo>
                  <a:lnTo>
                    <a:pt x="280" y="324"/>
                  </a:lnTo>
                  <a:lnTo>
                    <a:pt x="275" y="321"/>
                  </a:lnTo>
                  <a:lnTo>
                    <a:pt x="271" y="317"/>
                  </a:lnTo>
                  <a:lnTo>
                    <a:pt x="268" y="312"/>
                  </a:lnTo>
                  <a:lnTo>
                    <a:pt x="266" y="306"/>
                  </a:lnTo>
                  <a:lnTo>
                    <a:pt x="259" y="296"/>
                  </a:lnTo>
                  <a:lnTo>
                    <a:pt x="255" y="287"/>
                  </a:lnTo>
                  <a:lnTo>
                    <a:pt x="250" y="278"/>
                  </a:lnTo>
                  <a:lnTo>
                    <a:pt x="247" y="275"/>
                  </a:lnTo>
                  <a:lnTo>
                    <a:pt x="245" y="274"/>
                  </a:lnTo>
                  <a:lnTo>
                    <a:pt x="242" y="271"/>
                  </a:lnTo>
                  <a:lnTo>
                    <a:pt x="239" y="269"/>
                  </a:lnTo>
                  <a:lnTo>
                    <a:pt x="238" y="266"/>
                  </a:lnTo>
                  <a:lnTo>
                    <a:pt x="237" y="263"/>
                  </a:lnTo>
                  <a:lnTo>
                    <a:pt x="234" y="258"/>
                  </a:lnTo>
                  <a:lnTo>
                    <a:pt x="233" y="253"/>
                  </a:lnTo>
                  <a:lnTo>
                    <a:pt x="233" y="244"/>
                  </a:lnTo>
                  <a:lnTo>
                    <a:pt x="233" y="238"/>
                  </a:lnTo>
                  <a:lnTo>
                    <a:pt x="233" y="235"/>
                  </a:lnTo>
                  <a:lnTo>
                    <a:pt x="234" y="232"/>
                  </a:lnTo>
                  <a:lnTo>
                    <a:pt x="233" y="229"/>
                  </a:lnTo>
                  <a:lnTo>
                    <a:pt x="233" y="227"/>
                  </a:lnTo>
                  <a:lnTo>
                    <a:pt x="232" y="225"/>
                  </a:lnTo>
                  <a:lnTo>
                    <a:pt x="229" y="220"/>
                  </a:lnTo>
                  <a:lnTo>
                    <a:pt x="225" y="218"/>
                  </a:lnTo>
                  <a:lnTo>
                    <a:pt x="221" y="215"/>
                  </a:lnTo>
                  <a:lnTo>
                    <a:pt x="220" y="212"/>
                  </a:lnTo>
                  <a:lnTo>
                    <a:pt x="220" y="211"/>
                  </a:lnTo>
                  <a:lnTo>
                    <a:pt x="220" y="210"/>
                  </a:lnTo>
                  <a:lnTo>
                    <a:pt x="221" y="208"/>
                  </a:lnTo>
                  <a:lnTo>
                    <a:pt x="224" y="208"/>
                  </a:lnTo>
                  <a:lnTo>
                    <a:pt x="226" y="204"/>
                  </a:lnTo>
                  <a:lnTo>
                    <a:pt x="229" y="202"/>
                  </a:lnTo>
                  <a:lnTo>
                    <a:pt x="230" y="202"/>
                  </a:lnTo>
                  <a:lnTo>
                    <a:pt x="233" y="197"/>
                  </a:lnTo>
                  <a:lnTo>
                    <a:pt x="233" y="195"/>
                  </a:lnTo>
                  <a:lnTo>
                    <a:pt x="232" y="193"/>
                  </a:lnTo>
                  <a:lnTo>
                    <a:pt x="232" y="190"/>
                  </a:lnTo>
                  <a:lnTo>
                    <a:pt x="230" y="187"/>
                  </a:lnTo>
                  <a:lnTo>
                    <a:pt x="228" y="184"/>
                  </a:lnTo>
                  <a:lnTo>
                    <a:pt x="226" y="178"/>
                  </a:lnTo>
                  <a:lnTo>
                    <a:pt x="225" y="174"/>
                  </a:lnTo>
                  <a:lnTo>
                    <a:pt x="226" y="165"/>
                  </a:lnTo>
                  <a:lnTo>
                    <a:pt x="226" y="156"/>
                  </a:lnTo>
                  <a:lnTo>
                    <a:pt x="226" y="155"/>
                  </a:lnTo>
                  <a:lnTo>
                    <a:pt x="228" y="153"/>
                  </a:lnTo>
                  <a:lnTo>
                    <a:pt x="229" y="147"/>
                  </a:lnTo>
                  <a:lnTo>
                    <a:pt x="229" y="135"/>
                  </a:lnTo>
                  <a:lnTo>
                    <a:pt x="229" y="131"/>
                  </a:lnTo>
                  <a:lnTo>
                    <a:pt x="229" y="127"/>
                  </a:lnTo>
                  <a:lnTo>
                    <a:pt x="230" y="123"/>
                  </a:lnTo>
                  <a:lnTo>
                    <a:pt x="229" y="118"/>
                  </a:lnTo>
                  <a:lnTo>
                    <a:pt x="229" y="114"/>
                  </a:lnTo>
                  <a:lnTo>
                    <a:pt x="229" y="110"/>
                  </a:lnTo>
                  <a:lnTo>
                    <a:pt x="226" y="105"/>
                  </a:lnTo>
                  <a:lnTo>
                    <a:pt x="225" y="97"/>
                  </a:lnTo>
                  <a:lnTo>
                    <a:pt x="221" y="87"/>
                  </a:lnTo>
                  <a:lnTo>
                    <a:pt x="218" y="80"/>
                  </a:lnTo>
                  <a:lnTo>
                    <a:pt x="217" y="76"/>
                  </a:lnTo>
                  <a:lnTo>
                    <a:pt x="213" y="74"/>
                  </a:lnTo>
                  <a:lnTo>
                    <a:pt x="212" y="70"/>
                  </a:lnTo>
                  <a:lnTo>
                    <a:pt x="208" y="67"/>
                  </a:lnTo>
                  <a:lnTo>
                    <a:pt x="205" y="64"/>
                  </a:lnTo>
                  <a:lnTo>
                    <a:pt x="203" y="62"/>
                  </a:lnTo>
                  <a:lnTo>
                    <a:pt x="200" y="62"/>
                  </a:lnTo>
                  <a:lnTo>
                    <a:pt x="196" y="61"/>
                  </a:lnTo>
                  <a:lnTo>
                    <a:pt x="194" y="59"/>
                  </a:lnTo>
                  <a:lnTo>
                    <a:pt x="188" y="58"/>
                  </a:lnTo>
                  <a:lnTo>
                    <a:pt x="182" y="57"/>
                  </a:lnTo>
                  <a:lnTo>
                    <a:pt x="173" y="57"/>
                  </a:lnTo>
                  <a:lnTo>
                    <a:pt x="162" y="57"/>
                  </a:lnTo>
                  <a:lnTo>
                    <a:pt x="161" y="55"/>
                  </a:lnTo>
                  <a:lnTo>
                    <a:pt x="158" y="55"/>
                  </a:lnTo>
                  <a:lnTo>
                    <a:pt x="157" y="54"/>
                  </a:lnTo>
                  <a:lnTo>
                    <a:pt x="152" y="49"/>
                  </a:lnTo>
                  <a:lnTo>
                    <a:pt x="152" y="46"/>
                  </a:lnTo>
                  <a:lnTo>
                    <a:pt x="150" y="44"/>
                  </a:lnTo>
                  <a:lnTo>
                    <a:pt x="149" y="37"/>
                  </a:lnTo>
                  <a:lnTo>
                    <a:pt x="148" y="32"/>
                  </a:lnTo>
                  <a:lnTo>
                    <a:pt x="145" y="25"/>
                  </a:lnTo>
                  <a:lnTo>
                    <a:pt x="140" y="20"/>
                  </a:lnTo>
                  <a:lnTo>
                    <a:pt x="139" y="16"/>
                  </a:lnTo>
                  <a:lnTo>
                    <a:pt x="136" y="15"/>
                  </a:lnTo>
                  <a:lnTo>
                    <a:pt x="133" y="13"/>
                  </a:lnTo>
                  <a:lnTo>
                    <a:pt x="131" y="13"/>
                  </a:lnTo>
                  <a:lnTo>
                    <a:pt x="129" y="12"/>
                  </a:lnTo>
                  <a:lnTo>
                    <a:pt x="126" y="12"/>
                  </a:lnTo>
                  <a:lnTo>
                    <a:pt x="122" y="13"/>
                  </a:lnTo>
                  <a:lnTo>
                    <a:pt x="118" y="13"/>
                  </a:lnTo>
                  <a:lnTo>
                    <a:pt x="112" y="1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11">
              <a:extLst>
                <a:ext uri="{FF2B5EF4-FFF2-40B4-BE49-F238E27FC236}">
                  <a16:creationId xmlns:a16="http://schemas.microsoft.com/office/drawing/2014/main" id="{475CE4B7-B76B-A64D-E6D9-C39E99B764CE}"/>
                </a:ext>
              </a:extLst>
            </p:cNvPr>
            <p:cNvSpPr>
              <a:spLocks/>
            </p:cNvSpPr>
            <p:nvPr/>
          </p:nvSpPr>
          <p:spPr bwMode="auto">
            <a:xfrm>
              <a:off x="2775" y="3637"/>
              <a:ext cx="352" cy="605"/>
            </a:xfrm>
            <a:custGeom>
              <a:avLst/>
              <a:gdLst>
                <a:gd name="T0" fmla="*/ 95 w 352"/>
                <a:gd name="T1" fmla="*/ 25 h 605"/>
                <a:gd name="T2" fmla="*/ 72 w 352"/>
                <a:gd name="T3" fmla="*/ 21 h 605"/>
                <a:gd name="T4" fmla="*/ 68 w 352"/>
                <a:gd name="T5" fmla="*/ 6 h 605"/>
                <a:gd name="T6" fmla="*/ 50 w 352"/>
                <a:gd name="T7" fmla="*/ 0 h 605"/>
                <a:gd name="T8" fmla="*/ 29 w 352"/>
                <a:gd name="T9" fmla="*/ 32 h 605"/>
                <a:gd name="T10" fmla="*/ 2 w 352"/>
                <a:gd name="T11" fmla="*/ 89 h 605"/>
                <a:gd name="T12" fmla="*/ 13 w 352"/>
                <a:gd name="T13" fmla="*/ 122 h 605"/>
                <a:gd name="T14" fmla="*/ 16 w 352"/>
                <a:gd name="T15" fmla="*/ 153 h 605"/>
                <a:gd name="T16" fmla="*/ 31 w 352"/>
                <a:gd name="T17" fmla="*/ 163 h 605"/>
                <a:gd name="T18" fmla="*/ 57 w 352"/>
                <a:gd name="T19" fmla="*/ 174 h 605"/>
                <a:gd name="T20" fmla="*/ 50 w 352"/>
                <a:gd name="T21" fmla="*/ 244 h 605"/>
                <a:gd name="T22" fmla="*/ 50 w 352"/>
                <a:gd name="T23" fmla="*/ 269 h 605"/>
                <a:gd name="T24" fmla="*/ 60 w 352"/>
                <a:gd name="T25" fmla="*/ 283 h 605"/>
                <a:gd name="T26" fmla="*/ 59 w 352"/>
                <a:gd name="T27" fmla="*/ 330 h 605"/>
                <a:gd name="T28" fmla="*/ 67 w 352"/>
                <a:gd name="T29" fmla="*/ 339 h 605"/>
                <a:gd name="T30" fmla="*/ 60 w 352"/>
                <a:gd name="T31" fmla="*/ 351 h 605"/>
                <a:gd name="T32" fmla="*/ 46 w 352"/>
                <a:gd name="T33" fmla="*/ 378 h 605"/>
                <a:gd name="T34" fmla="*/ 44 w 352"/>
                <a:gd name="T35" fmla="*/ 414 h 605"/>
                <a:gd name="T36" fmla="*/ 68 w 352"/>
                <a:gd name="T37" fmla="*/ 428 h 605"/>
                <a:gd name="T38" fmla="*/ 77 w 352"/>
                <a:gd name="T39" fmla="*/ 453 h 605"/>
                <a:gd name="T40" fmla="*/ 56 w 352"/>
                <a:gd name="T41" fmla="*/ 456 h 605"/>
                <a:gd name="T42" fmla="*/ 59 w 352"/>
                <a:gd name="T43" fmla="*/ 477 h 605"/>
                <a:gd name="T44" fmla="*/ 129 w 352"/>
                <a:gd name="T45" fmla="*/ 512 h 605"/>
                <a:gd name="T46" fmla="*/ 173 w 352"/>
                <a:gd name="T47" fmla="*/ 538 h 605"/>
                <a:gd name="T48" fmla="*/ 195 w 352"/>
                <a:gd name="T49" fmla="*/ 584 h 605"/>
                <a:gd name="T50" fmla="*/ 214 w 352"/>
                <a:gd name="T51" fmla="*/ 600 h 605"/>
                <a:gd name="T52" fmla="*/ 235 w 352"/>
                <a:gd name="T53" fmla="*/ 596 h 605"/>
                <a:gd name="T54" fmla="*/ 250 w 352"/>
                <a:gd name="T55" fmla="*/ 560 h 605"/>
                <a:gd name="T56" fmla="*/ 254 w 352"/>
                <a:gd name="T57" fmla="*/ 528 h 605"/>
                <a:gd name="T58" fmla="*/ 262 w 352"/>
                <a:gd name="T59" fmla="*/ 505 h 605"/>
                <a:gd name="T60" fmla="*/ 288 w 352"/>
                <a:gd name="T61" fmla="*/ 500 h 605"/>
                <a:gd name="T62" fmla="*/ 303 w 352"/>
                <a:gd name="T63" fmla="*/ 475 h 605"/>
                <a:gd name="T64" fmla="*/ 313 w 352"/>
                <a:gd name="T65" fmla="*/ 426 h 605"/>
                <a:gd name="T66" fmla="*/ 338 w 352"/>
                <a:gd name="T67" fmla="*/ 411 h 605"/>
                <a:gd name="T68" fmla="*/ 352 w 352"/>
                <a:gd name="T69" fmla="*/ 389 h 605"/>
                <a:gd name="T70" fmla="*/ 348 w 352"/>
                <a:gd name="T71" fmla="*/ 371 h 605"/>
                <a:gd name="T72" fmla="*/ 327 w 352"/>
                <a:gd name="T73" fmla="*/ 344 h 605"/>
                <a:gd name="T74" fmla="*/ 303 w 352"/>
                <a:gd name="T75" fmla="*/ 327 h 605"/>
                <a:gd name="T76" fmla="*/ 280 w 352"/>
                <a:gd name="T77" fmla="*/ 324 h 605"/>
                <a:gd name="T78" fmla="*/ 255 w 352"/>
                <a:gd name="T79" fmla="*/ 287 h 605"/>
                <a:gd name="T80" fmla="*/ 238 w 352"/>
                <a:gd name="T81" fmla="*/ 266 h 605"/>
                <a:gd name="T82" fmla="*/ 233 w 352"/>
                <a:gd name="T83" fmla="*/ 235 h 605"/>
                <a:gd name="T84" fmla="*/ 225 w 352"/>
                <a:gd name="T85" fmla="*/ 218 h 605"/>
                <a:gd name="T86" fmla="*/ 224 w 352"/>
                <a:gd name="T87" fmla="*/ 208 h 605"/>
                <a:gd name="T88" fmla="*/ 232 w 352"/>
                <a:gd name="T89" fmla="*/ 193 h 605"/>
                <a:gd name="T90" fmla="*/ 226 w 352"/>
                <a:gd name="T91" fmla="*/ 165 h 605"/>
                <a:gd name="T92" fmla="*/ 229 w 352"/>
                <a:gd name="T93" fmla="*/ 131 h 605"/>
                <a:gd name="T94" fmla="*/ 226 w 352"/>
                <a:gd name="T95" fmla="*/ 105 h 605"/>
                <a:gd name="T96" fmla="*/ 212 w 352"/>
                <a:gd name="T97" fmla="*/ 70 h 605"/>
                <a:gd name="T98" fmla="*/ 194 w 352"/>
                <a:gd name="T99" fmla="*/ 59 h 605"/>
                <a:gd name="T100" fmla="*/ 158 w 352"/>
                <a:gd name="T101" fmla="*/ 55 h 605"/>
                <a:gd name="T102" fmla="*/ 148 w 352"/>
                <a:gd name="T103" fmla="*/ 32 h 605"/>
                <a:gd name="T104" fmla="*/ 131 w 352"/>
                <a:gd name="T105" fmla="*/ 13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2" h="605">
                  <a:moveTo>
                    <a:pt x="112" y="13"/>
                  </a:moveTo>
                  <a:lnTo>
                    <a:pt x="110" y="13"/>
                  </a:lnTo>
                  <a:lnTo>
                    <a:pt x="108" y="15"/>
                  </a:lnTo>
                  <a:lnTo>
                    <a:pt x="105" y="19"/>
                  </a:lnTo>
                  <a:lnTo>
                    <a:pt x="99" y="25"/>
                  </a:lnTo>
                  <a:lnTo>
                    <a:pt x="95" y="25"/>
                  </a:lnTo>
                  <a:lnTo>
                    <a:pt x="93" y="27"/>
                  </a:lnTo>
                  <a:lnTo>
                    <a:pt x="84" y="27"/>
                  </a:lnTo>
                  <a:lnTo>
                    <a:pt x="78" y="25"/>
                  </a:lnTo>
                  <a:lnTo>
                    <a:pt x="74" y="25"/>
                  </a:lnTo>
                  <a:lnTo>
                    <a:pt x="73" y="23"/>
                  </a:lnTo>
                  <a:lnTo>
                    <a:pt x="72" y="21"/>
                  </a:lnTo>
                  <a:lnTo>
                    <a:pt x="69" y="19"/>
                  </a:lnTo>
                  <a:lnTo>
                    <a:pt x="69" y="16"/>
                  </a:lnTo>
                  <a:lnTo>
                    <a:pt x="68" y="13"/>
                  </a:lnTo>
                  <a:lnTo>
                    <a:pt x="68" y="8"/>
                  </a:lnTo>
                  <a:lnTo>
                    <a:pt x="68" y="7"/>
                  </a:lnTo>
                  <a:lnTo>
                    <a:pt x="68" y="6"/>
                  </a:lnTo>
                  <a:lnTo>
                    <a:pt x="67" y="3"/>
                  </a:lnTo>
                  <a:lnTo>
                    <a:pt x="63" y="2"/>
                  </a:lnTo>
                  <a:lnTo>
                    <a:pt x="59" y="2"/>
                  </a:lnTo>
                  <a:lnTo>
                    <a:pt x="56" y="2"/>
                  </a:lnTo>
                  <a:lnTo>
                    <a:pt x="55" y="0"/>
                  </a:lnTo>
                  <a:lnTo>
                    <a:pt x="50" y="0"/>
                  </a:lnTo>
                  <a:lnTo>
                    <a:pt x="47" y="2"/>
                  </a:lnTo>
                  <a:lnTo>
                    <a:pt x="44" y="6"/>
                  </a:lnTo>
                  <a:lnTo>
                    <a:pt x="40" y="11"/>
                  </a:lnTo>
                  <a:lnTo>
                    <a:pt x="37" y="17"/>
                  </a:lnTo>
                  <a:lnTo>
                    <a:pt x="33" y="25"/>
                  </a:lnTo>
                  <a:lnTo>
                    <a:pt x="29" y="32"/>
                  </a:lnTo>
                  <a:lnTo>
                    <a:pt x="21" y="49"/>
                  </a:lnTo>
                  <a:lnTo>
                    <a:pt x="14" y="62"/>
                  </a:lnTo>
                  <a:lnTo>
                    <a:pt x="10" y="74"/>
                  </a:lnTo>
                  <a:lnTo>
                    <a:pt x="9" y="80"/>
                  </a:lnTo>
                  <a:lnTo>
                    <a:pt x="5" y="84"/>
                  </a:lnTo>
                  <a:lnTo>
                    <a:pt x="2" y="89"/>
                  </a:lnTo>
                  <a:lnTo>
                    <a:pt x="0" y="93"/>
                  </a:lnTo>
                  <a:lnTo>
                    <a:pt x="0" y="101"/>
                  </a:lnTo>
                  <a:lnTo>
                    <a:pt x="1" y="105"/>
                  </a:lnTo>
                  <a:lnTo>
                    <a:pt x="2" y="108"/>
                  </a:lnTo>
                  <a:lnTo>
                    <a:pt x="12" y="119"/>
                  </a:lnTo>
                  <a:lnTo>
                    <a:pt x="13" y="122"/>
                  </a:lnTo>
                  <a:lnTo>
                    <a:pt x="14" y="125"/>
                  </a:lnTo>
                  <a:lnTo>
                    <a:pt x="16" y="129"/>
                  </a:lnTo>
                  <a:lnTo>
                    <a:pt x="17" y="133"/>
                  </a:lnTo>
                  <a:lnTo>
                    <a:pt x="17" y="139"/>
                  </a:lnTo>
                  <a:lnTo>
                    <a:pt x="16" y="146"/>
                  </a:lnTo>
                  <a:lnTo>
                    <a:pt x="16" y="153"/>
                  </a:lnTo>
                  <a:lnTo>
                    <a:pt x="14" y="157"/>
                  </a:lnTo>
                  <a:lnTo>
                    <a:pt x="14" y="160"/>
                  </a:lnTo>
                  <a:lnTo>
                    <a:pt x="14" y="161"/>
                  </a:lnTo>
                  <a:lnTo>
                    <a:pt x="17" y="161"/>
                  </a:lnTo>
                  <a:lnTo>
                    <a:pt x="25" y="161"/>
                  </a:lnTo>
                  <a:lnTo>
                    <a:pt x="31" y="163"/>
                  </a:lnTo>
                  <a:lnTo>
                    <a:pt x="34" y="163"/>
                  </a:lnTo>
                  <a:lnTo>
                    <a:pt x="38" y="164"/>
                  </a:lnTo>
                  <a:lnTo>
                    <a:pt x="43" y="165"/>
                  </a:lnTo>
                  <a:lnTo>
                    <a:pt x="48" y="167"/>
                  </a:lnTo>
                  <a:lnTo>
                    <a:pt x="54" y="170"/>
                  </a:lnTo>
                  <a:lnTo>
                    <a:pt x="57" y="174"/>
                  </a:lnTo>
                  <a:lnTo>
                    <a:pt x="59" y="182"/>
                  </a:lnTo>
                  <a:lnTo>
                    <a:pt x="59" y="198"/>
                  </a:lnTo>
                  <a:lnTo>
                    <a:pt x="56" y="206"/>
                  </a:lnTo>
                  <a:lnTo>
                    <a:pt x="54" y="221"/>
                  </a:lnTo>
                  <a:lnTo>
                    <a:pt x="51" y="238"/>
                  </a:lnTo>
                  <a:lnTo>
                    <a:pt x="50" y="244"/>
                  </a:lnTo>
                  <a:lnTo>
                    <a:pt x="48" y="250"/>
                  </a:lnTo>
                  <a:lnTo>
                    <a:pt x="47" y="257"/>
                  </a:lnTo>
                  <a:lnTo>
                    <a:pt x="47" y="263"/>
                  </a:lnTo>
                  <a:lnTo>
                    <a:pt x="48" y="265"/>
                  </a:lnTo>
                  <a:lnTo>
                    <a:pt x="48" y="267"/>
                  </a:lnTo>
                  <a:lnTo>
                    <a:pt x="50" y="269"/>
                  </a:lnTo>
                  <a:lnTo>
                    <a:pt x="51" y="271"/>
                  </a:lnTo>
                  <a:lnTo>
                    <a:pt x="54" y="275"/>
                  </a:lnTo>
                  <a:lnTo>
                    <a:pt x="55" y="275"/>
                  </a:lnTo>
                  <a:lnTo>
                    <a:pt x="57" y="275"/>
                  </a:lnTo>
                  <a:lnTo>
                    <a:pt x="59" y="280"/>
                  </a:lnTo>
                  <a:lnTo>
                    <a:pt x="60" y="283"/>
                  </a:lnTo>
                  <a:lnTo>
                    <a:pt x="60" y="287"/>
                  </a:lnTo>
                  <a:lnTo>
                    <a:pt x="59" y="296"/>
                  </a:lnTo>
                  <a:lnTo>
                    <a:pt x="59" y="306"/>
                  </a:lnTo>
                  <a:lnTo>
                    <a:pt x="59" y="317"/>
                  </a:lnTo>
                  <a:lnTo>
                    <a:pt x="59" y="326"/>
                  </a:lnTo>
                  <a:lnTo>
                    <a:pt x="59" y="330"/>
                  </a:lnTo>
                  <a:lnTo>
                    <a:pt x="61" y="333"/>
                  </a:lnTo>
                  <a:lnTo>
                    <a:pt x="61" y="334"/>
                  </a:lnTo>
                  <a:lnTo>
                    <a:pt x="63" y="335"/>
                  </a:lnTo>
                  <a:lnTo>
                    <a:pt x="64" y="335"/>
                  </a:lnTo>
                  <a:lnTo>
                    <a:pt x="65" y="335"/>
                  </a:lnTo>
                  <a:lnTo>
                    <a:pt x="67" y="339"/>
                  </a:lnTo>
                  <a:lnTo>
                    <a:pt x="67" y="344"/>
                  </a:lnTo>
                  <a:lnTo>
                    <a:pt x="65" y="347"/>
                  </a:lnTo>
                  <a:lnTo>
                    <a:pt x="65" y="348"/>
                  </a:lnTo>
                  <a:lnTo>
                    <a:pt x="63" y="348"/>
                  </a:lnTo>
                  <a:lnTo>
                    <a:pt x="63" y="350"/>
                  </a:lnTo>
                  <a:lnTo>
                    <a:pt x="60" y="351"/>
                  </a:lnTo>
                  <a:lnTo>
                    <a:pt x="56" y="352"/>
                  </a:lnTo>
                  <a:lnTo>
                    <a:pt x="54" y="352"/>
                  </a:lnTo>
                  <a:lnTo>
                    <a:pt x="50" y="354"/>
                  </a:lnTo>
                  <a:lnTo>
                    <a:pt x="47" y="354"/>
                  </a:lnTo>
                  <a:lnTo>
                    <a:pt x="47" y="367"/>
                  </a:lnTo>
                  <a:lnTo>
                    <a:pt x="46" y="378"/>
                  </a:lnTo>
                  <a:lnTo>
                    <a:pt x="44" y="388"/>
                  </a:lnTo>
                  <a:lnTo>
                    <a:pt x="44" y="397"/>
                  </a:lnTo>
                  <a:lnTo>
                    <a:pt x="44" y="403"/>
                  </a:lnTo>
                  <a:lnTo>
                    <a:pt x="44" y="410"/>
                  </a:lnTo>
                  <a:lnTo>
                    <a:pt x="44" y="412"/>
                  </a:lnTo>
                  <a:lnTo>
                    <a:pt x="44" y="414"/>
                  </a:lnTo>
                  <a:lnTo>
                    <a:pt x="46" y="415"/>
                  </a:lnTo>
                  <a:lnTo>
                    <a:pt x="47" y="415"/>
                  </a:lnTo>
                  <a:lnTo>
                    <a:pt x="54" y="418"/>
                  </a:lnTo>
                  <a:lnTo>
                    <a:pt x="59" y="420"/>
                  </a:lnTo>
                  <a:lnTo>
                    <a:pt x="64" y="424"/>
                  </a:lnTo>
                  <a:lnTo>
                    <a:pt x="68" y="428"/>
                  </a:lnTo>
                  <a:lnTo>
                    <a:pt x="71" y="429"/>
                  </a:lnTo>
                  <a:lnTo>
                    <a:pt x="72" y="433"/>
                  </a:lnTo>
                  <a:lnTo>
                    <a:pt x="73" y="435"/>
                  </a:lnTo>
                  <a:lnTo>
                    <a:pt x="74" y="439"/>
                  </a:lnTo>
                  <a:lnTo>
                    <a:pt x="77" y="445"/>
                  </a:lnTo>
                  <a:lnTo>
                    <a:pt x="77" y="453"/>
                  </a:lnTo>
                  <a:lnTo>
                    <a:pt x="76" y="454"/>
                  </a:lnTo>
                  <a:lnTo>
                    <a:pt x="74" y="456"/>
                  </a:lnTo>
                  <a:lnTo>
                    <a:pt x="72" y="456"/>
                  </a:lnTo>
                  <a:lnTo>
                    <a:pt x="69" y="457"/>
                  </a:lnTo>
                  <a:lnTo>
                    <a:pt x="61" y="457"/>
                  </a:lnTo>
                  <a:lnTo>
                    <a:pt x="56" y="456"/>
                  </a:lnTo>
                  <a:lnTo>
                    <a:pt x="54" y="457"/>
                  </a:lnTo>
                  <a:lnTo>
                    <a:pt x="51" y="457"/>
                  </a:lnTo>
                  <a:lnTo>
                    <a:pt x="50" y="460"/>
                  </a:lnTo>
                  <a:lnTo>
                    <a:pt x="50" y="462"/>
                  </a:lnTo>
                  <a:lnTo>
                    <a:pt x="54" y="470"/>
                  </a:lnTo>
                  <a:lnTo>
                    <a:pt x="59" y="477"/>
                  </a:lnTo>
                  <a:lnTo>
                    <a:pt x="69" y="487"/>
                  </a:lnTo>
                  <a:lnTo>
                    <a:pt x="77" y="492"/>
                  </a:lnTo>
                  <a:lnTo>
                    <a:pt x="84" y="495"/>
                  </a:lnTo>
                  <a:lnTo>
                    <a:pt x="91" y="500"/>
                  </a:lnTo>
                  <a:lnTo>
                    <a:pt x="98" y="501"/>
                  </a:lnTo>
                  <a:lnTo>
                    <a:pt x="129" y="512"/>
                  </a:lnTo>
                  <a:lnTo>
                    <a:pt x="137" y="516"/>
                  </a:lnTo>
                  <a:lnTo>
                    <a:pt x="145" y="520"/>
                  </a:lnTo>
                  <a:lnTo>
                    <a:pt x="152" y="524"/>
                  </a:lnTo>
                  <a:lnTo>
                    <a:pt x="158" y="528"/>
                  </a:lnTo>
                  <a:lnTo>
                    <a:pt x="166" y="533"/>
                  </a:lnTo>
                  <a:lnTo>
                    <a:pt x="173" y="538"/>
                  </a:lnTo>
                  <a:lnTo>
                    <a:pt x="182" y="549"/>
                  </a:lnTo>
                  <a:lnTo>
                    <a:pt x="187" y="560"/>
                  </a:lnTo>
                  <a:lnTo>
                    <a:pt x="188" y="564"/>
                  </a:lnTo>
                  <a:lnTo>
                    <a:pt x="190" y="568"/>
                  </a:lnTo>
                  <a:lnTo>
                    <a:pt x="192" y="577"/>
                  </a:lnTo>
                  <a:lnTo>
                    <a:pt x="195" y="584"/>
                  </a:lnTo>
                  <a:lnTo>
                    <a:pt x="197" y="588"/>
                  </a:lnTo>
                  <a:lnTo>
                    <a:pt x="200" y="590"/>
                  </a:lnTo>
                  <a:lnTo>
                    <a:pt x="204" y="594"/>
                  </a:lnTo>
                  <a:lnTo>
                    <a:pt x="209" y="597"/>
                  </a:lnTo>
                  <a:lnTo>
                    <a:pt x="214" y="600"/>
                  </a:lnTo>
                  <a:lnTo>
                    <a:pt x="214" y="600"/>
                  </a:lnTo>
                  <a:lnTo>
                    <a:pt x="218" y="602"/>
                  </a:lnTo>
                  <a:lnTo>
                    <a:pt x="220" y="602"/>
                  </a:lnTo>
                  <a:lnTo>
                    <a:pt x="221" y="603"/>
                  </a:lnTo>
                  <a:lnTo>
                    <a:pt x="224" y="605"/>
                  </a:lnTo>
                  <a:lnTo>
                    <a:pt x="230" y="600"/>
                  </a:lnTo>
                  <a:lnTo>
                    <a:pt x="235" y="596"/>
                  </a:lnTo>
                  <a:lnTo>
                    <a:pt x="241" y="592"/>
                  </a:lnTo>
                  <a:lnTo>
                    <a:pt x="245" y="586"/>
                  </a:lnTo>
                  <a:lnTo>
                    <a:pt x="247" y="581"/>
                  </a:lnTo>
                  <a:lnTo>
                    <a:pt x="249" y="576"/>
                  </a:lnTo>
                  <a:lnTo>
                    <a:pt x="250" y="569"/>
                  </a:lnTo>
                  <a:lnTo>
                    <a:pt x="250" y="560"/>
                  </a:lnTo>
                  <a:lnTo>
                    <a:pt x="250" y="556"/>
                  </a:lnTo>
                  <a:lnTo>
                    <a:pt x="250" y="550"/>
                  </a:lnTo>
                  <a:lnTo>
                    <a:pt x="251" y="545"/>
                  </a:lnTo>
                  <a:lnTo>
                    <a:pt x="251" y="538"/>
                  </a:lnTo>
                  <a:lnTo>
                    <a:pt x="252" y="533"/>
                  </a:lnTo>
                  <a:lnTo>
                    <a:pt x="254" y="528"/>
                  </a:lnTo>
                  <a:lnTo>
                    <a:pt x="254" y="520"/>
                  </a:lnTo>
                  <a:lnTo>
                    <a:pt x="254" y="516"/>
                  </a:lnTo>
                  <a:lnTo>
                    <a:pt x="255" y="512"/>
                  </a:lnTo>
                  <a:lnTo>
                    <a:pt x="256" y="511"/>
                  </a:lnTo>
                  <a:lnTo>
                    <a:pt x="259" y="505"/>
                  </a:lnTo>
                  <a:lnTo>
                    <a:pt x="262" y="505"/>
                  </a:lnTo>
                  <a:lnTo>
                    <a:pt x="266" y="505"/>
                  </a:lnTo>
                  <a:lnTo>
                    <a:pt x="268" y="504"/>
                  </a:lnTo>
                  <a:lnTo>
                    <a:pt x="275" y="504"/>
                  </a:lnTo>
                  <a:lnTo>
                    <a:pt x="281" y="503"/>
                  </a:lnTo>
                  <a:lnTo>
                    <a:pt x="285" y="501"/>
                  </a:lnTo>
                  <a:lnTo>
                    <a:pt x="288" y="500"/>
                  </a:lnTo>
                  <a:lnTo>
                    <a:pt x="292" y="500"/>
                  </a:lnTo>
                  <a:lnTo>
                    <a:pt x="294" y="496"/>
                  </a:lnTo>
                  <a:lnTo>
                    <a:pt x="296" y="495"/>
                  </a:lnTo>
                  <a:lnTo>
                    <a:pt x="300" y="488"/>
                  </a:lnTo>
                  <a:lnTo>
                    <a:pt x="301" y="484"/>
                  </a:lnTo>
                  <a:lnTo>
                    <a:pt x="303" y="475"/>
                  </a:lnTo>
                  <a:lnTo>
                    <a:pt x="306" y="463"/>
                  </a:lnTo>
                  <a:lnTo>
                    <a:pt x="310" y="443"/>
                  </a:lnTo>
                  <a:lnTo>
                    <a:pt x="310" y="433"/>
                  </a:lnTo>
                  <a:lnTo>
                    <a:pt x="311" y="429"/>
                  </a:lnTo>
                  <a:lnTo>
                    <a:pt x="311" y="427"/>
                  </a:lnTo>
                  <a:lnTo>
                    <a:pt x="313" y="426"/>
                  </a:lnTo>
                  <a:lnTo>
                    <a:pt x="314" y="424"/>
                  </a:lnTo>
                  <a:lnTo>
                    <a:pt x="318" y="420"/>
                  </a:lnTo>
                  <a:lnTo>
                    <a:pt x="322" y="418"/>
                  </a:lnTo>
                  <a:lnTo>
                    <a:pt x="327" y="415"/>
                  </a:lnTo>
                  <a:lnTo>
                    <a:pt x="332" y="414"/>
                  </a:lnTo>
                  <a:lnTo>
                    <a:pt x="338" y="411"/>
                  </a:lnTo>
                  <a:lnTo>
                    <a:pt x="341" y="410"/>
                  </a:lnTo>
                  <a:lnTo>
                    <a:pt x="344" y="409"/>
                  </a:lnTo>
                  <a:lnTo>
                    <a:pt x="348" y="403"/>
                  </a:lnTo>
                  <a:lnTo>
                    <a:pt x="348" y="401"/>
                  </a:lnTo>
                  <a:lnTo>
                    <a:pt x="352" y="395"/>
                  </a:lnTo>
                  <a:lnTo>
                    <a:pt x="352" y="389"/>
                  </a:lnTo>
                  <a:lnTo>
                    <a:pt x="352" y="384"/>
                  </a:lnTo>
                  <a:lnTo>
                    <a:pt x="352" y="378"/>
                  </a:lnTo>
                  <a:lnTo>
                    <a:pt x="351" y="376"/>
                  </a:lnTo>
                  <a:lnTo>
                    <a:pt x="349" y="373"/>
                  </a:lnTo>
                  <a:lnTo>
                    <a:pt x="348" y="372"/>
                  </a:lnTo>
                  <a:lnTo>
                    <a:pt x="348" y="371"/>
                  </a:lnTo>
                  <a:lnTo>
                    <a:pt x="344" y="368"/>
                  </a:lnTo>
                  <a:lnTo>
                    <a:pt x="340" y="365"/>
                  </a:lnTo>
                  <a:lnTo>
                    <a:pt x="338" y="360"/>
                  </a:lnTo>
                  <a:lnTo>
                    <a:pt x="336" y="358"/>
                  </a:lnTo>
                  <a:lnTo>
                    <a:pt x="331" y="351"/>
                  </a:lnTo>
                  <a:lnTo>
                    <a:pt x="327" y="344"/>
                  </a:lnTo>
                  <a:lnTo>
                    <a:pt x="326" y="337"/>
                  </a:lnTo>
                  <a:lnTo>
                    <a:pt x="322" y="329"/>
                  </a:lnTo>
                  <a:lnTo>
                    <a:pt x="322" y="327"/>
                  </a:lnTo>
                  <a:lnTo>
                    <a:pt x="315" y="326"/>
                  </a:lnTo>
                  <a:lnTo>
                    <a:pt x="307" y="326"/>
                  </a:lnTo>
                  <a:lnTo>
                    <a:pt x="303" y="327"/>
                  </a:lnTo>
                  <a:lnTo>
                    <a:pt x="298" y="329"/>
                  </a:lnTo>
                  <a:lnTo>
                    <a:pt x="294" y="330"/>
                  </a:lnTo>
                  <a:lnTo>
                    <a:pt x="290" y="330"/>
                  </a:lnTo>
                  <a:lnTo>
                    <a:pt x="288" y="329"/>
                  </a:lnTo>
                  <a:lnTo>
                    <a:pt x="283" y="326"/>
                  </a:lnTo>
                  <a:lnTo>
                    <a:pt x="280" y="324"/>
                  </a:lnTo>
                  <a:lnTo>
                    <a:pt x="275" y="321"/>
                  </a:lnTo>
                  <a:lnTo>
                    <a:pt x="271" y="317"/>
                  </a:lnTo>
                  <a:lnTo>
                    <a:pt x="268" y="312"/>
                  </a:lnTo>
                  <a:lnTo>
                    <a:pt x="266" y="306"/>
                  </a:lnTo>
                  <a:lnTo>
                    <a:pt x="259" y="296"/>
                  </a:lnTo>
                  <a:lnTo>
                    <a:pt x="255" y="287"/>
                  </a:lnTo>
                  <a:lnTo>
                    <a:pt x="250" y="278"/>
                  </a:lnTo>
                  <a:lnTo>
                    <a:pt x="247" y="275"/>
                  </a:lnTo>
                  <a:lnTo>
                    <a:pt x="245" y="274"/>
                  </a:lnTo>
                  <a:lnTo>
                    <a:pt x="242" y="271"/>
                  </a:lnTo>
                  <a:lnTo>
                    <a:pt x="239" y="269"/>
                  </a:lnTo>
                  <a:lnTo>
                    <a:pt x="238" y="266"/>
                  </a:lnTo>
                  <a:lnTo>
                    <a:pt x="237" y="263"/>
                  </a:lnTo>
                  <a:lnTo>
                    <a:pt x="234" y="258"/>
                  </a:lnTo>
                  <a:lnTo>
                    <a:pt x="233" y="253"/>
                  </a:lnTo>
                  <a:lnTo>
                    <a:pt x="233" y="244"/>
                  </a:lnTo>
                  <a:lnTo>
                    <a:pt x="233" y="238"/>
                  </a:lnTo>
                  <a:lnTo>
                    <a:pt x="233" y="235"/>
                  </a:lnTo>
                  <a:lnTo>
                    <a:pt x="234" y="232"/>
                  </a:lnTo>
                  <a:lnTo>
                    <a:pt x="233" y="229"/>
                  </a:lnTo>
                  <a:lnTo>
                    <a:pt x="233" y="227"/>
                  </a:lnTo>
                  <a:lnTo>
                    <a:pt x="232" y="225"/>
                  </a:lnTo>
                  <a:lnTo>
                    <a:pt x="229" y="220"/>
                  </a:lnTo>
                  <a:lnTo>
                    <a:pt x="225" y="218"/>
                  </a:lnTo>
                  <a:lnTo>
                    <a:pt x="221" y="215"/>
                  </a:lnTo>
                  <a:lnTo>
                    <a:pt x="220" y="212"/>
                  </a:lnTo>
                  <a:lnTo>
                    <a:pt x="220" y="211"/>
                  </a:lnTo>
                  <a:lnTo>
                    <a:pt x="220" y="210"/>
                  </a:lnTo>
                  <a:lnTo>
                    <a:pt x="221" y="208"/>
                  </a:lnTo>
                  <a:lnTo>
                    <a:pt x="224" y="208"/>
                  </a:lnTo>
                  <a:lnTo>
                    <a:pt x="226" y="204"/>
                  </a:lnTo>
                  <a:lnTo>
                    <a:pt x="229" y="202"/>
                  </a:lnTo>
                  <a:lnTo>
                    <a:pt x="230" y="202"/>
                  </a:lnTo>
                  <a:lnTo>
                    <a:pt x="233" y="197"/>
                  </a:lnTo>
                  <a:lnTo>
                    <a:pt x="233" y="195"/>
                  </a:lnTo>
                  <a:lnTo>
                    <a:pt x="232" y="193"/>
                  </a:lnTo>
                  <a:lnTo>
                    <a:pt x="232" y="190"/>
                  </a:lnTo>
                  <a:lnTo>
                    <a:pt x="230" y="187"/>
                  </a:lnTo>
                  <a:lnTo>
                    <a:pt x="228" y="184"/>
                  </a:lnTo>
                  <a:lnTo>
                    <a:pt x="226" y="178"/>
                  </a:lnTo>
                  <a:lnTo>
                    <a:pt x="225" y="174"/>
                  </a:lnTo>
                  <a:lnTo>
                    <a:pt x="226" y="165"/>
                  </a:lnTo>
                  <a:lnTo>
                    <a:pt x="226" y="156"/>
                  </a:lnTo>
                  <a:lnTo>
                    <a:pt x="226" y="155"/>
                  </a:lnTo>
                  <a:lnTo>
                    <a:pt x="228" y="153"/>
                  </a:lnTo>
                  <a:lnTo>
                    <a:pt x="229" y="147"/>
                  </a:lnTo>
                  <a:lnTo>
                    <a:pt x="229" y="135"/>
                  </a:lnTo>
                  <a:lnTo>
                    <a:pt x="229" y="131"/>
                  </a:lnTo>
                  <a:lnTo>
                    <a:pt x="229" y="127"/>
                  </a:lnTo>
                  <a:lnTo>
                    <a:pt x="230" y="123"/>
                  </a:lnTo>
                  <a:lnTo>
                    <a:pt x="229" y="118"/>
                  </a:lnTo>
                  <a:lnTo>
                    <a:pt x="229" y="114"/>
                  </a:lnTo>
                  <a:lnTo>
                    <a:pt x="229" y="110"/>
                  </a:lnTo>
                  <a:lnTo>
                    <a:pt x="226" y="105"/>
                  </a:lnTo>
                  <a:lnTo>
                    <a:pt x="225" y="97"/>
                  </a:lnTo>
                  <a:lnTo>
                    <a:pt x="221" y="87"/>
                  </a:lnTo>
                  <a:lnTo>
                    <a:pt x="218" y="80"/>
                  </a:lnTo>
                  <a:lnTo>
                    <a:pt x="217" y="76"/>
                  </a:lnTo>
                  <a:lnTo>
                    <a:pt x="213" y="74"/>
                  </a:lnTo>
                  <a:lnTo>
                    <a:pt x="212" y="70"/>
                  </a:lnTo>
                  <a:lnTo>
                    <a:pt x="208" y="67"/>
                  </a:lnTo>
                  <a:lnTo>
                    <a:pt x="205" y="64"/>
                  </a:lnTo>
                  <a:lnTo>
                    <a:pt x="203" y="62"/>
                  </a:lnTo>
                  <a:lnTo>
                    <a:pt x="200" y="62"/>
                  </a:lnTo>
                  <a:lnTo>
                    <a:pt x="196" y="61"/>
                  </a:lnTo>
                  <a:lnTo>
                    <a:pt x="194" y="59"/>
                  </a:lnTo>
                  <a:lnTo>
                    <a:pt x="188" y="58"/>
                  </a:lnTo>
                  <a:lnTo>
                    <a:pt x="182" y="57"/>
                  </a:lnTo>
                  <a:lnTo>
                    <a:pt x="173" y="57"/>
                  </a:lnTo>
                  <a:lnTo>
                    <a:pt x="162" y="57"/>
                  </a:lnTo>
                  <a:lnTo>
                    <a:pt x="161" y="55"/>
                  </a:lnTo>
                  <a:lnTo>
                    <a:pt x="158" y="55"/>
                  </a:lnTo>
                  <a:lnTo>
                    <a:pt x="157" y="54"/>
                  </a:lnTo>
                  <a:lnTo>
                    <a:pt x="152" y="49"/>
                  </a:lnTo>
                  <a:lnTo>
                    <a:pt x="152" y="46"/>
                  </a:lnTo>
                  <a:lnTo>
                    <a:pt x="150" y="44"/>
                  </a:lnTo>
                  <a:lnTo>
                    <a:pt x="149" y="37"/>
                  </a:lnTo>
                  <a:lnTo>
                    <a:pt x="148" y="32"/>
                  </a:lnTo>
                  <a:lnTo>
                    <a:pt x="145" y="25"/>
                  </a:lnTo>
                  <a:lnTo>
                    <a:pt x="140" y="20"/>
                  </a:lnTo>
                  <a:lnTo>
                    <a:pt x="139" y="16"/>
                  </a:lnTo>
                  <a:lnTo>
                    <a:pt x="136" y="15"/>
                  </a:lnTo>
                  <a:lnTo>
                    <a:pt x="133" y="13"/>
                  </a:lnTo>
                  <a:lnTo>
                    <a:pt x="131" y="13"/>
                  </a:lnTo>
                  <a:lnTo>
                    <a:pt x="129" y="12"/>
                  </a:lnTo>
                  <a:lnTo>
                    <a:pt x="126" y="12"/>
                  </a:lnTo>
                  <a:lnTo>
                    <a:pt x="122" y="13"/>
                  </a:lnTo>
                  <a:lnTo>
                    <a:pt x="118" y="13"/>
                  </a:lnTo>
                  <a:lnTo>
                    <a:pt x="112" y="13"/>
                  </a:lnTo>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12">
              <a:extLst>
                <a:ext uri="{FF2B5EF4-FFF2-40B4-BE49-F238E27FC236}">
                  <a16:creationId xmlns:a16="http://schemas.microsoft.com/office/drawing/2014/main" id="{D9710101-6C28-B77C-4AA9-11075664F1D3}"/>
                </a:ext>
              </a:extLst>
            </p:cNvPr>
            <p:cNvSpPr>
              <a:spLocks/>
            </p:cNvSpPr>
            <p:nvPr/>
          </p:nvSpPr>
          <p:spPr bwMode="auto">
            <a:xfrm>
              <a:off x="2813" y="2349"/>
              <a:ext cx="1548" cy="986"/>
            </a:xfrm>
            <a:custGeom>
              <a:avLst/>
              <a:gdLst>
                <a:gd name="T0" fmla="*/ 1454 w 1548"/>
                <a:gd name="T1" fmla="*/ 473 h 986"/>
                <a:gd name="T2" fmla="*/ 1401 w 1548"/>
                <a:gd name="T3" fmla="*/ 515 h 986"/>
                <a:gd name="T4" fmla="*/ 1363 w 1548"/>
                <a:gd name="T5" fmla="*/ 535 h 986"/>
                <a:gd name="T6" fmla="*/ 1301 w 1548"/>
                <a:gd name="T7" fmla="*/ 507 h 986"/>
                <a:gd name="T8" fmla="*/ 1239 w 1548"/>
                <a:gd name="T9" fmla="*/ 399 h 986"/>
                <a:gd name="T10" fmla="*/ 1227 w 1548"/>
                <a:gd name="T11" fmla="*/ 267 h 986"/>
                <a:gd name="T12" fmla="*/ 1178 w 1548"/>
                <a:gd name="T13" fmla="*/ 204 h 986"/>
                <a:gd name="T14" fmla="*/ 1051 w 1548"/>
                <a:gd name="T15" fmla="*/ 114 h 986"/>
                <a:gd name="T16" fmla="*/ 988 w 1548"/>
                <a:gd name="T17" fmla="*/ 35 h 986"/>
                <a:gd name="T18" fmla="*/ 955 w 1548"/>
                <a:gd name="T19" fmla="*/ 10 h 986"/>
                <a:gd name="T20" fmla="*/ 860 w 1548"/>
                <a:gd name="T21" fmla="*/ 26 h 986"/>
                <a:gd name="T22" fmla="*/ 792 w 1548"/>
                <a:gd name="T23" fmla="*/ 84 h 986"/>
                <a:gd name="T24" fmla="*/ 707 w 1548"/>
                <a:gd name="T25" fmla="*/ 122 h 986"/>
                <a:gd name="T26" fmla="*/ 644 w 1548"/>
                <a:gd name="T27" fmla="*/ 146 h 986"/>
                <a:gd name="T28" fmla="*/ 611 w 1548"/>
                <a:gd name="T29" fmla="*/ 124 h 986"/>
                <a:gd name="T30" fmla="*/ 561 w 1548"/>
                <a:gd name="T31" fmla="*/ 133 h 986"/>
                <a:gd name="T32" fmla="*/ 526 w 1548"/>
                <a:gd name="T33" fmla="*/ 128 h 986"/>
                <a:gd name="T34" fmla="*/ 462 w 1548"/>
                <a:gd name="T35" fmla="*/ 135 h 986"/>
                <a:gd name="T36" fmla="*/ 407 w 1548"/>
                <a:gd name="T37" fmla="*/ 127 h 986"/>
                <a:gd name="T38" fmla="*/ 365 w 1548"/>
                <a:gd name="T39" fmla="*/ 144 h 986"/>
                <a:gd name="T40" fmla="*/ 341 w 1548"/>
                <a:gd name="T41" fmla="*/ 165 h 986"/>
                <a:gd name="T42" fmla="*/ 318 w 1548"/>
                <a:gd name="T43" fmla="*/ 196 h 986"/>
                <a:gd name="T44" fmla="*/ 258 w 1548"/>
                <a:gd name="T45" fmla="*/ 229 h 986"/>
                <a:gd name="T46" fmla="*/ 220 w 1548"/>
                <a:gd name="T47" fmla="*/ 311 h 986"/>
                <a:gd name="T48" fmla="*/ 190 w 1548"/>
                <a:gd name="T49" fmla="*/ 377 h 986"/>
                <a:gd name="T50" fmla="*/ 156 w 1548"/>
                <a:gd name="T51" fmla="*/ 469 h 986"/>
                <a:gd name="T52" fmla="*/ 115 w 1548"/>
                <a:gd name="T53" fmla="*/ 536 h 986"/>
                <a:gd name="T54" fmla="*/ 63 w 1548"/>
                <a:gd name="T55" fmla="*/ 564 h 986"/>
                <a:gd name="T56" fmla="*/ 21 w 1548"/>
                <a:gd name="T57" fmla="*/ 591 h 986"/>
                <a:gd name="T58" fmla="*/ 74 w 1548"/>
                <a:gd name="T59" fmla="*/ 623 h 986"/>
                <a:gd name="T60" fmla="*/ 111 w 1548"/>
                <a:gd name="T61" fmla="*/ 693 h 986"/>
                <a:gd name="T62" fmla="*/ 180 w 1548"/>
                <a:gd name="T63" fmla="*/ 730 h 986"/>
                <a:gd name="T64" fmla="*/ 237 w 1548"/>
                <a:gd name="T65" fmla="*/ 748 h 986"/>
                <a:gd name="T66" fmla="*/ 248 w 1548"/>
                <a:gd name="T67" fmla="*/ 789 h 986"/>
                <a:gd name="T68" fmla="*/ 235 w 1548"/>
                <a:gd name="T69" fmla="*/ 823 h 986"/>
                <a:gd name="T70" fmla="*/ 267 w 1548"/>
                <a:gd name="T71" fmla="*/ 834 h 986"/>
                <a:gd name="T72" fmla="*/ 347 w 1548"/>
                <a:gd name="T73" fmla="*/ 858 h 986"/>
                <a:gd name="T74" fmla="*/ 378 w 1548"/>
                <a:gd name="T75" fmla="*/ 833 h 986"/>
                <a:gd name="T76" fmla="*/ 428 w 1548"/>
                <a:gd name="T77" fmla="*/ 827 h 986"/>
                <a:gd name="T78" fmla="*/ 447 w 1548"/>
                <a:gd name="T79" fmla="*/ 844 h 986"/>
                <a:gd name="T80" fmla="*/ 430 w 1548"/>
                <a:gd name="T81" fmla="*/ 888 h 986"/>
                <a:gd name="T82" fmla="*/ 488 w 1548"/>
                <a:gd name="T83" fmla="*/ 919 h 986"/>
                <a:gd name="T84" fmla="*/ 510 w 1548"/>
                <a:gd name="T85" fmla="*/ 944 h 986"/>
                <a:gd name="T86" fmla="*/ 518 w 1548"/>
                <a:gd name="T87" fmla="*/ 981 h 986"/>
                <a:gd name="T88" fmla="*/ 582 w 1548"/>
                <a:gd name="T89" fmla="*/ 967 h 986"/>
                <a:gd name="T90" fmla="*/ 755 w 1548"/>
                <a:gd name="T91" fmla="*/ 971 h 986"/>
                <a:gd name="T92" fmla="*/ 815 w 1548"/>
                <a:gd name="T93" fmla="*/ 951 h 986"/>
                <a:gd name="T94" fmla="*/ 943 w 1548"/>
                <a:gd name="T95" fmla="*/ 952 h 986"/>
                <a:gd name="T96" fmla="*/ 1011 w 1548"/>
                <a:gd name="T97" fmla="*/ 891 h 986"/>
                <a:gd name="T98" fmla="*/ 1127 w 1548"/>
                <a:gd name="T99" fmla="*/ 828 h 986"/>
                <a:gd name="T100" fmla="*/ 1208 w 1548"/>
                <a:gd name="T101" fmla="*/ 803 h 986"/>
                <a:gd name="T102" fmla="*/ 1274 w 1548"/>
                <a:gd name="T103" fmla="*/ 808 h 986"/>
                <a:gd name="T104" fmla="*/ 1312 w 1548"/>
                <a:gd name="T105" fmla="*/ 812 h 986"/>
                <a:gd name="T106" fmla="*/ 1363 w 1548"/>
                <a:gd name="T107" fmla="*/ 833 h 986"/>
                <a:gd name="T108" fmla="*/ 1445 w 1548"/>
                <a:gd name="T109" fmla="*/ 827 h 986"/>
                <a:gd name="T110" fmla="*/ 1435 w 1548"/>
                <a:gd name="T111" fmla="*/ 765 h 986"/>
                <a:gd name="T112" fmla="*/ 1443 w 1548"/>
                <a:gd name="T113" fmla="*/ 670 h 986"/>
                <a:gd name="T114" fmla="*/ 1443 w 1548"/>
                <a:gd name="T115" fmla="*/ 621 h 986"/>
                <a:gd name="T116" fmla="*/ 1438 w 1548"/>
                <a:gd name="T117" fmla="*/ 596 h 986"/>
                <a:gd name="T118" fmla="*/ 1450 w 1548"/>
                <a:gd name="T119" fmla="*/ 581 h 986"/>
                <a:gd name="T120" fmla="*/ 1485 w 1548"/>
                <a:gd name="T121" fmla="*/ 602 h 986"/>
                <a:gd name="T122" fmla="*/ 1547 w 1548"/>
                <a:gd name="T123" fmla="*/ 57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48" h="986">
                  <a:moveTo>
                    <a:pt x="1534" y="479"/>
                  </a:moveTo>
                  <a:lnTo>
                    <a:pt x="1527" y="475"/>
                  </a:lnTo>
                  <a:lnTo>
                    <a:pt x="1519" y="471"/>
                  </a:lnTo>
                  <a:lnTo>
                    <a:pt x="1511" y="468"/>
                  </a:lnTo>
                  <a:lnTo>
                    <a:pt x="1502" y="467"/>
                  </a:lnTo>
                  <a:lnTo>
                    <a:pt x="1492" y="466"/>
                  </a:lnTo>
                  <a:lnTo>
                    <a:pt x="1484" y="464"/>
                  </a:lnTo>
                  <a:lnTo>
                    <a:pt x="1471" y="464"/>
                  </a:lnTo>
                  <a:lnTo>
                    <a:pt x="1467" y="466"/>
                  </a:lnTo>
                  <a:lnTo>
                    <a:pt x="1463" y="467"/>
                  </a:lnTo>
                  <a:lnTo>
                    <a:pt x="1454" y="473"/>
                  </a:lnTo>
                  <a:lnTo>
                    <a:pt x="1449" y="476"/>
                  </a:lnTo>
                  <a:lnTo>
                    <a:pt x="1443" y="480"/>
                  </a:lnTo>
                  <a:lnTo>
                    <a:pt x="1438" y="484"/>
                  </a:lnTo>
                  <a:lnTo>
                    <a:pt x="1434" y="488"/>
                  </a:lnTo>
                  <a:lnTo>
                    <a:pt x="1429" y="492"/>
                  </a:lnTo>
                  <a:lnTo>
                    <a:pt x="1418" y="505"/>
                  </a:lnTo>
                  <a:lnTo>
                    <a:pt x="1416" y="509"/>
                  </a:lnTo>
                  <a:lnTo>
                    <a:pt x="1415" y="513"/>
                  </a:lnTo>
                  <a:lnTo>
                    <a:pt x="1412" y="517"/>
                  </a:lnTo>
                  <a:lnTo>
                    <a:pt x="1404" y="517"/>
                  </a:lnTo>
                  <a:lnTo>
                    <a:pt x="1401" y="515"/>
                  </a:lnTo>
                  <a:lnTo>
                    <a:pt x="1398" y="515"/>
                  </a:lnTo>
                  <a:lnTo>
                    <a:pt x="1395" y="514"/>
                  </a:lnTo>
                  <a:lnTo>
                    <a:pt x="1394" y="514"/>
                  </a:lnTo>
                  <a:lnTo>
                    <a:pt x="1390" y="515"/>
                  </a:lnTo>
                  <a:lnTo>
                    <a:pt x="1387" y="519"/>
                  </a:lnTo>
                  <a:lnTo>
                    <a:pt x="1382" y="526"/>
                  </a:lnTo>
                  <a:lnTo>
                    <a:pt x="1374" y="532"/>
                  </a:lnTo>
                  <a:lnTo>
                    <a:pt x="1371" y="534"/>
                  </a:lnTo>
                  <a:lnTo>
                    <a:pt x="1369" y="535"/>
                  </a:lnTo>
                  <a:lnTo>
                    <a:pt x="1366" y="535"/>
                  </a:lnTo>
                  <a:lnTo>
                    <a:pt x="1363" y="535"/>
                  </a:lnTo>
                  <a:lnTo>
                    <a:pt x="1357" y="535"/>
                  </a:lnTo>
                  <a:lnTo>
                    <a:pt x="1352" y="535"/>
                  </a:lnTo>
                  <a:lnTo>
                    <a:pt x="1345" y="532"/>
                  </a:lnTo>
                  <a:lnTo>
                    <a:pt x="1340" y="531"/>
                  </a:lnTo>
                  <a:lnTo>
                    <a:pt x="1333" y="528"/>
                  </a:lnTo>
                  <a:lnTo>
                    <a:pt x="1328" y="526"/>
                  </a:lnTo>
                  <a:lnTo>
                    <a:pt x="1323" y="523"/>
                  </a:lnTo>
                  <a:lnTo>
                    <a:pt x="1316" y="519"/>
                  </a:lnTo>
                  <a:lnTo>
                    <a:pt x="1311" y="515"/>
                  </a:lnTo>
                  <a:lnTo>
                    <a:pt x="1307" y="511"/>
                  </a:lnTo>
                  <a:lnTo>
                    <a:pt x="1301" y="507"/>
                  </a:lnTo>
                  <a:lnTo>
                    <a:pt x="1295" y="502"/>
                  </a:lnTo>
                  <a:lnTo>
                    <a:pt x="1286" y="493"/>
                  </a:lnTo>
                  <a:lnTo>
                    <a:pt x="1277" y="481"/>
                  </a:lnTo>
                  <a:lnTo>
                    <a:pt x="1268" y="469"/>
                  </a:lnTo>
                  <a:lnTo>
                    <a:pt x="1261" y="458"/>
                  </a:lnTo>
                  <a:lnTo>
                    <a:pt x="1255" y="446"/>
                  </a:lnTo>
                  <a:lnTo>
                    <a:pt x="1250" y="433"/>
                  </a:lnTo>
                  <a:lnTo>
                    <a:pt x="1244" y="421"/>
                  </a:lnTo>
                  <a:lnTo>
                    <a:pt x="1240" y="409"/>
                  </a:lnTo>
                  <a:lnTo>
                    <a:pt x="1240" y="404"/>
                  </a:lnTo>
                  <a:lnTo>
                    <a:pt x="1239" y="399"/>
                  </a:lnTo>
                  <a:lnTo>
                    <a:pt x="1238" y="394"/>
                  </a:lnTo>
                  <a:lnTo>
                    <a:pt x="1238" y="367"/>
                  </a:lnTo>
                  <a:lnTo>
                    <a:pt x="1238" y="357"/>
                  </a:lnTo>
                  <a:lnTo>
                    <a:pt x="1238" y="345"/>
                  </a:lnTo>
                  <a:lnTo>
                    <a:pt x="1237" y="333"/>
                  </a:lnTo>
                  <a:lnTo>
                    <a:pt x="1235" y="322"/>
                  </a:lnTo>
                  <a:lnTo>
                    <a:pt x="1235" y="299"/>
                  </a:lnTo>
                  <a:lnTo>
                    <a:pt x="1235" y="292"/>
                  </a:lnTo>
                  <a:lnTo>
                    <a:pt x="1233" y="282"/>
                  </a:lnTo>
                  <a:lnTo>
                    <a:pt x="1230" y="273"/>
                  </a:lnTo>
                  <a:lnTo>
                    <a:pt x="1227" y="267"/>
                  </a:lnTo>
                  <a:lnTo>
                    <a:pt x="1223" y="259"/>
                  </a:lnTo>
                  <a:lnTo>
                    <a:pt x="1220" y="252"/>
                  </a:lnTo>
                  <a:lnTo>
                    <a:pt x="1212" y="239"/>
                  </a:lnTo>
                  <a:lnTo>
                    <a:pt x="1203" y="229"/>
                  </a:lnTo>
                  <a:lnTo>
                    <a:pt x="1193" y="220"/>
                  </a:lnTo>
                  <a:lnTo>
                    <a:pt x="1189" y="214"/>
                  </a:lnTo>
                  <a:lnTo>
                    <a:pt x="1187" y="210"/>
                  </a:lnTo>
                  <a:lnTo>
                    <a:pt x="1184" y="207"/>
                  </a:lnTo>
                  <a:lnTo>
                    <a:pt x="1183" y="204"/>
                  </a:lnTo>
                  <a:lnTo>
                    <a:pt x="1180" y="205"/>
                  </a:lnTo>
                  <a:lnTo>
                    <a:pt x="1178" y="204"/>
                  </a:lnTo>
                  <a:lnTo>
                    <a:pt x="1174" y="204"/>
                  </a:lnTo>
                  <a:lnTo>
                    <a:pt x="1170" y="201"/>
                  </a:lnTo>
                  <a:lnTo>
                    <a:pt x="1163" y="200"/>
                  </a:lnTo>
                  <a:lnTo>
                    <a:pt x="1158" y="196"/>
                  </a:lnTo>
                  <a:lnTo>
                    <a:pt x="1151" y="193"/>
                  </a:lnTo>
                  <a:lnTo>
                    <a:pt x="1145" y="188"/>
                  </a:lnTo>
                  <a:lnTo>
                    <a:pt x="1131" y="180"/>
                  </a:lnTo>
                  <a:lnTo>
                    <a:pt x="1098" y="157"/>
                  </a:lnTo>
                  <a:lnTo>
                    <a:pt x="1082" y="142"/>
                  </a:lnTo>
                  <a:lnTo>
                    <a:pt x="1065" y="128"/>
                  </a:lnTo>
                  <a:lnTo>
                    <a:pt x="1051" y="114"/>
                  </a:lnTo>
                  <a:lnTo>
                    <a:pt x="1035" y="98"/>
                  </a:lnTo>
                  <a:lnTo>
                    <a:pt x="1022" y="85"/>
                  </a:lnTo>
                  <a:lnTo>
                    <a:pt x="1017" y="77"/>
                  </a:lnTo>
                  <a:lnTo>
                    <a:pt x="1011" y="71"/>
                  </a:lnTo>
                  <a:lnTo>
                    <a:pt x="1006" y="64"/>
                  </a:lnTo>
                  <a:lnTo>
                    <a:pt x="1000" y="51"/>
                  </a:lnTo>
                  <a:lnTo>
                    <a:pt x="996" y="40"/>
                  </a:lnTo>
                  <a:lnTo>
                    <a:pt x="996" y="37"/>
                  </a:lnTo>
                  <a:lnTo>
                    <a:pt x="992" y="37"/>
                  </a:lnTo>
                  <a:lnTo>
                    <a:pt x="990" y="37"/>
                  </a:lnTo>
                  <a:lnTo>
                    <a:pt x="988" y="35"/>
                  </a:lnTo>
                  <a:lnTo>
                    <a:pt x="983" y="31"/>
                  </a:lnTo>
                  <a:lnTo>
                    <a:pt x="981" y="31"/>
                  </a:lnTo>
                  <a:lnTo>
                    <a:pt x="981" y="30"/>
                  </a:lnTo>
                  <a:lnTo>
                    <a:pt x="979" y="30"/>
                  </a:lnTo>
                  <a:lnTo>
                    <a:pt x="975" y="26"/>
                  </a:lnTo>
                  <a:lnTo>
                    <a:pt x="971" y="23"/>
                  </a:lnTo>
                  <a:lnTo>
                    <a:pt x="966" y="18"/>
                  </a:lnTo>
                  <a:lnTo>
                    <a:pt x="960" y="16"/>
                  </a:lnTo>
                  <a:lnTo>
                    <a:pt x="962" y="16"/>
                  </a:lnTo>
                  <a:lnTo>
                    <a:pt x="959" y="13"/>
                  </a:lnTo>
                  <a:lnTo>
                    <a:pt x="955" y="10"/>
                  </a:lnTo>
                  <a:lnTo>
                    <a:pt x="949" y="6"/>
                  </a:lnTo>
                  <a:lnTo>
                    <a:pt x="938" y="2"/>
                  </a:lnTo>
                  <a:lnTo>
                    <a:pt x="925" y="0"/>
                  </a:lnTo>
                  <a:lnTo>
                    <a:pt x="915" y="0"/>
                  </a:lnTo>
                  <a:lnTo>
                    <a:pt x="904" y="2"/>
                  </a:lnTo>
                  <a:lnTo>
                    <a:pt x="892" y="6"/>
                  </a:lnTo>
                  <a:lnTo>
                    <a:pt x="883" y="12"/>
                  </a:lnTo>
                  <a:lnTo>
                    <a:pt x="874" y="16"/>
                  </a:lnTo>
                  <a:lnTo>
                    <a:pt x="866" y="21"/>
                  </a:lnTo>
                  <a:lnTo>
                    <a:pt x="862" y="25"/>
                  </a:lnTo>
                  <a:lnTo>
                    <a:pt x="860" y="26"/>
                  </a:lnTo>
                  <a:lnTo>
                    <a:pt x="856" y="37"/>
                  </a:lnTo>
                  <a:lnTo>
                    <a:pt x="853" y="44"/>
                  </a:lnTo>
                  <a:lnTo>
                    <a:pt x="850" y="51"/>
                  </a:lnTo>
                  <a:lnTo>
                    <a:pt x="848" y="59"/>
                  </a:lnTo>
                  <a:lnTo>
                    <a:pt x="845" y="61"/>
                  </a:lnTo>
                  <a:lnTo>
                    <a:pt x="844" y="64"/>
                  </a:lnTo>
                  <a:lnTo>
                    <a:pt x="832" y="73"/>
                  </a:lnTo>
                  <a:lnTo>
                    <a:pt x="830" y="73"/>
                  </a:lnTo>
                  <a:lnTo>
                    <a:pt x="824" y="74"/>
                  </a:lnTo>
                  <a:lnTo>
                    <a:pt x="807" y="80"/>
                  </a:lnTo>
                  <a:lnTo>
                    <a:pt x="792" y="84"/>
                  </a:lnTo>
                  <a:lnTo>
                    <a:pt x="777" y="86"/>
                  </a:lnTo>
                  <a:lnTo>
                    <a:pt x="764" y="90"/>
                  </a:lnTo>
                  <a:lnTo>
                    <a:pt x="752" y="93"/>
                  </a:lnTo>
                  <a:lnTo>
                    <a:pt x="741" y="98"/>
                  </a:lnTo>
                  <a:lnTo>
                    <a:pt x="735" y="99"/>
                  </a:lnTo>
                  <a:lnTo>
                    <a:pt x="729" y="102"/>
                  </a:lnTo>
                  <a:lnTo>
                    <a:pt x="724" y="105"/>
                  </a:lnTo>
                  <a:lnTo>
                    <a:pt x="717" y="110"/>
                  </a:lnTo>
                  <a:lnTo>
                    <a:pt x="713" y="111"/>
                  </a:lnTo>
                  <a:lnTo>
                    <a:pt x="708" y="118"/>
                  </a:lnTo>
                  <a:lnTo>
                    <a:pt x="707" y="122"/>
                  </a:lnTo>
                  <a:lnTo>
                    <a:pt x="701" y="128"/>
                  </a:lnTo>
                  <a:lnTo>
                    <a:pt x="699" y="136"/>
                  </a:lnTo>
                  <a:lnTo>
                    <a:pt x="692" y="146"/>
                  </a:lnTo>
                  <a:lnTo>
                    <a:pt x="684" y="153"/>
                  </a:lnTo>
                  <a:lnTo>
                    <a:pt x="680" y="153"/>
                  </a:lnTo>
                  <a:lnTo>
                    <a:pt x="671" y="153"/>
                  </a:lnTo>
                  <a:lnTo>
                    <a:pt x="666" y="153"/>
                  </a:lnTo>
                  <a:lnTo>
                    <a:pt x="659" y="152"/>
                  </a:lnTo>
                  <a:lnTo>
                    <a:pt x="653" y="150"/>
                  </a:lnTo>
                  <a:lnTo>
                    <a:pt x="648" y="148"/>
                  </a:lnTo>
                  <a:lnTo>
                    <a:pt x="644" y="146"/>
                  </a:lnTo>
                  <a:lnTo>
                    <a:pt x="641" y="145"/>
                  </a:lnTo>
                  <a:lnTo>
                    <a:pt x="640" y="142"/>
                  </a:lnTo>
                  <a:lnTo>
                    <a:pt x="638" y="140"/>
                  </a:lnTo>
                  <a:lnTo>
                    <a:pt x="638" y="140"/>
                  </a:lnTo>
                  <a:lnTo>
                    <a:pt x="633" y="139"/>
                  </a:lnTo>
                  <a:lnTo>
                    <a:pt x="629" y="139"/>
                  </a:lnTo>
                  <a:lnTo>
                    <a:pt x="625" y="137"/>
                  </a:lnTo>
                  <a:lnTo>
                    <a:pt x="623" y="135"/>
                  </a:lnTo>
                  <a:lnTo>
                    <a:pt x="618" y="132"/>
                  </a:lnTo>
                  <a:lnTo>
                    <a:pt x="615" y="128"/>
                  </a:lnTo>
                  <a:lnTo>
                    <a:pt x="611" y="124"/>
                  </a:lnTo>
                  <a:lnTo>
                    <a:pt x="607" y="122"/>
                  </a:lnTo>
                  <a:lnTo>
                    <a:pt x="603" y="120"/>
                  </a:lnTo>
                  <a:lnTo>
                    <a:pt x="601" y="119"/>
                  </a:lnTo>
                  <a:lnTo>
                    <a:pt x="597" y="118"/>
                  </a:lnTo>
                  <a:lnTo>
                    <a:pt x="587" y="118"/>
                  </a:lnTo>
                  <a:lnTo>
                    <a:pt x="583" y="119"/>
                  </a:lnTo>
                  <a:lnTo>
                    <a:pt x="581" y="120"/>
                  </a:lnTo>
                  <a:lnTo>
                    <a:pt x="576" y="123"/>
                  </a:lnTo>
                  <a:lnTo>
                    <a:pt x="570" y="127"/>
                  </a:lnTo>
                  <a:lnTo>
                    <a:pt x="565" y="129"/>
                  </a:lnTo>
                  <a:lnTo>
                    <a:pt x="561" y="133"/>
                  </a:lnTo>
                  <a:lnTo>
                    <a:pt x="557" y="135"/>
                  </a:lnTo>
                  <a:lnTo>
                    <a:pt x="555" y="135"/>
                  </a:lnTo>
                  <a:lnTo>
                    <a:pt x="552" y="135"/>
                  </a:lnTo>
                  <a:lnTo>
                    <a:pt x="549" y="136"/>
                  </a:lnTo>
                  <a:lnTo>
                    <a:pt x="546" y="135"/>
                  </a:lnTo>
                  <a:lnTo>
                    <a:pt x="544" y="135"/>
                  </a:lnTo>
                  <a:lnTo>
                    <a:pt x="542" y="135"/>
                  </a:lnTo>
                  <a:lnTo>
                    <a:pt x="540" y="133"/>
                  </a:lnTo>
                  <a:lnTo>
                    <a:pt x="532" y="124"/>
                  </a:lnTo>
                  <a:lnTo>
                    <a:pt x="531" y="125"/>
                  </a:lnTo>
                  <a:lnTo>
                    <a:pt x="526" y="128"/>
                  </a:lnTo>
                  <a:lnTo>
                    <a:pt x="518" y="131"/>
                  </a:lnTo>
                  <a:lnTo>
                    <a:pt x="508" y="135"/>
                  </a:lnTo>
                  <a:lnTo>
                    <a:pt x="502" y="135"/>
                  </a:lnTo>
                  <a:lnTo>
                    <a:pt x="498" y="135"/>
                  </a:lnTo>
                  <a:lnTo>
                    <a:pt x="492" y="136"/>
                  </a:lnTo>
                  <a:lnTo>
                    <a:pt x="481" y="136"/>
                  </a:lnTo>
                  <a:lnTo>
                    <a:pt x="476" y="135"/>
                  </a:lnTo>
                  <a:lnTo>
                    <a:pt x="471" y="133"/>
                  </a:lnTo>
                  <a:lnTo>
                    <a:pt x="466" y="131"/>
                  </a:lnTo>
                  <a:lnTo>
                    <a:pt x="466" y="132"/>
                  </a:lnTo>
                  <a:lnTo>
                    <a:pt x="462" y="135"/>
                  </a:lnTo>
                  <a:lnTo>
                    <a:pt x="458" y="135"/>
                  </a:lnTo>
                  <a:lnTo>
                    <a:pt x="453" y="135"/>
                  </a:lnTo>
                  <a:lnTo>
                    <a:pt x="430" y="139"/>
                  </a:lnTo>
                  <a:lnTo>
                    <a:pt x="424" y="139"/>
                  </a:lnTo>
                  <a:lnTo>
                    <a:pt x="419" y="140"/>
                  </a:lnTo>
                  <a:lnTo>
                    <a:pt x="417" y="139"/>
                  </a:lnTo>
                  <a:lnTo>
                    <a:pt x="416" y="139"/>
                  </a:lnTo>
                  <a:lnTo>
                    <a:pt x="412" y="135"/>
                  </a:lnTo>
                  <a:lnTo>
                    <a:pt x="412" y="132"/>
                  </a:lnTo>
                  <a:lnTo>
                    <a:pt x="409" y="129"/>
                  </a:lnTo>
                  <a:lnTo>
                    <a:pt x="407" y="127"/>
                  </a:lnTo>
                  <a:lnTo>
                    <a:pt x="403" y="124"/>
                  </a:lnTo>
                  <a:lnTo>
                    <a:pt x="400" y="124"/>
                  </a:lnTo>
                  <a:lnTo>
                    <a:pt x="398" y="123"/>
                  </a:lnTo>
                  <a:lnTo>
                    <a:pt x="390" y="123"/>
                  </a:lnTo>
                  <a:lnTo>
                    <a:pt x="386" y="124"/>
                  </a:lnTo>
                  <a:lnTo>
                    <a:pt x="383" y="125"/>
                  </a:lnTo>
                  <a:lnTo>
                    <a:pt x="381" y="128"/>
                  </a:lnTo>
                  <a:lnTo>
                    <a:pt x="379" y="128"/>
                  </a:lnTo>
                  <a:lnTo>
                    <a:pt x="374" y="135"/>
                  </a:lnTo>
                  <a:lnTo>
                    <a:pt x="370" y="139"/>
                  </a:lnTo>
                  <a:lnTo>
                    <a:pt x="365" y="144"/>
                  </a:lnTo>
                  <a:lnTo>
                    <a:pt x="362" y="146"/>
                  </a:lnTo>
                  <a:lnTo>
                    <a:pt x="358" y="148"/>
                  </a:lnTo>
                  <a:lnTo>
                    <a:pt x="356" y="149"/>
                  </a:lnTo>
                  <a:lnTo>
                    <a:pt x="351" y="150"/>
                  </a:lnTo>
                  <a:lnTo>
                    <a:pt x="349" y="152"/>
                  </a:lnTo>
                  <a:lnTo>
                    <a:pt x="349" y="153"/>
                  </a:lnTo>
                  <a:lnTo>
                    <a:pt x="347" y="157"/>
                  </a:lnTo>
                  <a:lnTo>
                    <a:pt x="347" y="158"/>
                  </a:lnTo>
                  <a:lnTo>
                    <a:pt x="347" y="158"/>
                  </a:lnTo>
                  <a:lnTo>
                    <a:pt x="344" y="159"/>
                  </a:lnTo>
                  <a:lnTo>
                    <a:pt x="341" y="165"/>
                  </a:lnTo>
                  <a:lnTo>
                    <a:pt x="341" y="165"/>
                  </a:lnTo>
                  <a:lnTo>
                    <a:pt x="337" y="173"/>
                  </a:lnTo>
                  <a:lnTo>
                    <a:pt x="336" y="176"/>
                  </a:lnTo>
                  <a:lnTo>
                    <a:pt x="332" y="184"/>
                  </a:lnTo>
                  <a:lnTo>
                    <a:pt x="328" y="191"/>
                  </a:lnTo>
                  <a:lnTo>
                    <a:pt x="327" y="191"/>
                  </a:lnTo>
                  <a:lnTo>
                    <a:pt x="327" y="192"/>
                  </a:lnTo>
                  <a:lnTo>
                    <a:pt x="326" y="193"/>
                  </a:lnTo>
                  <a:lnTo>
                    <a:pt x="323" y="195"/>
                  </a:lnTo>
                  <a:lnTo>
                    <a:pt x="320" y="196"/>
                  </a:lnTo>
                  <a:lnTo>
                    <a:pt x="318" y="196"/>
                  </a:lnTo>
                  <a:lnTo>
                    <a:pt x="307" y="196"/>
                  </a:lnTo>
                  <a:lnTo>
                    <a:pt x="303" y="197"/>
                  </a:lnTo>
                  <a:lnTo>
                    <a:pt x="300" y="199"/>
                  </a:lnTo>
                  <a:lnTo>
                    <a:pt x="296" y="200"/>
                  </a:lnTo>
                  <a:lnTo>
                    <a:pt x="292" y="201"/>
                  </a:lnTo>
                  <a:lnTo>
                    <a:pt x="288" y="203"/>
                  </a:lnTo>
                  <a:lnTo>
                    <a:pt x="284" y="205"/>
                  </a:lnTo>
                  <a:lnTo>
                    <a:pt x="276" y="210"/>
                  </a:lnTo>
                  <a:lnTo>
                    <a:pt x="269" y="216"/>
                  </a:lnTo>
                  <a:lnTo>
                    <a:pt x="263" y="222"/>
                  </a:lnTo>
                  <a:lnTo>
                    <a:pt x="258" y="229"/>
                  </a:lnTo>
                  <a:lnTo>
                    <a:pt x="252" y="237"/>
                  </a:lnTo>
                  <a:lnTo>
                    <a:pt x="247" y="243"/>
                  </a:lnTo>
                  <a:lnTo>
                    <a:pt x="243" y="251"/>
                  </a:lnTo>
                  <a:lnTo>
                    <a:pt x="239" y="259"/>
                  </a:lnTo>
                  <a:lnTo>
                    <a:pt x="231" y="273"/>
                  </a:lnTo>
                  <a:lnTo>
                    <a:pt x="226" y="288"/>
                  </a:lnTo>
                  <a:lnTo>
                    <a:pt x="224" y="294"/>
                  </a:lnTo>
                  <a:lnTo>
                    <a:pt x="222" y="299"/>
                  </a:lnTo>
                  <a:lnTo>
                    <a:pt x="221" y="303"/>
                  </a:lnTo>
                  <a:lnTo>
                    <a:pt x="221" y="307"/>
                  </a:lnTo>
                  <a:lnTo>
                    <a:pt x="220" y="311"/>
                  </a:lnTo>
                  <a:lnTo>
                    <a:pt x="220" y="332"/>
                  </a:lnTo>
                  <a:lnTo>
                    <a:pt x="218" y="333"/>
                  </a:lnTo>
                  <a:lnTo>
                    <a:pt x="217" y="335"/>
                  </a:lnTo>
                  <a:lnTo>
                    <a:pt x="212" y="336"/>
                  </a:lnTo>
                  <a:lnTo>
                    <a:pt x="208" y="341"/>
                  </a:lnTo>
                  <a:lnTo>
                    <a:pt x="205" y="343"/>
                  </a:lnTo>
                  <a:lnTo>
                    <a:pt x="200" y="349"/>
                  </a:lnTo>
                  <a:lnTo>
                    <a:pt x="197" y="354"/>
                  </a:lnTo>
                  <a:lnTo>
                    <a:pt x="195" y="361"/>
                  </a:lnTo>
                  <a:lnTo>
                    <a:pt x="192" y="369"/>
                  </a:lnTo>
                  <a:lnTo>
                    <a:pt x="190" y="377"/>
                  </a:lnTo>
                  <a:lnTo>
                    <a:pt x="187" y="388"/>
                  </a:lnTo>
                  <a:lnTo>
                    <a:pt x="183" y="409"/>
                  </a:lnTo>
                  <a:lnTo>
                    <a:pt x="180" y="420"/>
                  </a:lnTo>
                  <a:lnTo>
                    <a:pt x="176" y="432"/>
                  </a:lnTo>
                  <a:lnTo>
                    <a:pt x="174" y="441"/>
                  </a:lnTo>
                  <a:lnTo>
                    <a:pt x="170" y="450"/>
                  </a:lnTo>
                  <a:lnTo>
                    <a:pt x="167" y="454"/>
                  </a:lnTo>
                  <a:lnTo>
                    <a:pt x="163" y="460"/>
                  </a:lnTo>
                  <a:lnTo>
                    <a:pt x="161" y="463"/>
                  </a:lnTo>
                  <a:lnTo>
                    <a:pt x="157" y="467"/>
                  </a:lnTo>
                  <a:lnTo>
                    <a:pt x="156" y="469"/>
                  </a:lnTo>
                  <a:lnTo>
                    <a:pt x="154" y="475"/>
                  </a:lnTo>
                  <a:lnTo>
                    <a:pt x="149" y="492"/>
                  </a:lnTo>
                  <a:lnTo>
                    <a:pt x="148" y="501"/>
                  </a:lnTo>
                  <a:lnTo>
                    <a:pt x="146" y="510"/>
                  </a:lnTo>
                  <a:lnTo>
                    <a:pt x="145" y="517"/>
                  </a:lnTo>
                  <a:lnTo>
                    <a:pt x="144" y="521"/>
                  </a:lnTo>
                  <a:lnTo>
                    <a:pt x="141" y="527"/>
                  </a:lnTo>
                  <a:lnTo>
                    <a:pt x="139" y="528"/>
                  </a:lnTo>
                  <a:lnTo>
                    <a:pt x="133" y="532"/>
                  </a:lnTo>
                  <a:lnTo>
                    <a:pt x="123" y="535"/>
                  </a:lnTo>
                  <a:lnTo>
                    <a:pt x="115" y="536"/>
                  </a:lnTo>
                  <a:lnTo>
                    <a:pt x="107" y="536"/>
                  </a:lnTo>
                  <a:lnTo>
                    <a:pt x="99" y="538"/>
                  </a:lnTo>
                  <a:lnTo>
                    <a:pt x="90" y="538"/>
                  </a:lnTo>
                  <a:lnTo>
                    <a:pt x="88" y="539"/>
                  </a:lnTo>
                  <a:lnTo>
                    <a:pt x="85" y="539"/>
                  </a:lnTo>
                  <a:lnTo>
                    <a:pt x="84" y="541"/>
                  </a:lnTo>
                  <a:lnTo>
                    <a:pt x="78" y="544"/>
                  </a:lnTo>
                  <a:lnTo>
                    <a:pt x="72" y="553"/>
                  </a:lnTo>
                  <a:lnTo>
                    <a:pt x="67" y="561"/>
                  </a:lnTo>
                  <a:lnTo>
                    <a:pt x="65" y="562"/>
                  </a:lnTo>
                  <a:lnTo>
                    <a:pt x="63" y="564"/>
                  </a:lnTo>
                  <a:lnTo>
                    <a:pt x="60" y="565"/>
                  </a:lnTo>
                  <a:lnTo>
                    <a:pt x="57" y="566"/>
                  </a:lnTo>
                  <a:lnTo>
                    <a:pt x="56" y="566"/>
                  </a:lnTo>
                  <a:lnTo>
                    <a:pt x="48" y="566"/>
                  </a:lnTo>
                  <a:lnTo>
                    <a:pt x="39" y="568"/>
                  </a:lnTo>
                  <a:lnTo>
                    <a:pt x="9" y="572"/>
                  </a:lnTo>
                  <a:lnTo>
                    <a:pt x="0" y="572"/>
                  </a:lnTo>
                  <a:lnTo>
                    <a:pt x="5" y="575"/>
                  </a:lnTo>
                  <a:lnTo>
                    <a:pt x="10" y="581"/>
                  </a:lnTo>
                  <a:lnTo>
                    <a:pt x="16" y="586"/>
                  </a:lnTo>
                  <a:lnTo>
                    <a:pt x="21" y="591"/>
                  </a:lnTo>
                  <a:lnTo>
                    <a:pt x="31" y="600"/>
                  </a:lnTo>
                  <a:lnTo>
                    <a:pt x="35" y="602"/>
                  </a:lnTo>
                  <a:lnTo>
                    <a:pt x="38" y="603"/>
                  </a:lnTo>
                  <a:lnTo>
                    <a:pt x="40" y="606"/>
                  </a:lnTo>
                  <a:lnTo>
                    <a:pt x="43" y="606"/>
                  </a:lnTo>
                  <a:lnTo>
                    <a:pt x="47" y="607"/>
                  </a:lnTo>
                  <a:lnTo>
                    <a:pt x="51" y="608"/>
                  </a:lnTo>
                  <a:lnTo>
                    <a:pt x="55" y="609"/>
                  </a:lnTo>
                  <a:lnTo>
                    <a:pt x="57" y="612"/>
                  </a:lnTo>
                  <a:lnTo>
                    <a:pt x="67" y="617"/>
                  </a:lnTo>
                  <a:lnTo>
                    <a:pt x="74" y="623"/>
                  </a:lnTo>
                  <a:lnTo>
                    <a:pt x="84" y="630"/>
                  </a:lnTo>
                  <a:lnTo>
                    <a:pt x="90" y="638"/>
                  </a:lnTo>
                  <a:lnTo>
                    <a:pt x="97" y="645"/>
                  </a:lnTo>
                  <a:lnTo>
                    <a:pt x="102" y="651"/>
                  </a:lnTo>
                  <a:lnTo>
                    <a:pt x="106" y="660"/>
                  </a:lnTo>
                  <a:lnTo>
                    <a:pt x="107" y="666"/>
                  </a:lnTo>
                  <a:lnTo>
                    <a:pt x="108" y="670"/>
                  </a:lnTo>
                  <a:lnTo>
                    <a:pt x="110" y="679"/>
                  </a:lnTo>
                  <a:lnTo>
                    <a:pt x="111" y="687"/>
                  </a:lnTo>
                  <a:lnTo>
                    <a:pt x="111" y="691"/>
                  </a:lnTo>
                  <a:lnTo>
                    <a:pt x="111" y="693"/>
                  </a:lnTo>
                  <a:lnTo>
                    <a:pt x="112" y="697"/>
                  </a:lnTo>
                  <a:lnTo>
                    <a:pt x="114" y="700"/>
                  </a:lnTo>
                  <a:lnTo>
                    <a:pt x="116" y="704"/>
                  </a:lnTo>
                  <a:lnTo>
                    <a:pt x="124" y="708"/>
                  </a:lnTo>
                  <a:lnTo>
                    <a:pt x="128" y="709"/>
                  </a:lnTo>
                  <a:lnTo>
                    <a:pt x="136" y="712"/>
                  </a:lnTo>
                  <a:lnTo>
                    <a:pt x="144" y="714"/>
                  </a:lnTo>
                  <a:lnTo>
                    <a:pt x="153" y="718"/>
                  </a:lnTo>
                  <a:lnTo>
                    <a:pt x="161" y="722"/>
                  </a:lnTo>
                  <a:lnTo>
                    <a:pt x="171" y="725"/>
                  </a:lnTo>
                  <a:lnTo>
                    <a:pt x="180" y="730"/>
                  </a:lnTo>
                  <a:lnTo>
                    <a:pt x="191" y="731"/>
                  </a:lnTo>
                  <a:lnTo>
                    <a:pt x="199" y="734"/>
                  </a:lnTo>
                  <a:lnTo>
                    <a:pt x="208" y="736"/>
                  </a:lnTo>
                  <a:lnTo>
                    <a:pt x="216" y="736"/>
                  </a:lnTo>
                  <a:lnTo>
                    <a:pt x="221" y="738"/>
                  </a:lnTo>
                  <a:lnTo>
                    <a:pt x="228" y="739"/>
                  </a:lnTo>
                  <a:lnTo>
                    <a:pt x="234" y="742"/>
                  </a:lnTo>
                  <a:lnTo>
                    <a:pt x="235" y="743"/>
                  </a:lnTo>
                  <a:lnTo>
                    <a:pt x="235" y="744"/>
                  </a:lnTo>
                  <a:lnTo>
                    <a:pt x="237" y="747"/>
                  </a:lnTo>
                  <a:lnTo>
                    <a:pt x="237" y="748"/>
                  </a:lnTo>
                  <a:lnTo>
                    <a:pt x="233" y="755"/>
                  </a:lnTo>
                  <a:lnTo>
                    <a:pt x="233" y="760"/>
                  </a:lnTo>
                  <a:lnTo>
                    <a:pt x="231" y="765"/>
                  </a:lnTo>
                  <a:lnTo>
                    <a:pt x="231" y="778"/>
                  </a:lnTo>
                  <a:lnTo>
                    <a:pt x="235" y="778"/>
                  </a:lnTo>
                  <a:lnTo>
                    <a:pt x="238" y="780"/>
                  </a:lnTo>
                  <a:lnTo>
                    <a:pt x="242" y="781"/>
                  </a:lnTo>
                  <a:lnTo>
                    <a:pt x="242" y="782"/>
                  </a:lnTo>
                  <a:lnTo>
                    <a:pt x="245" y="783"/>
                  </a:lnTo>
                  <a:lnTo>
                    <a:pt x="247" y="786"/>
                  </a:lnTo>
                  <a:lnTo>
                    <a:pt x="248" y="789"/>
                  </a:lnTo>
                  <a:lnTo>
                    <a:pt x="248" y="797"/>
                  </a:lnTo>
                  <a:lnTo>
                    <a:pt x="245" y="798"/>
                  </a:lnTo>
                  <a:lnTo>
                    <a:pt x="242" y="800"/>
                  </a:lnTo>
                  <a:lnTo>
                    <a:pt x="238" y="802"/>
                  </a:lnTo>
                  <a:lnTo>
                    <a:pt x="235" y="803"/>
                  </a:lnTo>
                  <a:lnTo>
                    <a:pt x="231" y="804"/>
                  </a:lnTo>
                  <a:lnTo>
                    <a:pt x="229" y="808"/>
                  </a:lnTo>
                  <a:lnTo>
                    <a:pt x="229" y="816"/>
                  </a:lnTo>
                  <a:lnTo>
                    <a:pt x="230" y="820"/>
                  </a:lnTo>
                  <a:lnTo>
                    <a:pt x="233" y="821"/>
                  </a:lnTo>
                  <a:lnTo>
                    <a:pt x="235" y="823"/>
                  </a:lnTo>
                  <a:lnTo>
                    <a:pt x="237" y="823"/>
                  </a:lnTo>
                  <a:lnTo>
                    <a:pt x="241" y="824"/>
                  </a:lnTo>
                  <a:lnTo>
                    <a:pt x="247" y="824"/>
                  </a:lnTo>
                  <a:lnTo>
                    <a:pt x="254" y="823"/>
                  </a:lnTo>
                  <a:lnTo>
                    <a:pt x="260" y="823"/>
                  </a:lnTo>
                  <a:lnTo>
                    <a:pt x="262" y="824"/>
                  </a:lnTo>
                  <a:lnTo>
                    <a:pt x="263" y="824"/>
                  </a:lnTo>
                  <a:lnTo>
                    <a:pt x="265" y="828"/>
                  </a:lnTo>
                  <a:lnTo>
                    <a:pt x="265" y="832"/>
                  </a:lnTo>
                  <a:lnTo>
                    <a:pt x="265" y="833"/>
                  </a:lnTo>
                  <a:lnTo>
                    <a:pt x="267" y="834"/>
                  </a:lnTo>
                  <a:lnTo>
                    <a:pt x="269" y="836"/>
                  </a:lnTo>
                  <a:lnTo>
                    <a:pt x="275" y="838"/>
                  </a:lnTo>
                  <a:lnTo>
                    <a:pt x="279" y="840"/>
                  </a:lnTo>
                  <a:lnTo>
                    <a:pt x="284" y="841"/>
                  </a:lnTo>
                  <a:lnTo>
                    <a:pt x="289" y="841"/>
                  </a:lnTo>
                  <a:lnTo>
                    <a:pt x="296" y="842"/>
                  </a:lnTo>
                  <a:lnTo>
                    <a:pt x="328" y="842"/>
                  </a:lnTo>
                  <a:lnTo>
                    <a:pt x="335" y="845"/>
                  </a:lnTo>
                  <a:lnTo>
                    <a:pt x="337" y="848"/>
                  </a:lnTo>
                  <a:lnTo>
                    <a:pt x="344" y="851"/>
                  </a:lnTo>
                  <a:lnTo>
                    <a:pt x="347" y="858"/>
                  </a:lnTo>
                  <a:lnTo>
                    <a:pt x="349" y="863"/>
                  </a:lnTo>
                  <a:lnTo>
                    <a:pt x="352" y="867"/>
                  </a:lnTo>
                  <a:lnTo>
                    <a:pt x="356" y="868"/>
                  </a:lnTo>
                  <a:lnTo>
                    <a:pt x="357" y="868"/>
                  </a:lnTo>
                  <a:lnTo>
                    <a:pt x="364" y="866"/>
                  </a:lnTo>
                  <a:lnTo>
                    <a:pt x="370" y="863"/>
                  </a:lnTo>
                  <a:lnTo>
                    <a:pt x="370" y="855"/>
                  </a:lnTo>
                  <a:lnTo>
                    <a:pt x="373" y="848"/>
                  </a:lnTo>
                  <a:lnTo>
                    <a:pt x="373" y="844"/>
                  </a:lnTo>
                  <a:lnTo>
                    <a:pt x="374" y="840"/>
                  </a:lnTo>
                  <a:lnTo>
                    <a:pt x="378" y="833"/>
                  </a:lnTo>
                  <a:lnTo>
                    <a:pt x="381" y="831"/>
                  </a:lnTo>
                  <a:lnTo>
                    <a:pt x="382" y="827"/>
                  </a:lnTo>
                  <a:lnTo>
                    <a:pt x="385" y="825"/>
                  </a:lnTo>
                  <a:lnTo>
                    <a:pt x="388" y="824"/>
                  </a:lnTo>
                  <a:lnTo>
                    <a:pt x="391" y="821"/>
                  </a:lnTo>
                  <a:lnTo>
                    <a:pt x="395" y="821"/>
                  </a:lnTo>
                  <a:lnTo>
                    <a:pt x="412" y="821"/>
                  </a:lnTo>
                  <a:lnTo>
                    <a:pt x="415" y="821"/>
                  </a:lnTo>
                  <a:lnTo>
                    <a:pt x="417" y="823"/>
                  </a:lnTo>
                  <a:lnTo>
                    <a:pt x="424" y="824"/>
                  </a:lnTo>
                  <a:lnTo>
                    <a:pt x="428" y="827"/>
                  </a:lnTo>
                  <a:lnTo>
                    <a:pt x="436" y="832"/>
                  </a:lnTo>
                  <a:lnTo>
                    <a:pt x="442" y="832"/>
                  </a:lnTo>
                  <a:lnTo>
                    <a:pt x="445" y="831"/>
                  </a:lnTo>
                  <a:lnTo>
                    <a:pt x="449" y="832"/>
                  </a:lnTo>
                  <a:lnTo>
                    <a:pt x="453" y="832"/>
                  </a:lnTo>
                  <a:lnTo>
                    <a:pt x="453" y="834"/>
                  </a:lnTo>
                  <a:lnTo>
                    <a:pt x="454" y="836"/>
                  </a:lnTo>
                  <a:lnTo>
                    <a:pt x="451" y="838"/>
                  </a:lnTo>
                  <a:lnTo>
                    <a:pt x="451" y="840"/>
                  </a:lnTo>
                  <a:lnTo>
                    <a:pt x="449" y="842"/>
                  </a:lnTo>
                  <a:lnTo>
                    <a:pt x="447" y="844"/>
                  </a:lnTo>
                  <a:lnTo>
                    <a:pt x="442" y="845"/>
                  </a:lnTo>
                  <a:lnTo>
                    <a:pt x="437" y="846"/>
                  </a:lnTo>
                  <a:lnTo>
                    <a:pt x="432" y="849"/>
                  </a:lnTo>
                  <a:lnTo>
                    <a:pt x="429" y="851"/>
                  </a:lnTo>
                  <a:lnTo>
                    <a:pt x="426" y="853"/>
                  </a:lnTo>
                  <a:lnTo>
                    <a:pt x="424" y="862"/>
                  </a:lnTo>
                  <a:lnTo>
                    <a:pt x="421" y="867"/>
                  </a:lnTo>
                  <a:lnTo>
                    <a:pt x="421" y="882"/>
                  </a:lnTo>
                  <a:lnTo>
                    <a:pt x="425" y="887"/>
                  </a:lnTo>
                  <a:lnTo>
                    <a:pt x="426" y="888"/>
                  </a:lnTo>
                  <a:lnTo>
                    <a:pt x="430" y="888"/>
                  </a:lnTo>
                  <a:lnTo>
                    <a:pt x="437" y="891"/>
                  </a:lnTo>
                  <a:lnTo>
                    <a:pt x="445" y="892"/>
                  </a:lnTo>
                  <a:lnTo>
                    <a:pt x="454" y="895"/>
                  </a:lnTo>
                  <a:lnTo>
                    <a:pt x="457" y="895"/>
                  </a:lnTo>
                  <a:lnTo>
                    <a:pt x="462" y="899"/>
                  </a:lnTo>
                  <a:lnTo>
                    <a:pt x="466" y="901"/>
                  </a:lnTo>
                  <a:lnTo>
                    <a:pt x="470" y="906"/>
                  </a:lnTo>
                  <a:lnTo>
                    <a:pt x="474" y="910"/>
                  </a:lnTo>
                  <a:lnTo>
                    <a:pt x="477" y="914"/>
                  </a:lnTo>
                  <a:lnTo>
                    <a:pt x="484" y="918"/>
                  </a:lnTo>
                  <a:lnTo>
                    <a:pt x="488" y="919"/>
                  </a:lnTo>
                  <a:lnTo>
                    <a:pt x="492" y="919"/>
                  </a:lnTo>
                  <a:lnTo>
                    <a:pt x="496" y="921"/>
                  </a:lnTo>
                  <a:lnTo>
                    <a:pt x="500" y="922"/>
                  </a:lnTo>
                  <a:lnTo>
                    <a:pt x="510" y="922"/>
                  </a:lnTo>
                  <a:lnTo>
                    <a:pt x="513" y="923"/>
                  </a:lnTo>
                  <a:lnTo>
                    <a:pt x="515" y="925"/>
                  </a:lnTo>
                  <a:lnTo>
                    <a:pt x="517" y="925"/>
                  </a:lnTo>
                  <a:lnTo>
                    <a:pt x="518" y="927"/>
                  </a:lnTo>
                  <a:lnTo>
                    <a:pt x="518" y="937"/>
                  </a:lnTo>
                  <a:lnTo>
                    <a:pt x="515" y="940"/>
                  </a:lnTo>
                  <a:lnTo>
                    <a:pt x="510" y="944"/>
                  </a:lnTo>
                  <a:lnTo>
                    <a:pt x="508" y="948"/>
                  </a:lnTo>
                  <a:lnTo>
                    <a:pt x="505" y="955"/>
                  </a:lnTo>
                  <a:lnTo>
                    <a:pt x="505" y="957"/>
                  </a:lnTo>
                  <a:lnTo>
                    <a:pt x="504" y="961"/>
                  </a:lnTo>
                  <a:lnTo>
                    <a:pt x="502" y="965"/>
                  </a:lnTo>
                  <a:lnTo>
                    <a:pt x="502" y="969"/>
                  </a:lnTo>
                  <a:lnTo>
                    <a:pt x="504" y="972"/>
                  </a:lnTo>
                  <a:lnTo>
                    <a:pt x="506" y="974"/>
                  </a:lnTo>
                  <a:lnTo>
                    <a:pt x="508" y="976"/>
                  </a:lnTo>
                  <a:lnTo>
                    <a:pt x="513" y="980"/>
                  </a:lnTo>
                  <a:lnTo>
                    <a:pt x="518" y="981"/>
                  </a:lnTo>
                  <a:lnTo>
                    <a:pt x="527" y="985"/>
                  </a:lnTo>
                  <a:lnTo>
                    <a:pt x="531" y="986"/>
                  </a:lnTo>
                  <a:lnTo>
                    <a:pt x="536" y="986"/>
                  </a:lnTo>
                  <a:lnTo>
                    <a:pt x="540" y="985"/>
                  </a:lnTo>
                  <a:lnTo>
                    <a:pt x="548" y="984"/>
                  </a:lnTo>
                  <a:lnTo>
                    <a:pt x="555" y="980"/>
                  </a:lnTo>
                  <a:lnTo>
                    <a:pt x="561" y="976"/>
                  </a:lnTo>
                  <a:lnTo>
                    <a:pt x="566" y="973"/>
                  </a:lnTo>
                  <a:lnTo>
                    <a:pt x="574" y="969"/>
                  </a:lnTo>
                  <a:lnTo>
                    <a:pt x="577" y="967"/>
                  </a:lnTo>
                  <a:lnTo>
                    <a:pt x="582" y="967"/>
                  </a:lnTo>
                  <a:lnTo>
                    <a:pt x="585" y="967"/>
                  </a:lnTo>
                  <a:lnTo>
                    <a:pt x="640" y="967"/>
                  </a:lnTo>
                  <a:lnTo>
                    <a:pt x="657" y="967"/>
                  </a:lnTo>
                  <a:lnTo>
                    <a:pt x="674" y="967"/>
                  </a:lnTo>
                  <a:lnTo>
                    <a:pt x="689" y="968"/>
                  </a:lnTo>
                  <a:lnTo>
                    <a:pt x="705" y="971"/>
                  </a:lnTo>
                  <a:lnTo>
                    <a:pt x="722" y="973"/>
                  </a:lnTo>
                  <a:lnTo>
                    <a:pt x="734" y="974"/>
                  </a:lnTo>
                  <a:lnTo>
                    <a:pt x="739" y="974"/>
                  </a:lnTo>
                  <a:lnTo>
                    <a:pt x="743" y="973"/>
                  </a:lnTo>
                  <a:lnTo>
                    <a:pt x="755" y="971"/>
                  </a:lnTo>
                  <a:lnTo>
                    <a:pt x="758" y="968"/>
                  </a:lnTo>
                  <a:lnTo>
                    <a:pt x="763" y="965"/>
                  </a:lnTo>
                  <a:lnTo>
                    <a:pt x="767" y="961"/>
                  </a:lnTo>
                  <a:lnTo>
                    <a:pt x="771" y="960"/>
                  </a:lnTo>
                  <a:lnTo>
                    <a:pt x="773" y="957"/>
                  </a:lnTo>
                  <a:lnTo>
                    <a:pt x="776" y="956"/>
                  </a:lnTo>
                  <a:lnTo>
                    <a:pt x="778" y="955"/>
                  </a:lnTo>
                  <a:lnTo>
                    <a:pt x="790" y="954"/>
                  </a:lnTo>
                  <a:lnTo>
                    <a:pt x="797" y="952"/>
                  </a:lnTo>
                  <a:lnTo>
                    <a:pt x="802" y="952"/>
                  </a:lnTo>
                  <a:lnTo>
                    <a:pt x="815" y="951"/>
                  </a:lnTo>
                  <a:lnTo>
                    <a:pt x="828" y="952"/>
                  </a:lnTo>
                  <a:lnTo>
                    <a:pt x="841" y="952"/>
                  </a:lnTo>
                  <a:lnTo>
                    <a:pt x="853" y="954"/>
                  </a:lnTo>
                  <a:lnTo>
                    <a:pt x="865" y="954"/>
                  </a:lnTo>
                  <a:lnTo>
                    <a:pt x="877" y="955"/>
                  </a:lnTo>
                  <a:lnTo>
                    <a:pt x="904" y="955"/>
                  </a:lnTo>
                  <a:lnTo>
                    <a:pt x="911" y="955"/>
                  </a:lnTo>
                  <a:lnTo>
                    <a:pt x="925" y="955"/>
                  </a:lnTo>
                  <a:lnTo>
                    <a:pt x="930" y="955"/>
                  </a:lnTo>
                  <a:lnTo>
                    <a:pt x="937" y="955"/>
                  </a:lnTo>
                  <a:lnTo>
                    <a:pt x="943" y="952"/>
                  </a:lnTo>
                  <a:lnTo>
                    <a:pt x="949" y="951"/>
                  </a:lnTo>
                  <a:lnTo>
                    <a:pt x="955" y="948"/>
                  </a:lnTo>
                  <a:lnTo>
                    <a:pt x="959" y="948"/>
                  </a:lnTo>
                  <a:lnTo>
                    <a:pt x="964" y="946"/>
                  </a:lnTo>
                  <a:lnTo>
                    <a:pt x="968" y="943"/>
                  </a:lnTo>
                  <a:lnTo>
                    <a:pt x="972" y="942"/>
                  </a:lnTo>
                  <a:lnTo>
                    <a:pt x="976" y="939"/>
                  </a:lnTo>
                  <a:lnTo>
                    <a:pt x="983" y="934"/>
                  </a:lnTo>
                  <a:lnTo>
                    <a:pt x="988" y="929"/>
                  </a:lnTo>
                  <a:lnTo>
                    <a:pt x="993" y="923"/>
                  </a:lnTo>
                  <a:lnTo>
                    <a:pt x="1011" y="891"/>
                  </a:lnTo>
                  <a:lnTo>
                    <a:pt x="1021" y="878"/>
                  </a:lnTo>
                  <a:lnTo>
                    <a:pt x="1026" y="871"/>
                  </a:lnTo>
                  <a:lnTo>
                    <a:pt x="1032" y="865"/>
                  </a:lnTo>
                  <a:lnTo>
                    <a:pt x="1048" y="851"/>
                  </a:lnTo>
                  <a:lnTo>
                    <a:pt x="1066" y="844"/>
                  </a:lnTo>
                  <a:lnTo>
                    <a:pt x="1077" y="840"/>
                  </a:lnTo>
                  <a:lnTo>
                    <a:pt x="1087" y="837"/>
                  </a:lnTo>
                  <a:lnTo>
                    <a:pt x="1112" y="833"/>
                  </a:lnTo>
                  <a:lnTo>
                    <a:pt x="1119" y="832"/>
                  </a:lnTo>
                  <a:lnTo>
                    <a:pt x="1121" y="831"/>
                  </a:lnTo>
                  <a:lnTo>
                    <a:pt x="1127" y="828"/>
                  </a:lnTo>
                  <a:lnTo>
                    <a:pt x="1129" y="827"/>
                  </a:lnTo>
                  <a:lnTo>
                    <a:pt x="1142" y="817"/>
                  </a:lnTo>
                  <a:lnTo>
                    <a:pt x="1149" y="812"/>
                  </a:lnTo>
                  <a:lnTo>
                    <a:pt x="1158" y="808"/>
                  </a:lnTo>
                  <a:lnTo>
                    <a:pt x="1162" y="806"/>
                  </a:lnTo>
                  <a:lnTo>
                    <a:pt x="1167" y="803"/>
                  </a:lnTo>
                  <a:lnTo>
                    <a:pt x="1172" y="803"/>
                  </a:lnTo>
                  <a:lnTo>
                    <a:pt x="1180" y="802"/>
                  </a:lnTo>
                  <a:lnTo>
                    <a:pt x="1200" y="802"/>
                  </a:lnTo>
                  <a:lnTo>
                    <a:pt x="1203" y="803"/>
                  </a:lnTo>
                  <a:lnTo>
                    <a:pt x="1208" y="803"/>
                  </a:lnTo>
                  <a:lnTo>
                    <a:pt x="1210" y="806"/>
                  </a:lnTo>
                  <a:lnTo>
                    <a:pt x="1213" y="807"/>
                  </a:lnTo>
                  <a:lnTo>
                    <a:pt x="1216" y="810"/>
                  </a:lnTo>
                  <a:lnTo>
                    <a:pt x="1221" y="812"/>
                  </a:lnTo>
                  <a:lnTo>
                    <a:pt x="1229" y="815"/>
                  </a:lnTo>
                  <a:lnTo>
                    <a:pt x="1233" y="816"/>
                  </a:lnTo>
                  <a:lnTo>
                    <a:pt x="1242" y="816"/>
                  </a:lnTo>
                  <a:lnTo>
                    <a:pt x="1255" y="815"/>
                  </a:lnTo>
                  <a:lnTo>
                    <a:pt x="1264" y="812"/>
                  </a:lnTo>
                  <a:lnTo>
                    <a:pt x="1267" y="812"/>
                  </a:lnTo>
                  <a:lnTo>
                    <a:pt x="1274" y="808"/>
                  </a:lnTo>
                  <a:lnTo>
                    <a:pt x="1277" y="806"/>
                  </a:lnTo>
                  <a:lnTo>
                    <a:pt x="1281" y="808"/>
                  </a:lnTo>
                  <a:lnTo>
                    <a:pt x="1285" y="810"/>
                  </a:lnTo>
                  <a:lnTo>
                    <a:pt x="1291" y="812"/>
                  </a:lnTo>
                  <a:lnTo>
                    <a:pt x="1294" y="815"/>
                  </a:lnTo>
                  <a:lnTo>
                    <a:pt x="1298" y="815"/>
                  </a:lnTo>
                  <a:lnTo>
                    <a:pt x="1302" y="815"/>
                  </a:lnTo>
                  <a:lnTo>
                    <a:pt x="1303" y="816"/>
                  </a:lnTo>
                  <a:lnTo>
                    <a:pt x="1309" y="815"/>
                  </a:lnTo>
                  <a:lnTo>
                    <a:pt x="1311" y="815"/>
                  </a:lnTo>
                  <a:lnTo>
                    <a:pt x="1312" y="812"/>
                  </a:lnTo>
                  <a:lnTo>
                    <a:pt x="1315" y="811"/>
                  </a:lnTo>
                  <a:lnTo>
                    <a:pt x="1318" y="808"/>
                  </a:lnTo>
                  <a:lnTo>
                    <a:pt x="1322" y="806"/>
                  </a:lnTo>
                  <a:lnTo>
                    <a:pt x="1326" y="806"/>
                  </a:lnTo>
                  <a:lnTo>
                    <a:pt x="1329" y="807"/>
                  </a:lnTo>
                  <a:lnTo>
                    <a:pt x="1335" y="811"/>
                  </a:lnTo>
                  <a:lnTo>
                    <a:pt x="1340" y="816"/>
                  </a:lnTo>
                  <a:lnTo>
                    <a:pt x="1345" y="823"/>
                  </a:lnTo>
                  <a:lnTo>
                    <a:pt x="1348" y="825"/>
                  </a:lnTo>
                  <a:lnTo>
                    <a:pt x="1357" y="832"/>
                  </a:lnTo>
                  <a:lnTo>
                    <a:pt x="1363" y="833"/>
                  </a:lnTo>
                  <a:lnTo>
                    <a:pt x="1369" y="836"/>
                  </a:lnTo>
                  <a:lnTo>
                    <a:pt x="1378" y="837"/>
                  </a:lnTo>
                  <a:lnTo>
                    <a:pt x="1407" y="837"/>
                  </a:lnTo>
                  <a:lnTo>
                    <a:pt x="1415" y="836"/>
                  </a:lnTo>
                  <a:lnTo>
                    <a:pt x="1428" y="833"/>
                  </a:lnTo>
                  <a:lnTo>
                    <a:pt x="1432" y="833"/>
                  </a:lnTo>
                  <a:lnTo>
                    <a:pt x="1438" y="832"/>
                  </a:lnTo>
                  <a:lnTo>
                    <a:pt x="1442" y="832"/>
                  </a:lnTo>
                  <a:lnTo>
                    <a:pt x="1447" y="833"/>
                  </a:lnTo>
                  <a:lnTo>
                    <a:pt x="1446" y="829"/>
                  </a:lnTo>
                  <a:lnTo>
                    <a:pt x="1445" y="827"/>
                  </a:lnTo>
                  <a:lnTo>
                    <a:pt x="1443" y="824"/>
                  </a:lnTo>
                  <a:lnTo>
                    <a:pt x="1443" y="821"/>
                  </a:lnTo>
                  <a:lnTo>
                    <a:pt x="1442" y="816"/>
                  </a:lnTo>
                  <a:lnTo>
                    <a:pt x="1442" y="815"/>
                  </a:lnTo>
                  <a:lnTo>
                    <a:pt x="1442" y="800"/>
                  </a:lnTo>
                  <a:lnTo>
                    <a:pt x="1443" y="793"/>
                  </a:lnTo>
                  <a:lnTo>
                    <a:pt x="1443" y="787"/>
                  </a:lnTo>
                  <a:lnTo>
                    <a:pt x="1443" y="778"/>
                  </a:lnTo>
                  <a:lnTo>
                    <a:pt x="1443" y="774"/>
                  </a:lnTo>
                  <a:lnTo>
                    <a:pt x="1441" y="770"/>
                  </a:lnTo>
                  <a:lnTo>
                    <a:pt x="1435" y="765"/>
                  </a:lnTo>
                  <a:lnTo>
                    <a:pt x="1434" y="760"/>
                  </a:lnTo>
                  <a:lnTo>
                    <a:pt x="1432" y="753"/>
                  </a:lnTo>
                  <a:lnTo>
                    <a:pt x="1430" y="744"/>
                  </a:lnTo>
                  <a:lnTo>
                    <a:pt x="1429" y="735"/>
                  </a:lnTo>
                  <a:lnTo>
                    <a:pt x="1428" y="725"/>
                  </a:lnTo>
                  <a:lnTo>
                    <a:pt x="1428" y="713"/>
                  </a:lnTo>
                  <a:lnTo>
                    <a:pt x="1429" y="709"/>
                  </a:lnTo>
                  <a:lnTo>
                    <a:pt x="1430" y="700"/>
                  </a:lnTo>
                  <a:lnTo>
                    <a:pt x="1432" y="697"/>
                  </a:lnTo>
                  <a:lnTo>
                    <a:pt x="1438" y="684"/>
                  </a:lnTo>
                  <a:lnTo>
                    <a:pt x="1443" y="670"/>
                  </a:lnTo>
                  <a:lnTo>
                    <a:pt x="1450" y="655"/>
                  </a:lnTo>
                  <a:lnTo>
                    <a:pt x="1456" y="641"/>
                  </a:lnTo>
                  <a:lnTo>
                    <a:pt x="1459" y="630"/>
                  </a:lnTo>
                  <a:lnTo>
                    <a:pt x="1462" y="621"/>
                  </a:lnTo>
                  <a:lnTo>
                    <a:pt x="1462" y="617"/>
                  </a:lnTo>
                  <a:lnTo>
                    <a:pt x="1460" y="617"/>
                  </a:lnTo>
                  <a:lnTo>
                    <a:pt x="1459" y="619"/>
                  </a:lnTo>
                  <a:lnTo>
                    <a:pt x="1454" y="619"/>
                  </a:lnTo>
                  <a:lnTo>
                    <a:pt x="1452" y="620"/>
                  </a:lnTo>
                  <a:lnTo>
                    <a:pt x="1447" y="620"/>
                  </a:lnTo>
                  <a:lnTo>
                    <a:pt x="1443" y="621"/>
                  </a:lnTo>
                  <a:lnTo>
                    <a:pt x="1442" y="623"/>
                  </a:lnTo>
                  <a:lnTo>
                    <a:pt x="1437" y="623"/>
                  </a:lnTo>
                  <a:lnTo>
                    <a:pt x="1435" y="621"/>
                  </a:lnTo>
                  <a:lnTo>
                    <a:pt x="1432" y="619"/>
                  </a:lnTo>
                  <a:lnTo>
                    <a:pt x="1432" y="615"/>
                  </a:lnTo>
                  <a:lnTo>
                    <a:pt x="1432" y="615"/>
                  </a:lnTo>
                  <a:lnTo>
                    <a:pt x="1434" y="613"/>
                  </a:lnTo>
                  <a:lnTo>
                    <a:pt x="1438" y="608"/>
                  </a:lnTo>
                  <a:lnTo>
                    <a:pt x="1438" y="606"/>
                  </a:lnTo>
                  <a:lnTo>
                    <a:pt x="1438" y="598"/>
                  </a:lnTo>
                  <a:lnTo>
                    <a:pt x="1438" y="596"/>
                  </a:lnTo>
                  <a:lnTo>
                    <a:pt x="1435" y="594"/>
                  </a:lnTo>
                  <a:lnTo>
                    <a:pt x="1430" y="585"/>
                  </a:lnTo>
                  <a:lnTo>
                    <a:pt x="1429" y="578"/>
                  </a:lnTo>
                  <a:lnTo>
                    <a:pt x="1429" y="577"/>
                  </a:lnTo>
                  <a:lnTo>
                    <a:pt x="1430" y="572"/>
                  </a:lnTo>
                  <a:lnTo>
                    <a:pt x="1435" y="569"/>
                  </a:lnTo>
                  <a:lnTo>
                    <a:pt x="1441" y="568"/>
                  </a:lnTo>
                  <a:lnTo>
                    <a:pt x="1443" y="566"/>
                  </a:lnTo>
                  <a:lnTo>
                    <a:pt x="1446" y="566"/>
                  </a:lnTo>
                  <a:lnTo>
                    <a:pt x="1447" y="574"/>
                  </a:lnTo>
                  <a:lnTo>
                    <a:pt x="1450" y="581"/>
                  </a:lnTo>
                  <a:lnTo>
                    <a:pt x="1451" y="586"/>
                  </a:lnTo>
                  <a:lnTo>
                    <a:pt x="1452" y="590"/>
                  </a:lnTo>
                  <a:lnTo>
                    <a:pt x="1456" y="594"/>
                  </a:lnTo>
                  <a:lnTo>
                    <a:pt x="1459" y="596"/>
                  </a:lnTo>
                  <a:lnTo>
                    <a:pt x="1462" y="600"/>
                  </a:lnTo>
                  <a:lnTo>
                    <a:pt x="1468" y="604"/>
                  </a:lnTo>
                  <a:lnTo>
                    <a:pt x="1471" y="606"/>
                  </a:lnTo>
                  <a:lnTo>
                    <a:pt x="1473" y="606"/>
                  </a:lnTo>
                  <a:lnTo>
                    <a:pt x="1476" y="604"/>
                  </a:lnTo>
                  <a:lnTo>
                    <a:pt x="1480" y="603"/>
                  </a:lnTo>
                  <a:lnTo>
                    <a:pt x="1485" y="602"/>
                  </a:lnTo>
                  <a:lnTo>
                    <a:pt x="1490" y="599"/>
                  </a:lnTo>
                  <a:lnTo>
                    <a:pt x="1497" y="598"/>
                  </a:lnTo>
                  <a:lnTo>
                    <a:pt x="1501" y="596"/>
                  </a:lnTo>
                  <a:lnTo>
                    <a:pt x="1505" y="596"/>
                  </a:lnTo>
                  <a:lnTo>
                    <a:pt x="1518" y="596"/>
                  </a:lnTo>
                  <a:lnTo>
                    <a:pt x="1532" y="590"/>
                  </a:lnTo>
                  <a:lnTo>
                    <a:pt x="1541" y="582"/>
                  </a:lnTo>
                  <a:lnTo>
                    <a:pt x="1545" y="578"/>
                  </a:lnTo>
                  <a:lnTo>
                    <a:pt x="1545" y="574"/>
                  </a:lnTo>
                  <a:lnTo>
                    <a:pt x="1547" y="572"/>
                  </a:lnTo>
                  <a:lnTo>
                    <a:pt x="1547" y="570"/>
                  </a:lnTo>
                  <a:lnTo>
                    <a:pt x="1548" y="566"/>
                  </a:lnTo>
                  <a:lnTo>
                    <a:pt x="1548" y="532"/>
                  </a:lnTo>
                  <a:lnTo>
                    <a:pt x="1548" y="521"/>
                  </a:lnTo>
                  <a:lnTo>
                    <a:pt x="1548" y="510"/>
                  </a:lnTo>
                  <a:lnTo>
                    <a:pt x="1547" y="500"/>
                  </a:lnTo>
                  <a:lnTo>
                    <a:pt x="1541" y="487"/>
                  </a:lnTo>
                  <a:lnTo>
                    <a:pt x="1539" y="484"/>
                  </a:lnTo>
                  <a:lnTo>
                    <a:pt x="1536" y="481"/>
                  </a:lnTo>
                  <a:lnTo>
                    <a:pt x="1534" y="479"/>
                  </a:lnTo>
                  <a:close/>
                </a:path>
              </a:pathLst>
            </a:custGeom>
            <a:solidFill>
              <a:schemeClr val="accent1"/>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3">
              <a:extLst>
                <a:ext uri="{FF2B5EF4-FFF2-40B4-BE49-F238E27FC236}">
                  <a16:creationId xmlns:a16="http://schemas.microsoft.com/office/drawing/2014/main" id="{A6801228-C808-90D1-5FF8-9E4B910069B2}"/>
                </a:ext>
              </a:extLst>
            </p:cNvPr>
            <p:cNvSpPr>
              <a:spLocks/>
            </p:cNvSpPr>
            <p:nvPr/>
          </p:nvSpPr>
          <p:spPr bwMode="auto">
            <a:xfrm>
              <a:off x="3791" y="2291"/>
              <a:ext cx="613" cy="584"/>
            </a:xfrm>
            <a:custGeom>
              <a:avLst/>
              <a:gdLst>
                <a:gd name="T0" fmla="*/ 21 w 613"/>
                <a:gd name="T1" fmla="*/ 80 h 584"/>
                <a:gd name="T2" fmla="*/ 34 w 613"/>
                <a:gd name="T3" fmla="*/ 86 h 584"/>
                <a:gd name="T4" fmla="*/ 49 w 613"/>
                <a:gd name="T5" fmla="*/ 120 h 584"/>
                <a:gd name="T6" fmla="*/ 89 w 613"/>
                <a:gd name="T7" fmla="*/ 163 h 584"/>
                <a:gd name="T8" fmla="*/ 169 w 613"/>
                <a:gd name="T9" fmla="*/ 229 h 584"/>
                <a:gd name="T10" fmla="*/ 201 w 613"/>
                <a:gd name="T11" fmla="*/ 249 h 584"/>
                <a:gd name="T12" fmla="*/ 218 w 613"/>
                <a:gd name="T13" fmla="*/ 254 h 584"/>
                <a:gd name="T14" fmla="*/ 227 w 613"/>
                <a:gd name="T15" fmla="*/ 263 h 584"/>
                <a:gd name="T16" fmla="*/ 258 w 613"/>
                <a:gd name="T17" fmla="*/ 301 h 584"/>
                <a:gd name="T18" fmla="*/ 271 w 613"/>
                <a:gd name="T19" fmla="*/ 331 h 584"/>
                <a:gd name="T20" fmla="*/ 275 w 613"/>
                <a:gd name="T21" fmla="*/ 382 h 584"/>
                <a:gd name="T22" fmla="*/ 276 w 613"/>
                <a:gd name="T23" fmla="*/ 443 h 584"/>
                <a:gd name="T24" fmla="*/ 282 w 613"/>
                <a:gd name="T25" fmla="*/ 470 h 584"/>
                <a:gd name="T26" fmla="*/ 306 w 613"/>
                <a:gd name="T27" fmla="*/ 518 h 584"/>
                <a:gd name="T28" fmla="*/ 339 w 613"/>
                <a:gd name="T29" fmla="*/ 556 h 584"/>
                <a:gd name="T30" fmla="*/ 361 w 613"/>
                <a:gd name="T31" fmla="*/ 572 h 584"/>
                <a:gd name="T32" fmla="*/ 383 w 613"/>
                <a:gd name="T33" fmla="*/ 581 h 584"/>
                <a:gd name="T34" fmla="*/ 404 w 613"/>
                <a:gd name="T35" fmla="*/ 584 h 584"/>
                <a:gd name="T36" fmla="*/ 420 w 613"/>
                <a:gd name="T37" fmla="*/ 575 h 584"/>
                <a:gd name="T38" fmla="*/ 439 w 613"/>
                <a:gd name="T39" fmla="*/ 553 h 584"/>
                <a:gd name="T40" fmla="*/ 449 w 613"/>
                <a:gd name="T41" fmla="*/ 536 h 584"/>
                <a:gd name="T42" fmla="*/ 458 w 613"/>
                <a:gd name="T43" fmla="*/ 508 h 584"/>
                <a:gd name="T44" fmla="*/ 454 w 613"/>
                <a:gd name="T45" fmla="*/ 490 h 584"/>
                <a:gd name="T46" fmla="*/ 458 w 613"/>
                <a:gd name="T47" fmla="*/ 365 h 584"/>
                <a:gd name="T48" fmla="*/ 453 w 613"/>
                <a:gd name="T49" fmla="*/ 351 h 584"/>
                <a:gd name="T50" fmla="*/ 454 w 613"/>
                <a:gd name="T51" fmla="*/ 338 h 584"/>
                <a:gd name="T52" fmla="*/ 476 w 613"/>
                <a:gd name="T53" fmla="*/ 326 h 584"/>
                <a:gd name="T54" fmla="*/ 536 w 613"/>
                <a:gd name="T55" fmla="*/ 324 h 584"/>
                <a:gd name="T56" fmla="*/ 610 w 613"/>
                <a:gd name="T57" fmla="*/ 322 h 584"/>
                <a:gd name="T58" fmla="*/ 613 w 613"/>
                <a:gd name="T59" fmla="*/ 313 h 584"/>
                <a:gd name="T60" fmla="*/ 583 w 613"/>
                <a:gd name="T61" fmla="*/ 280 h 584"/>
                <a:gd name="T62" fmla="*/ 497 w 613"/>
                <a:gd name="T63" fmla="*/ 207 h 584"/>
                <a:gd name="T64" fmla="*/ 492 w 613"/>
                <a:gd name="T65" fmla="*/ 184 h 584"/>
                <a:gd name="T66" fmla="*/ 490 w 613"/>
                <a:gd name="T67" fmla="*/ 152 h 584"/>
                <a:gd name="T68" fmla="*/ 481 w 613"/>
                <a:gd name="T69" fmla="*/ 144 h 584"/>
                <a:gd name="T70" fmla="*/ 458 w 613"/>
                <a:gd name="T71" fmla="*/ 140 h 584"/>
                <a:gd name="T72" fmla="*/ 433 w 613"/>
                <a:gd name="T73" fmla="*/ 150 h 584"/>
                <a:gd name="T74" fmla="*/ 416 w 613"/>
                <a:gd name="T75" fmla="*/ 148 h 584"/>
                <a:gd name="T76" fmla="*/ 403 w 613"/>
                <a:gd name="T77" fmla="*/ 138 h 584"/>
                <a:gd name="T78" fmla="*/ 403 w 613"/>
                <a:gd name="T79" fmla="*/ 122 h 584"/>
                <a:gd name="T80" fmla="*/ 413 w 613"/>
                <a:gd name="T81" fmla="*/ 92 h 584"/>
                <a:gd name="T82" fmla="*/ 416 w 613"/>
                <a:gd name="T83" fmla="*/ 61 h 584"/>
                <a:gd name="T84" fmla="*/ 407 w 613"/>
                <a:gd name="T85" fmla="*/ 51 h 584"/>
                <a:gd name="T86" fmla="*/ 391 w 613"/>
                <a:gd name="T87" fmla="*/ 49 h 584"/>
                <a:gd name="T88" fmla="*/ 362 w 613"/>
                <a:gd name="T89" fmla="*/ 57 h 584"/>
                <a:gd name="T90" fmla="*/ 339 w 613"/>
                <a:gd name="T91" fmla="*/ 59 h 584"/>
                <a:gd name="T92" fmla="*/ 333 w 613"/>
                <a:gd name="T93" fmla="*/ 50 h 584"/>
                <a:gd name="T94" fmla="*/ 336 w 613"/>
                <a:gd name="T95" fmla="*/ 15 h 584"/>
                <a:gd name="T96" fmla="*/ 297 w 613"/>
                <a:gd name="T97" fmla="*/ 27 h 584"/>
                <a:gd name="T98" fmla="*/ 259 w 613"/>
                <a:gd name="T99" fmla="*/ 44 h 584"/>
                <a:gd name="T100" fmla="*/ 226 w 613"/>
                <a:gd name="T101" fmla="*/ 44 h 584"/>
                <a:gd name="T102" fmla="*/ 165 w 613"/>
                <a:gd name="T103" fmla="*/ 19 h 584"/>
                <a:gd name="T104" fmla="*/ 119 w 613"/>
                <a:gd name="T105" fmla="*/ 8 h 584"/>
                <a:gd name="T106" fmla="*/ 89 w 613"/>
                <a:gd name="T107" fmla="*/ 16 h 584"/>
                <a:gd name="T108" fmla="*/ 25 w 613"/>
                <a:gd name="T109" fmla="*/ 55 h 584"/>
                <a:gd name="T110" fmla="*/ 0 w 613"/>
                <a:gd name="T111" fmla="*/ 65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3" h="584">
                  <a:moveTo>
                    <a:pt x="5" y="68"/>
                  </a:moveTo>
                  <a:lnTo>
                    <a:pt x="13" y="75"/>
                  </a:lnTo>
                  <a:lnTo>
                    <a:pt x="19" y="79"/>
                  </a:lnTo>
                  <a:lnTo>
                    <a:pt x="21" y="80"/>
                  </a:lnTo>
                  <a:lnTo>
                    <a:pt x="21" y="80"/>
                  </a:lnTo>
                  <a:lnTo>
                    <a:pt x="26" y="84"/>
                  </a:lnTo>
                  <a:lnTo>
                    <a:pt x="30" y="86"/>
                  </a:lnTo>
                  <a:lnTo>
                    <a:pt x="34" y="86"/>
                  </a:lnTo>
                  <a:lnTo>
                    <a:pt x="34" y="89"/>
                  </a:lnTo>
                  <a:lnTo>
                    <a:pt x="38" y="100"/>
                  </a:lnTo>
                  <a:lnTo>
                    <a:pt x="44" y="113"/>
                  </a:lnTo>
                  <a:lnTo>
                    <a:pt x="49" y="120"/>
                  </a:lnTo>
                  <a:lnTo>
                    <a:pt x="55" y="126"/>
                  </a:lnTo>
                  <a:lnTo>
                    <a:pt x="60" y="134"/>
                  </a:lnTo>
                  <a:lnTo>
                    <a:pt x="73" y="147"/>
                  </a:lnTo>
                  <a:lnTo>
                    <a:pt x="89" y="163"/>
                  </a:lnTo>
                  <a:lnTo>
                    <a:pt x="103" y="177"/>
                  </a:lnTo>
                  <a:lnTo>
                    <a:pt x="120" y="191"/>
                  </a:lnTo>
                  <a:lnTo>
                    <a:pt x="136" y="206"/>
                  </a:lnTo>
                  <a:lnTo>
                    <a:pt x="169" y="229"/>
                  </a:lnTo>
                  <a:lnTo>
                    <a:pt x="183" y="237"/>
                  </a:lnTo>
                  <a:lnTo>
                    <a:pt x="189" y="242"/>
                  </a:lnTo>
                  <a:lnTo>
                    <a:pt x="196" y="245"/>
                  </a:lnTo>
                  <a:lnTo>
                    <a:pt x="201" y="249"/>
                  </a:lnTo>
                  <a:lnTo>
                    <a:pt x="208" y="250"/>
                  </a:lnTo>
                  <a:lnTo>
                    <a:pt x="212" y="253"/>
                  </a:lnTo>
                  <a:lnTo>
                    <a:pt x="216" y="253"/>
                  </a:lnTo>
                  <a:lnTo>
                    <a:pt x="218" y="254"/>
                  </a:lnTo>
                  <a:lnTo>
                    <a:pt x="221" y="253"/>
                  </a:lnTo>
                  <a:lnTo>
                    <a:pt x="222" y="256"/>
                  </a:lnTo>
                  <a:lnTo>
                    <a:pt x="225" y="259"/>
                  </a:lnTo>
                  <a:lnTo>
                    <a:pt x="227" y="263"/>
                  </a:lnTo>
                  <a:lnTo>
                    <a:pt x="231" y="269"/>
                  </a:lnTo>
                  <a:lnTo>
                    <a:pt x="241" y="278"/>
                  </a:lnTo>
                  <a:lnTo>
                    <a:pt x="250" y="288"/>
                  </a:lnTo>
                  <a:lnTo>
                    <a:pt x="258" y="301"/>
                  </a:lnTo>
                  <a:lnTo>
                    <a:pt x="261" y="308"/>
                  </a:lnTo>
                  <a:lnTo>
                    <a:pt x="265" y="316"/>
                  </a:lnTo>
                  <a:lnTo>
                    <a:pt x="268" y="322"/>
                  </a:lnTo>
                  <a:lnTo>
                    <a:pt x="271" y="331"/>
                  </a:lnTo>
                  <a:lnTo>
                    <a:pt x="273" y="341"/>
                  </a:lnTo>
                  <a:lnTo>
                    <a:pt x="273" y="348"/>
                  </a:lnTo>
                  <a:lnTo>
                    <a:pt x="273" y="371"/>
                  </a:lnTo>
                  <a:lnTo>
                    <a:pt x="275" y="382"/>
                  </a:lnTo>
                  <a:lnTo>
                    <a:pt x="276" y="394"/>
                  </a:lnTo>
                  <a:lnTo>
                    <a:pt x="276" y="406"/>
                  </a:lnTo>
                  <a:lnTo>
                    <a:pt x="276" y="416"/>
                  </a:lnTo>
                  <a:lnTo>
                    <a:pt x="276" y="443"/>
                  </a:lnTo>
                  <a:lnTo>
                    <a:pt x="277" y="448"/>
                  </a:lnTo>
                  <a:lnTo>
                    <a:pt x="278" y="453"/>
                  </a:lnTo>
                  <a:lnTo>
                    <a:pt x="278" y="458"/>
                  </a:lnTo>
                  <a:lnTo>
                    <a:pt x="282" y="470"/>
                  </a:lnTo>
                  <a:lnTo>
                    <a:pt x="288" y="482"/>
                  </a:lnTo>
                  <a:lnTo>
                    <a:pt x="293" y="495"/>
                  </a:lnTo>
                  <a:lnTo>
                    <a:pt x="299" y="507"/>
                  </a:lnTo>
                  <a:lnTo>
                    <a:pt x="306" y="518"/>
                  </a:lnTo>
                  <a:lnTo>
                    <a:pt x="315" y="530"/>
                  </a:lnTo>
                  <a:lnTo>
                    <a:pt x="324" y="542"/>
                  </a:lnTo>
                  <a:lnTo>
                    <a:pt x="333" y="551"/>
                  </a:lnTo>
                  <a:lnTo>
                    <a:pt x="339" y="556"/>
                  </a:lnTo>
                  <a:lnTo>
                    <a:pt x="345" y="560"/>
                  </a:lnTo>
                  <a:lnTo>
                    <a:pt x="349" y="564"/>
                  </a:lnTo>
                  <a:lnTo>
                    <a:pt x="354" y="568"/>
                  </a:lnTo>
                  <a:lnTo>
                    <a:pt x="361" y="572"/>
                  </a:lnTo>
                  <a:lnTo>
                    <a:pt x="366" y="575"/>
                  </a:lnTo>
                  <a:lnTo>
                    <a:pt x="371" y="577"/>
                  </a:lnTo>
                  <a:lnTo>
                    <a:pt x="378" y="580"/>
                  </a:lnTo>
                  <a:lnTo>
                    <a:pt x="383" y="581"/>
                  </a:lnTo>
                  <a:lnTo>
                    <a:pt x="390" y="584"/>
                  </a:lnTo>
                  <a:lnTo>
                    <a:pt x="395" y="584"/>
                  </a:lnTo>
                  <a:lnTo>
                    <a:pt x="401" y="584"/>
                  </a:lnTo>
                  <a:lnTo>
                    <a:pt x="404" y="584"/>
                  </a:lnTo>
                  <a:lnTo>
                    <a:pt x="407" y="584"/>
                  </a:lnTo>
                  <a:lnTo>
                    <a:pt x="409" y="583"/>
                  </a:lnTo>
                  <a:lnTo>
                    <a:pt x="412" y="581"/>
                  </a:lnTo>
                  <a:lnTo>
                    <a:pt x="420" y="575"/>
                  </a:lnTo>
                  <a:lnTo>
                    <a:pt x="425" y="568"/>
                  </a:lnTo>
                  <a:lnTo>
                    <a:pt x="428" y="564"/>
                  </a:lnTo>
                  <a:lnTo>
                    <a:pt x="432" y="563"/>
                  </a:lnTo>
                  <a:lnTo>
                    <a:pt x="439" y="553"/>
                  </a:lnTo>
                  <a:lnTo>
                    <a:pt x="442" y="549"/>
                  </a:lnTo>
                  <a:lnTo>
                    <a:pt x="445" y="545"/>
                  </a:lnTo>
                  <a:lnTo>
                    <a:pt x="446" y="541"/>
                  </a:lnTo>
                  <a:lnTo>
                    <a:pt x="449" y="536"/>
                  </a:lnTo>
                  <a:lnTo>
                    <a:pt x="450" y="532"/>
                  </a:lnTo>
                  <a:lnTo>
                    <a:pt x="455" y="522"/>
                  </a:lnTo>
                  <a:lnTo>
                    <a:pt x="458" y="516"/>
                  </a:lnTo>
                  <a:lnTo>
                    <a:pt x="458" y="508"/>
                  </a:lnTo>
                  <a:lnTo>
                    <a:pt x="458" y="503"/>
                  </a:lnTo>
                  <a:lnTo>
                    <a:pt x="458" y="499"/>
                  </a:lnTo>
                  <a:lnTo>
                    <a:pt x="455" y="494"/>
                  </a:lnTo>
                  <a:lnTo>
                    <a:pt x="454" y="490"/>
                  </a:lnTo>
                  <a:lnTo>
                    <a:pt x="453" y="484"/>
                  </a:lnTo>
                  <a:lnTo>
                    <a:pt x="489" y="402"/>
                  </a:lnTo>
                  <a:lnTo>
                    <a:pt x="483" y="394"/>
                  </a:lnTo>
                  <a:lnTo>
                    <a:pt x="458" y="365"/>
                  </a:lnTo>
                  <a:lnTo>
                    <a:pt x="456" y="360"/>
                  </a:lnTo>
                  <a:lnTo>
                    <a:pt x="454" y="358"/>
                  </a:lnTo>
                  <a:lnTo>
                    <a:pt x="453" y="354"/>
                  </a:lnTo>
                  <a:lnTo>
                    <a:pt x="453" y="351"/>
                  </a:lnTo>
                  <a:lnTo>
                    <a:pt x="451" y="347"/>
                  </a:lnTo>
                  <a:lnTo>
                    <a:pt x="451" y="345"/>
                  </a:lnTo>
                  <a:lnTo>
                    <a:pt x="453" y="342"/>
                  </a:lnTo>
                  <a:lnTo>
                    <a:pt x="454" y="338"/>
                  </a:lnTo>
                  <a:lnTo>
                    <a:pt x="458" y="335"/>
                  </a:lnTo>
                  <a:lnTo>
                    <a:pt x="460" y="333"/>
                  </a:lnTo>
                  <a:lnTo>
                    <a:pt x="466" y="330"/>
                  </a:lnTo>
                  <a:lnTo>
                    <a:pt x="476" y="326"/>
                  </a:lnTo>
                  <a:lnTo>
                    <a:pt x="484" y="325"/>
                  </a:lnTo>
                  <a:lnTo>
                    <a:pt x="490" y="325"/>
                  </a:lnTo>
                  <a:lnTo>
                    <a:pt x="505" y="324"/>
                  </a:lnTo>
                  <a:lnTo>
                    <a:pt x="536" y="324"/>
                  </a:lnTo>
                  <a:lnTo>
                    <a:pt x="552" y="325"/>
                  </a:lnTo>
                  <a:lnTo>
                    <a:pt x="603" y="325"/>
                  </a:lnTo>
                  <a:lnTo>
                    <a:pt x="607" y="324"/>
                  </a:lnTo>
                  <a:lnTo>
                    <a:pt x="610" y="322"/>
                  </a:lnTo>
                  <a:lnTo>
                    <a:pt x="612" y="321"/>
                  </a:lnTo>
                  <a:lnTo>
                    <a:pt x="613" y="318"/>
                  </a:lnTo>
                  <a:lnTo>
                    <a:pt x="613" y="317"/>
                  </a:lnTo>
                  <a:lnTo>
                    <a:pt x="613" y="313"/>
                  </a:lnTo>
                  <a:lnTo>
                    <a:pt x="611" y="311"/>
                  </a:lnTo>
                  <a:lnTo>
                    <a:pt x="608" y="307"/>
                  </a:lnTo>
                  <a:lnTo>
                    <a:pt x="598" y="293"/>
                  </a:lnTo>
                  <a:lnTo>
                    <a:pt x="583" y="280"/>
                  </a:lnTo>
                  <a:lnTo>
                    <a:pt x="569" y="266"/>
                  </a:lnTo>
                  <a:lnTo>
                    <a:pt x="523" y="227"/>
                  </a:lnTo>
                  <a:lnTo>
                    <a:pt x="509" y="216"/>
                  </a:lnTo>
                  <a:lnTo>
                    <a:pt x="497" y="207"/>
                  </a:lnTo>
                  <a:lnTo>
                    <a:pt x="494" y="203"/>
                  </a:lnTo>
                  <a:lnTo>
                    <a:pt x="493" y="201"/>
                  </a:lnTo>
                  <a:lnTo>
                    <a:pt x="492" y="195"/>
                  </a:lnTo>
                  <a:lnTo>
                    <a:pt x="492" y="184"/>
                  </a:lnTo>
                  <a:lnTo>
                    <a:pt x="494" y="173"/>
                  </a:lnTo>
                  <a:lnTo>
                    <a:pt x="494" y="159"/>
                  </a:lnTo>
                  <a:lnTo>
                    <a:pt x="493" y="156"/>
                  </a:lnTo>
                  <a:lnTo>
                    <a:pt x="490" y="152"/>
                  </a:lnTo>
                  <a:lnTo>
                    <a:pt x="488" y="147"/>
                  </a:lnTo>
                  <a:lnTo>
                    <a:pt x="487" y="147"/>
                  </a:lnTo>
                  <a:lnTo>
                    <a:pt x="484" y="146"/>
                  </a:lnTo>
                  <a:lnTo>
                    <a:pt x="481" y="144"/>
                  </a:lnTo>
                  <a:lnTo>
                    <a:pt x="479" y="143"/>
                  </a:lnTo>
                  <a:lnTo>
                    <a:pt x="473" y="140"/>
                  </a:lnTo>
                  <a:lnTo>
                    <a:pt x="467" y="140"/>
                  </a:lnTo>
                  <a:lnTo>
                    <a:pt x="458" y="140"/>
                  </a:lnTo>
                  <a:lnTo>
                    <a:pt x="451" y="142"/>
                  </a:lnTo>
                  <a:lnTo>
                    <a:pt x="449" y="143"/>
                  </a:lnTo>
                  <a:lnTo>
                    <a:pt x="446" y="146"/>
                  </a:lnTo>
                  <a:lnTo>
                    <a:pt x="433" y="150"/>
                  </a:lnTo>
                  <a:lnTo>
                    <a:pt x="429" y="151"/>
                  </a:lnTo>
                  <a:lnTo>
                    <a:pt x="425" y="151"/>
                  </a:lnTo>
                  <a:lnTo>
                    <a:pt x="421" y="150"/>
                  </a:lnTo>
                  <a:lnTo>
                    <a:pt x="416" y="148"/>
                  </a:lnTo>
                  <a:lnTo>
                    <a:pt x="412" y="147"/>
                  </a:lnTo>
                  <a:lnTo>
                    <a:pt x="407" y="143"/>
                  </a:lnTo>
                  <a:lnTo>
                    <a:pt x="404" y="140"/>
                  </a:lnTo>
                  <a:lnTo>
                    <a:pt x="403" y="138"/>
                  </a:lnTo>
                  <a:lnTo>
                    <a:pt x="403" y="134"/>
                  </a:lnTo>
                  <a:lnTo>
                    <a:pt x="401" y="133"/>
                  </a:lnTo>
                  <a:lnTo>
                    <a:pt x="401" y="129"/>
                  </a:lnTo>
                  <a:lnTo>
                    <a:pt x="403" y="122"/>
                  </a:lnTo>
                  <a:lnTo>
                    <a:pt x="404" y="114"/>
                  </a:lnTo>
                  <a:lnTo>
                    <a:pt x="407" y="106"/>
                  </a:lnTo>
                  <a:lnTo>
                    <a:pt x="409" y="99"/>
                  </a:lnTo>
                  <a:lnTo>
                    <a:pt x="413" y="92"/>
                  </a:lnTo>
                  <a:lnTo>
                    <a:pt x="416" y="84"/>
                  </a:lnTo>
                  <a:lnTo>
                    <a:pt x="417" y="76"/>
                  </a:lnTo>
                  <a:lnTo>
                    <a:pt x="417" y="63"/>
                  </a:lnTo>
                  <a:lnTo>
                    <a:pt x="416" y="61"/>
                  </a:lnTo>
                  <a:lnTo>
                    <a:pt x="413" y="57"/>
                  </a:lnTo>
                  <a:lnTo>
                    <a:pt x="413" y="55"/>
                  </a:lnTo>
                  <a:lnTo>
                    <a:pt x="411" y="53"/>
                  </a:lnTo>
                  <a:lnTo>
                    <a:pt x="407" y="51"/>
                  </a:lnTo>
                  <a:lnTo>
                    <a:pt x="403" y="49"/>
                  </a:lnTo>
                  <a:lnTo>
                    <a:pt x="399" y="49"/>
                  </a:lnTo>
                  <a:lnTo>
                    <a:pt x="395" y="48"/>
                  </a:lnTo>
                  <a:lnTo>
                    <a:pt x="391" y="49"/>
                  </a:lnTo>
                  <a:lnTo>
                    <a:pt x="386" y="49"/>
                  </a:lnTo>
                  <a:lnTo>
                    <a:pt x="378" y="50"/>
                  </a:lnTo>
                  <a:lnTo>
                    <a:pt x="371" y="54"/>
                  </a:lnTo>
                  <a:lnTo>
                    <a:pt x="362" y="57"/>
                  </a:lnTo>
                  <a:lnTo>
                    <a:pt x="354" y="59"/>
                  </a:lnTo>
                  <a:lnTo>
                    <a:pt x="350" y="61"/>
                  </a:lnTo>
                  <a:lnTo>
                    <a:pt x="343" y="61"/>
                  </a:lnTo>
                  <a:lnTo>
                    <a:pt x="339" y="59"/>
                  </a:lnTo>
                  <a:lnTo>
                    <a:pt x="336" y="58"/>
                  </a:lnTo>
                  <a:lnTo>
                    <a:pt x="336" y="55"/>
                  </a:lnTo>
                  <a:lnTo>
                    <a:pt x="335" y="53"/>
                  </a:lnTo>
                  <a:lnTo>
                    <a:pt x="333" y="50"/>
                  </a:lnTo>
                  <a:lnTo>
                    <a:pt x="332" y="42"/>
                  </a:lnTo>
                  <a:lnTo>
                    <a:pt x="332" y="33"/>
                  </a:lnTo>
                  <a:lnTo>
                    <a:pt x="333" y="24"/>
                  </a:lnTo>
                  <a:lnTo>
                    <a:pt x="336" y="15"/>
                  </a:lnTo>
                  <a:lnTo>
                    <a:pt x="336" y="7"/>
                  </a:lnTo>
                  <a:lnTo>
                    <a:pt x="339" y="0"/>
                  </a:lnTo>
                  <a:lnTo>
                    <a:pt x="326" y="10"/>
                  </a:lnTo>
                  <a:lnTo>
                    <a:pt x="297" y="27"/>
                  </a:lnTo>
                  <a:lnTo>
                    <a:pt x="282" y="34"/>
                  </a:lnTo>
                  <a:lnTo>
                    <a:pt x="273" y="37"/>
                  </a:lnTo>
                  <a:lnTo>
                    <a:pt x="267" y="41"/>
                  </a:lnTo>
                  <a:lnTo>
                    <a:pt x="259" y="44"/>
                  </a:lnTo>
                  <a:lnTo>
                    <a:pt x="252" y="44"/>
                  </a:lnTo>
                  <a:lnTo>
                    <a:pt x="246" y="45"/>
                  </a:lnTo>
                  <a:lnTo>
                    <a:pt x="231" y="45"/>
                  </a:lnTo>
                  <a:lnTo>
                    <a:pt x="226" y="44"/>
                  </a:lnTo>
                  <a:lnTo>
                    <a:pt x="209" y="37"/>
                  </a:lnTo>
                  <a:lnTo>
                    <a:pt x="195" y="31"/>
                  </a:lnTo>
                  <a:lnTo>
                    <a:pt x="179" y="25"/>
                  </a:lnTo>
                  <a:lnTo>
                    <a:pt x="165" y="19"/>
                  </a:lnTo>
                  <a:lnTo>
                    <a:pt x="142" y="12"/>
                  </a:lnTo>
                  <a:lnTo>
                    <a:pt x="135" y="10"/>
                  </a:lnTo>
                  <a:lnTo>
                    <a:pt x="127" y="8"/>
                  </a:lnTo>
                  <a:lnTo>
                    <a:pt x="119" y="8"/>
                  </a:lnTo>
                  <a:lnTo>
                    <a:pt x="110" y="7"/>
                  </a:lnTo>
                  <a:lnTo>
                    <a:pt x="102" y="8"/>
                  </a:lnTo>
                  <a:lnTo>
                    <a:pt x="98" y="11"/>
                  </a:lnTo>
                  <a:lnTo>
                    <a:pt x="89" y="16"/>
                  </a:lnTo>
                  <a:lnTo>
                    <a:pt x="76" y="25"/>
                  </a:lnTo>
                  <a:lnTo>
                    <a:pt x="59" y="36"/>
                  </a:lnTo>
                  <a:lnTo>
                    <a:pt x="42" y="46"/>
                  </a:lnTo>
                  <a:lnTo>
                    <a:pt x="25" y="55"/>
                  </a:lnTo>
                  <a:lnTo>
                    <a:pt x="17" y="59"/>
                  </a:lnTo>
                  <a:lnTo>
                    <a:pt x="10" y="62"/>
                  </a:lnTo>
                  <a:lnTo>
                    <a:pt x="5" y="63"/>
                  </a:lnTo>
                  <a:lnTo>
                    <a:pt x="0" y="65"/>
                  </a:lnTo>
                  <a:lnTo>
                    <a:pt x="1" y="65"/>
                  </a:lnTo>
                  <a:lnTo>
                    <a:pt x="5" y="68"/>
                  </a:lnTo>
                  <a:close/>
                </a:path>
              </a:pathLst>
            </a:custGeom>
            <a:solidFill>
              <a:schemeClr val="accent6"/>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12">
              <a:extLst>
                <a:ext uri="{FF2B5EF4-FFF2-40B4-BE49-F238E27FC236}">
                  <a16:creationId xmlns:a16="http://schemas.microsoft.com/office/drawing/2014/main" id="{FF85FC2F-0D71-D9FD-15DF-3C79CD6CC99A}"/>
                </a:ext>
              </a:extLst>
            </p:cNvPr>
            <p:cNvSpPr>
              <a:spLocks/>
            </p:cNvSpPr>
            <p:nvPr/>
          </p:nvSpPr>
          <p:spPr bwMode="auto">
            <a:xfrm>
              <a:off x="2759" y="96"/>
              <a:ext cx="644" cy="445"/>
            </a:xfrm>
            <a:custGeom>
              <a:avLst/>
              <a:gdLst>
                <a:gd name="T0" fmla="*/ 236 w 644"/>
                <a:gd name="T1" fmla="*/ 404 h 445"/>
                <a:gd name="T2" fmla="*/ 279 w 644"/>
                <a:gd name="T3" fmla="*/ 380 h 445"/>
                <a:gd name="T4" fmla="*/ 317 w 644"/>
                <a:gd name="T5" fmla="*/ 367 h 445"/>
                <a:gd name="T6" fmla="*/ 364 w 644"/>
                <a:gd name="T7" fmla="*/ 369 h 445"/>
                <a:gd name="T8" fmla="*/ 416 w 644"/>
                <a:gd name="T9" fmla="*/ 397 h 445"/>
                <a:gd name="T10" fmla="*/ 497 w 644"/>
                <a:gd name="T11" fmla="*/ 441 h 445"/>
                <a:gd name="T12" fmla="*/ 531 w 644"/>
                <a:gd name="T13" fmla="*/ 444 h 445"/>
                <a:gd name="T14" fmla="*/ 576 w 644"/>
                <a:gd name="T15" fmla="*/ 432 h 445"/>
                <a:gd name="T16" fmla="*/ 615 w 644"/>
                <a:gd name="T17" fmla="*/ 423 h 445"/>
                <a:gd name="T18" fmla="*/ 628 w 644"/>
                <a:gd name="T19" fmla="*/ 391 h 445"/>
                <a:gd name="T20" fmla="*/ 644 w 644"/>
                <a:gd name="T21" fmla="*/ 360 h 445"/>
                <a:gd name="T22" fmla="*/ 631 w 644"/>
                <a:gd name="T23" fmla="*/ 334 h 445"/>
                <a:gd name="T24" fmla="*/ 603 w 644"/>
                <a:gd name="T25" fmla="*/ 306 h 445"/>
                <a:gd name="T26" fmla="*/ 590 w 644"/>
                <a:gd name="T27" fmla="*/ 271 h 445"/>
                <a:gd name="T28" fmla="*/ 573 w 644"/>
                <a:gd name="T29" fmla="*/ 207 h 445"/>
                <a:gd name="T30" fmla="*/ 603 w 644"/>
                <a:gd name="T31" fmla="*/ 105 h 445"/>
                <a:gd name="T32" fmla="*/ 605 w 644"/>
                <a:gd name="T33" fmla="*/ 83 h 445"/>
                <a:gd name="T34" fmla="*/ 547 w 644"/>
                <a:gd name="T35" fmla="*/ 4 h 445"/>
                <a:gd name="T36" fmla="*/ 522 w 644"/>
                <a:gd name="T37" fmla="*/ 11 h 445"/>
                <a:gd name="T38" fmla="*/ 437 w 644"/>
                <a:gd name="T39" fmla="*/ 11 h 445"/>
                <a:gd name="T40" fmla="*/ 373 w 644"/>
                <a:gd name="T41" fmla="*/ 9 h 445"/>
                <a:gd name="T42" fmla="*/ 287 w 644"/>
                <a:gd name="T43" fmla="*/ 0 h 445"/>
                <a:gd name="T44" fmla="*/ 275 w 644"/>
                <a:gd name="T45" fmla="*/ 9 h 445"/>
                <a:gd name="T46" fmla="*/ 259 w 644"/>
                <a:gd name="T47" fmla="*/ 9 h 445"/>
                <a:gd name="T48" fmla="*/ 254 w 644"/>
                <a:gd name="T49" fmla="*/ 34 h 445"/>
                <a:gd name="T50" fmla="*/ 236 w 644"/>
                <a:gd name="T51" fmla="*/ 45 h 445"/>
                <a:gd name="T52" fmla="*/ 196 w 644"/>
                <a:gd name="T53" fmla="*/ 53 h 445"/>
                <a:gd name="T54" fmla="*/ 161 w 644"/>
                <a:gd name="T55" fmla="*/ 70 h 445"/>
                <a:gd name="T56" fmla="*/ 127 w 644"/>
                <a:gd name="T57" fmla="*/ 83 h 445"/>
                <a:gd name="T58" fmla="*/ 84 w 644"/>
                <a:gd name="T59" fmla="*/ 102 h 445"/>
                <a:gd name="T60" fmla="*/ 75 w 644"/>
                <a:gd name="T61" fmla="*/ 114 h 445"/>
                <a:gd name="T62" fmla="*/ 58 w 644"/>
                <a:gd name="T63" fmla="*/ 125 h 445"/>
                <a:gd name="T64" fmla="*/ 43 w 644"/>
                <a:gd name="T65" fmla="*/ 138 h 445"/>
                <a:gd name="T66" fmla="*/ 47 w 644"/>
                <a:gd name="T67" fmla="*/ 161 h 445"/>
                <a:gd name="T68" fmla="*/ 11 w 644"/>
                <a:gd name="T69" fmla="*/ 177 h 445"/>
                <a:gd name="T70" fmla="*/ 1 w 644"/>
                <a:gd name="T71" fmla="*/ 186 h 445"/>
                <a:gd name="T72" fmla="*/ 16 w 644"/>
                <a:gd name="T73" fmla="*/ 198 h 445"/>
                <a:gd name="T74" fmla="*/ 49 w 644"/>
                <a:gd name="T75" fmla="*/ 204 h 445"/>
                <a:gd name="T76" fmla="*/ 66 w 644"/>
                <a:gd name="T77" fmla="*/ 227 h 445"/>
                <a:gd name="T78" fmla="*/ 83 w 644"/>
                <a:gd name="T79" fmla="*/ 230 h 445"/>
                <a:gd name="T80" fmla="*/ 67 w 644"/>
                <a:gd name="T81" fmla="*/ 244 h 445"/>
                <a:gd name="T82" fmla="*/ 62 w 644"/>
                <a:gd name="T83" fmla="*/ 261 h 445"/>
                <a:gd name="T84" fmla="*/ 88 w 644"/>
                <a:gd name="T85" fmla="*/ 279 h 445"/>
                <a:gd name="T86" fmla="*/ 101 w 644"/>
                <a:gd name="T87" fmla="*/ 302 h 445"/>
                <a:gd name="T88" fmla="*/ 162 w 644"/>
                <a:gd name="T89" fmla="*/ 325 h 445"/>
                <a:gd name="T90" fmla="*/ 178 w 644"/>
                <a:gd name="T91" fmla="*/ 305 h 445"/>
                <a:gd name="T92" fmla="*/ 195 w 644"/>
                <a:gd name="T93" fmla="*/ 299 h 445"/>
                <a:gd name="T94" fmla="*/ 198 w 644"/>
                <a:gd name="T95" fmla="*/ 322 h 445"/>
                <a:gd name="T96" fmla="*/ 189 w 644"/>
                <a:gd name="T97" fmla="*/ 370 h 445"/>
                <a:gd name="T98" fmla="*/ 189 w 644"/>
                <a:gd name="T99" fmla="*/ 416 h 445"/>
                <a:gd name="T100" fmla="*/ 194 w 644"/>
                <a:gd name="T101" fmla="*/ 429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4" h="445">
                  <a:moveTo>
                    <a:pt x="198" y="433"/>
                  </a:moveTo>
                  <a:lnTo>
                    <a:pt x="203" y="429"/>
                  </a:lnTo>
                  <a:lnTo>
                    <a:pt x="219" y="416"/>
                  </a:lnTo>
                  <a:lnTo>
                    <a:pt x="228" y="411"/>
                  </a:lnTo>
                  <a:lnTo>
                    <a:pt x="236" y="404"/>
                  </a:lnTo>
                  <a:lnTo>
                    <a:pt x="246" y="398"/>
                  </a:lnTo>
                  <a:lnTo>
                    <a:pt x="255" y="393"/>
                  </a:lnTo>
                  <a:lnTo>
                    <a:pt x="275" y="381"/>
                  </a:lnTo>
                  <a:lnTo>
                    <a:pt x="275" y="381"/>
                  </a:lnTo>
                  <a:lnTo>
                    <a:pt x="279" y="380"/>
                  </a:lnTo>
                  <a:lnTo>
                    <a:pt x="289" y="374"/>
                  </a:lnTo>
                  <a:lnTo>
                    <a:pt x="308" y="369"/>
                  </a:lnTo>
                  <a:lnTo>
                    <a:pt x="314" y="367"/>
                  </a:lnTo>
                  <a:lnTo>
                    <a:pt x="316" y="367"/>
                  </a:lnTo>
                  <a:lnTo>
                    <a:pt x="317" y="367"/>
                  </a:lnTo>
                  <a:lnTo>
                    <a:pt x="326" y="364"/>
                  </a:lnTo>
                  <a:lnTo>
                    <a:pt x="334" y="364"/>
                  </a:lnTo>
                  <a:lnTo>
                    <a:pt x="342" y="364"/>
                  </a:lnTo>
                  <a:lnTo>
                    <a:pt x="359" y="368"/>
                  </a:lnTo>
                  <a:lnTo>
                    <a:pt x="364" y="369"/>
                  </a:lnTo>
                  <a:lnTo>
                    <a:pt x="373" y="374"/>
                  </a:lnTo>
                  <a:lnTo>
                    <a:pt x="385" y="378"/>
                  </a:lnTo>
                  <a:lnTo>
                    <a:pt x="394" y="384"/>
                  </a:lnTo>
                  <a:lnTo>
                    <a:pt x="406" y="390"/>
                  </a:lnTo>
                  <a:lnTo>
                    <a:pt x="416" y="397"/>
                  </a:lnTo>
                  <a:lnTo>
                    <a:pt x="427" y="403"/>
                  </a:lnTo>
                  <a:lnTo>
                    <a:pt x="448" y="416"/>
                  </a:lnTo>
                  <a:lnTo>
                    <a:pt x="470" y="429"/>
                  </a:lnTo>
                  <a:lnTo>
                    <a:pt x="480" y="435"/>
                  </a:lnTo>
                  <a:lnTo>
                    <a:pt x="497" y="441"/>
                  </a:lnTo>
                  <a:lnTo>
                    <a:pt x="503" y="441"/>
                  </a:lnTo>
                  <a:lnTo>
                    <a:pt x="508" y="444"/>
                  </a:lnTo>
                  <a:lnTo>
                    <a:pt x="513" y="445"/>
                  </a:lnTo>
                  <a:lnTo>
                    <a:pt x="525" y="445"/>
                  </a:lnTo>
                  <a:lnTo>
                    <a:pt x="531" y="444"/>
                  </a:lnTo>
                  <a:lnTo>
                    <a:pt x="538" y="442"/>
                  </a:lnTo>
                  <a:lnTo>
                    <a:pt x="550" y="440"/>
                  </a:lnTo>
                  <a:lnTo>
                    <a:pt x="556" y="437"/>
                  </a:lnTo>
                  <a:lnTo>
                    <a:pt x="564" y="436"/>
                  </a:lnTo>
                  <a:lnTo>
                    <a:pt x="576" y="432"/>
                  </a:lnTo>
                  <a:lnTo>
                    <a:pt x="590" y="429"/>
                  </a:lnTo>
                  <a:lnTo>
                    <a:pt x="603" y="427"/>
                  </a:lnTo>
                  <a:lnTo>
                    <a:pt x="609" y="427"/>
                  </a:lnTo>
                  <a:lnTo>
                    <a:pt x="615" y="428"/>
                  </a:lnTo>
                  <a:lnTo>
                    <a:pt x="615" y="423"/>
                  </a:lnTo>
                  <a:lnTo>
                    <a:pt x="615" y="419"/>
                  </a:lnTo>
                  <a:lnTo>
                    <a:pt x="617" y="415"/>
                  </a:lnTo>
                  <a:lnTo>
                    <a:pt x="618" y="411"/>
                  </a:lnTo>
                  <a:lnTo>
                    <a:pt x="623" y="401"/>
                  </a:lnTo>
                  <a:lnTo>
                    <a:pt x="628" y="391"/>
                  </a:lnTo>
                  <a:lnTo>
                    <a:pt x="635" y="381"/>
                  </a:lnTo>
                  <a:lnTo>
                    <a:pt x="639" y="373"/>
                  </a:lnTo>
                  <a:lnTo>
                    <a:pt x="641" y="368"/>
                  </a:lnTo>
                  <a:lnTo>
                    <a:pt x="643" y="363"/>
                  </a:lnTo>
                  <a:lnTo>
                    <a:pt x="644" y="360"/>
                  </a:lnTo>
                  <a:lnTo>
                    <a:pt x="644" y="356"/>
                  </a:lnTo>
                  <a:lnTo>
                    <a:pt x="643" y="351"/>
                  </a:lnTo>
                  <a:lnTo>
                    <a:pt x="639" y="344"/>
                  </a:lnTo>
                  <a:lnTo>
                    <a:pt x="636" y="339"/>
                  </a:lnTo>
                  <a:lnTo>
                    <a:pt x="631" y="334"/>
                  </a:lnTo>
                  <a:lnTo>
                    <a:pt x="624" y="327"/>
                  </a:lnTo>
                  <a:lnTo>
                    <a:pt x="618" y="322"/>
                  </a:lnTo>
                  <a:lnTo>
                    <a:pt x="613" y="316"/>
                  </a:lnTo>
                  <a:lnTo>
                    <a:pt x="609" y="313"/>
                  </a:lnTo>
                  <a:lnTo>
                    <a:pt x="603" y="306"/>
                  </a:lnTo>
                  <a:lnTo>
                    <a:pt x="600" y="301"/>
                  </a:lnTo>
                  <a:lnTo>
                    <a:pt x="597" y="295"/>
                  </a:lnTo>
                  <a:lnTo>
                    <a:pt x="594" y="287"/>
                  </a:lnTo>
                  <a:lnTo>
                    <a:pt x="592" y="279"/>
                  </a:lnTo>
                  <a:lnTo>
                    <a:pt x="590" y="271"/>
                  </a:lnTo>
                  <a:lnTo>
                    <a:pt x="586" y="258"/>
                  </a:lnTo>
                  <a:lnTo>
                    <a:pt x="585" y="244"/>
                  </a:lnTo>
                  <a:lnTo>
                    <a:pt x="580" y="221"/>
                  </a:lnTo>
                  <a:lnTo>
                    <a:pt x="576" y="215"/>
                  </a:lnTo>
                  <a:lnTo>
                    <a:pt x="573" y="207"/>
                  </a:lnTo>
                  <a:lnTo>
                    <a:pt x="569" y="198"/>
                  </a:lnTo>
                  <a:lnTo>
                    <a:pt x="564" y="191"/>
                  </a:lnTo>
                  <a:lnTo>
                    <a:pt x="559" y="183"/>
                  </a:lnTo>
                  <a:lnTo>
                    <a:pt x="605" y="108"/>
                  </a:lnTo>
                  <a:lnTo>
                    <a:pt x="603" y="105"/>
                  </a:lnTo>
                  <a:lnTo>
                    <a:pt x="601" y="101"/>
                  </a:lnTo>
                  <a:lnTo>
                    <a:pt x="601" y="94"/>
                  </a:lnTo>
                  <a:lnTo>
                    <a:pt x="602" y="89"/>
                  </a:lnTo>
                  <a:lnTo>
                    <a:pt x="603" y="87"/>
                  </a:lnTo>
                  <a:lnTo>
                    <a:pt x="605" y="83"/>
                  </a:lnTo>
                  <a:lnTo>
                    <a:pt x="609" y="75"/>
                  </a:lnTo>
                  <a:lnTo>
                    <a:pt x="615" y="66"/>
                  </a:lnTo>
                  <a:lnTo>
                    <a:pt x="620" y="55"/>
                  </a:lnTo>
                  <a:lnTo>
                    <a:pt x="627" y="45"/>
                  </a:lnTo>
                  <a:lnTo>
                    <a:pt x="547" y="4"/>
                  </a:lnTo>
                  <a:lnTo>
                    <a:pt x="546" y="4"/>
                  </a:lnTo>
                  <a:lnTo>
                    <a:pt x="541" y="7"/>
                  </a:lnTo>
                  <a:lnTo>
                    <a:pt x="535" y="8"/>
                  </a:lnTo>
                  <a:lnTo>
                    <a:pt x="529" y="9"/>
                  </a:lnTo>
                  <a:lnTo>
                    <a:pt x="522" y="11"/>
                  </a:lnTo>
                  <a:lnTo>
                    <a:pt x="514" y="11"/>
                  </a:lnTo>
                  <a:lnTo>
                    <a:pt x="508" y="12"/>
                  </a:lnTo>
                  <a:lnTo>
                    <a:pt x="500" y="12"/>
                  </a:lnTo>
                  <a:lnTo>
                    <a:pt x="484" y="11"/>
                  </a:lnTo>
                  <a:lnTo>
                    <a:pt x="437" y="11"/>
                  </a:lnTo>
                  <a:lnTo>
                    <a:pt x="427" y="9"/>
                  </a:lnTo>
                  <a:lnTo>
                    <a:pt x="403" y="9"/>
                  </a:lnTo>
                  <a:lnTo>
                    <a:pt x="394" y="9"/>
                  </a:lnTo>
                  <a:lnTo>
                    <a:pt x="377" y="9"/>
                  </a:lnTo>
                  <a:lnTo>
                    <a:pt x="373" y="9"/>
                  </a:lnTo>
                  <a:lnTo>
                    <a:pt x="360" y="9"/>
                  </a:lnTo>
                  <a:lnTo>
                    <a:pt x="305" y="4"/>
                  </a:lnTo>
                  <a:lnTo>
                    <a:pt x="301" y="2"/>
                  </a:lnTo>
                  <a:lnTo>
                    <a:pt x="296" y="0"/>
                  </a:lnTo>
                  <a:lnTo>
                    <a:pt x="287" y="0"/>
                  </a:lnTo>
                  <a:lnTo>
                    <a:pt x="285" y="2"/>
                  </a:lnTo>
                  <a:lnTo>
                    <a:pt x="283" y="3"/>
                  </a:lnTo>
                  <a:lnTo>
                    <a:pt x="279" y="7"/>
                  </a:lnTo>
                  <a:lnTo>
                    <a:pt x="276" y="9"/>
                  </a:lnTo>
                  <a:lnTo>
                    <a:pt x="275" y="9"/>
                  </a:lnTo>
                  <a:lnTo>
                    <a:pt x="274" y="9"/>
                  </a:lnTo>
                  <a:lnTo>
                    <a:pt x="272" y="11"/>
                  </a:lnTo>
                  <a:lnTo>
                    <a:pt x="270" y="9"/>
                  </a:lnTo>
                  <a:lnTo>
                    <a:pt x="266" y="9"/>
                  </a:lnTo>
                  <a:lnTo>
                    <a:pt x="259" y="9"/>
                  </a:lnTo>
                  <a:lnTo>
                    <a:pt x="257" y="9"/>
                  </a:lnTo>
                  <a:lnTo>
                    <a:pt x="257" y="12"/>
                  </a:lnTo>
                  <a:lnTo>
                    <a:pt x="255" y="13"/>
                  </a:lnTo>
                  <a:lnTo>
                    <a:pt x="255" y="30"/>
                  </a:lnTo>
                  <a:lnTo>
                    <a:pt x="254" y="34"/>
                  </a:lnTo>
                  <a:lnTo>
                    <a:pt x="251" y="37"/>
                  </a:lnTo>
                  <a:lnTo>
                    <a:pt x="249" y="39"/>
                  </a:lnTo>
                  <a:lnTo>
                    <a:pt x="245" y="41"/>
                  </a:lnTo>
                  <a:lnTo>
                    <a:pt x="240" y="42"/>
                  </a:lnTo>
                  <a:lnTo>
                    <a:pt x="236" y="45"/>
                  </a:lnTo>
                  <a:lnTo>
                    <a:pt x="230" y="46"/>
                  </a:lnTo>
                  <a:lnTo>
                    <a:pt x="227" y="46"/>
                  </a:lnTo>
                  <a:lnTo>
                    <a:pt x="215" y="49"/>
                  </a:lnTo>
                  <a:lnTo>
                    <a:pt x="206" y="51"/>
                  </a:lnTo>
                  <a:lnTo>
                    <a:pt x="196" y="53"/>
                  </a:lnTo>
                  <a:lnTo>
                    <a:pt x="189" y="53"/>
                  </a:lnTo>
                  <a:lnTo>
                    <a:pt x="183" y="55"/>
                  </a:lnTo>
                  <a:lnTo>
                    <a:pt x="177" y="64"/>
                  </a:lnTo>
                  <a:lnTo>
                    <a:pt x="173" y="66"/>
                  </a:lnTo>
                  <a:lnTo>
                    <a:pt x="161" y="70"/>
                  </a:lnTo>
                  <a:lnTo>
                    <a:pt x="153" y="72"/>
                  </a:lnTo>
                  <a:lnTo>
                    <a:pt x="147" y="76"/>
                  </a:lnTo>
                  <a:lnTo>
                    <a:pt x="140" y="77"/>
                  </a:lnTo>
                  <a:lnTo>
                    <a:pt x="135" y="80"/>
                  </a:lnTo>
                  <a:lnTo>
                    <a:pt x="127" y="83"/>
                  </a:lnTo>
                  <a:lnTo>
                    <a:pt x="119" y="85"/>
                  </a:lnTo>
                  <a:lnTo>
                    <a:pt x="107" y="89"/>
                  </a:lnTo>
                  <a:lnTo>
                    <a:pt x="102" y="89"/>
                  </a:lnTo>
                  <a:lnTo>
                    <a:pt x="89" y="98"/>
                  </a:lnTo>
                  <a:lnTo>
                    <a:pt x="84" y="102"/>
                  </a:lnTo>
                  <a:lnTo>
                    <a:pt x="79" y="108"/>
                  </a:lnTo>
                  <a:lnTo>
                    <a:pt x="75" y="111"/>
                  </a:lnTo>
                  <a:lnTo>
                    <a:pt x="75" y="113"/>
                  </a:lnTo>
                  <a:lnTo>
                    <a:pt x="75" y="113"/>
                  </a:lnTo>
                  <a:lnTo>
                    <a:pt x="75" y="114"/>
                  </a:lnTo>
                  <a:lnTo>
                    <a:pt x="75" y="114"/>
                  </a:lnTo>
                  <a:lnTo>
                    <a:pt x="72" y="118"/>
                  </a:lnTo>
                  <a:lnTo>
                    <a:pt x="66" y="122"/>
                  </a:lnTo>
                  <a:lnTo>
                    <a:pt x="63" y="123"/>
                  </a:lnTo>
                  <a:lnTo>
                    <a:pt x="58" y="125"/>
                  </a:lnTo>
                  <a:lnTo>
                    <a:pt x="53" y="126"/>
                  </a:lnTo>
                  <a:lnTo>
                    <a:pt x="50" y="127"/>
                  </a:lnTo>
                  <a:lnTo>
                    <a:pt x="49" y="128"/>
                  </a:lnTo>
                  <a:lnTo>
                    <a:pt x="46" y="131"/>
                  </a:lnTo>
                  <a:lnTo>
                    <a:pt x="43" y="138"/>
                  </a:lnTo>
                  <a:lnTo>
                    <a:pt x="42" y="142"/>
                  </a:lnTo>
                  <a:lnTo>
                    <a:pt x="42" y="151"/>
                  </a:lnTo>
                  <a:lnTo>
                    <a:pt x="45" y="155"/>
                  </a:lnTo>
                  <a:lnTo>
                    <a:pt x="46" y="159"/>
                  </a:lnTo>
                  <a:lnTo>
                    <a:pt x="47" y="161"/>
                  </a:lnTo>
                  <a:lnTo>
                    <a:pt x="49" y="164"/>
                  </a:lnTo>
                  <a:lnTo>
                    <a:pt x="51" y="170"/>
                  </a:lnTo>
                  <a:lnTo>
                    <a:pt x="53" y="174"/>
                  </a:lnTo>
                  <a:lnTo>
                    <a:pt x="29" y="174"/>
                  </a:lnTo>
                  <a:lnTo>
                    <a:pt x="11" y="177"/>
                  </a:lnTo>
                  <a:lnTo>
                    <a:pt x="4" y="178"/>
                  </a:lnTo>
                  <a:lnTo>
                    <a:pt x="0" y="181"/>
                  </a:lnTo>
                  <a:lnTo>
                    <a:pt x="0" y="181"/>
                  </a:lnTo>
                  <a:lnTo>
                    <a:pt x="0" y="183"/>
                  </a:lnTo>
                  <a:lnTo>
                    <a:pt x="1" y="186"/>
                  </a:lnTo>
                  <a:lnTo>
                    <a:pt x="3" y="190"/>
                  </a:lnTo>
                  <a:lnTo>
                    <a:pt x="8" y="194"/>
                  </a:lnTo>
                  <a:lnTo>
                    <a:pt x="11" y="195"/>
                  </a:lnTo>
                  <a:lnTo>
                    <a:pt x="13" y="196"/>
                  </a:lnTo>
                  <a:lnTo>
                    <a:pt x="16" y="198"/>
                  </a:lnTo>
                  <a:lnTo>
                    <a:pt x="30" y="198"/>
                  </a:lnTo>
                  <a:lnTo>
                    <a:pt x="34" y="196"/>
                  </a:lnTo>
                  <a:lnTo>
                    <a:pt x="42" y="198"/>
                  </a:lnTo>
                  <a:lnTo>
                    <a:pt x="47" y="203"/>
                  </a:lnTo>
                  <a:lnTo>
                    <a:pt x="49" y="204"/>
                  </a:lnTo>
                  <a:lnTo>
                    <a:pt x="56" y="217"/>
                  </a:lnTo>
                  <a:lnTo>
                    <a:pt x="58" y="220"/>
                  </a:lnTo>
                  <a:lnTo>
                    <a:pt x="60" y="223"/>
                  </a:lnTo>
                  <a:lnTo>
                    <a:pt x="63" y="224"/>
                  </a:lnTo>
                  <a:lnTo>
                    <a:pt x="66" y="227"/>
                  </a:lnTo>
                  <a:lnTo>
                    <a:pt x="70" y="228"/>
                  </a:lnTo>
                  <a:lnTo>
                    <a:pt x="79" y="228"/>
                  </a:lnTo>
                  <a:lnTo>
                    <a:pt x="84" y="225"/>
                  </a:lnTo>
                  <a:lnTo>
                    <a:pt x="83" y="229"/>
                  </a:lnTo>
                  <a:lnTo>
                    <a:pt x="83" y="230"/>
                  </a:lnTo>
                  <a:lnTo>
                    <a:pt x="81" y="232"/>
                  </a:lnTo>
                  <a:lnTo>
                    <a:pt x="79" y="234"/>
                  </a:lnTo>
                  <a:lnTo>
                    <a:pt x="75" y="237"/>
                  </a:lnTo>
                  <a:lnTo>
                    <a:pt x="71" y="241"/>
                  </a:lnTo>
                  <a:lnTo>
                    <a:pt x="67" y="244"/>
                  </a:lnTo>
                  <a:lnTo>
                    <a:pt x="60" y="247"/>
                  </a:lnTo>
                  <a:lnTo>
                    <a:pt x="60" y="249"/>
                  </a:lnTo>
                  <a:lnTo>
                    <a:pt x="59" y="250"/>
                  </a:lnTo>
                  <a:lnTo>
                    <a:pt x="59" y="254"/>
                  </a:lnTo>
                  <a:lnTo>
                    <a:pt x="62" y="261"/>
                  </a:lnTo>
                  <a:lnTo>
                    <a:pt x="67" y="267"/>
                  </a:lnTo>
                  <a:lnTo>
                    <a:pt x="71" y="270"/>
                  </a:lnTo>
                  <a:lnTo>
                    <a:pt x="75" y="272"/>
                  </a:lnTo>
                  <a:lnTo>
                    <a:pt x="80" y="275"/>
                  </a:lnTo>
                  <a:lnTo>
                    <a:pt x="88" y="279"/>
                  </a:lnTo>
                  <a:lnTo>
                    <a:pt x="90" y="283"/>
                  </a:lnTo>
                  <a:lnTo>
                    <a:pt x="93" y="289"/>
                  </a:lnTo>
                  <a:lnTo>
                    <a:pt x="97" y="293"/>
                  </a:lnTo>
                  <a:lnTo>
                    <a:pt x="100" y="299"/>
                  </a:lnTo>
                  <a:lnTo>
                    <a:pt x="101" y="302"/>
                  </a:lnTo>
                  <a:lnTo>
                    <a:pt x="102" y="308"/>
                  </a:lnTo>
                  <a:lnTo>
                    <a:pt x="104" y="312"/>
                  </a:lnTo>
                  <a:lnTo>
                    <a:pt x="156" y="326"/>
                  </a:lnTo>
                  <a:lnTo>
                    <a:pt x="160" y="326"/>
                  </a:lnTo>
                  <a:lnTo>
                    <a:pt x="162" y="325"/>
                  </a:lnTo>
                  <a:lnTo>
                    <a:pt x="165" y="323"/>
                  </a:lnTo>
                  <a:lnTo>
                    <a:pt x="168" y="322"/>
                  </a:lnTo>
                  <a:lnTo>
                    <a:pt x="174" y="314"/>
                  </a:lnTo>
                  <a:lnTo>
                    <a:pt x="176" y="309"/>
                  </a:lnTo>
                  <a:lnTo>
                    <a:pt x="178" y="305"/>
                  </a:lnTo>
                  <a:lnTo>
                    <a:pt x="179" y="302"/>
                  </a:lnTo>
                  <a:lnTo>
                    <a:pt x="182" y="301"/>
                  </a:lnTo>
                  <a:lnTo>
                    <a:pt x="182" y="300"/>
                  </a:lnTo>
                  <a:lnTo>
                    <a:pt x="186" y="299"/>
                  </a:lnTo>
                  <a:lnTo>
                    <a:pt x="195" y="299"/>
                  </a:lnTo>
                  <a:lnTo>
                    <a:pt x="196" y="300"/>
                  </a:lnTo>
                  <a:lnTo>
                    <a:pt x="199" y="302"/>
                  </a:lnTo>
                  <a:lnTo>
                    <a:pt x="199" y="309"/>
                  </a:lnTo>
                  <a:lnTo>
                    <a:pt x="198" y="318"/>
                  </a:lnTo>
                  <a:lnTo>
                    <a:pt x="198" y="322"/>
                  </a:lnTo>
                  <a:lnTo>
                    <a:pt x="196" y="334"/>
                  </a:lnTo>
                  <a:lnTo>
                    <a:pt x="195" y="344"/>
                  </a:lnTo>
                  <a:lnTo>
                    <a:pt x="193" y="353"/>
                  </a:lnTo>
                  <a:lnTo>
                    <a:pt x="191" y="363"/>
                  </a:lnTo>
                  <a:lnTo>
                    <a:pt x="189" y="370"/>
                  </a:lnTo>
                  <a:lnTo>
                    <a:pt x="187" y="380"/>
                  </a:lnTo>
                  <a:lnTo>
                    <a:pt x="186" y="387"/>
                  </a:lnTo>
                  <a:lnTo>
                    <a:pt x="186" y="398"/>
                  </a:lnTo>
                  <a:lnTo>
                    <a:pt x="186" y="403"/>
                  </a:lnTo>
                  <a:lnTo>
                    <a:pt x="189" y="416"/>
                  </a:lnTo>
                  <a:lnTo>
                    <a:pt x="190" y="421"/>
                  </a:lnTo>
                  <a:lnTo>
                    <a:pt x="190" y="421"/>
                  </a:lnTo>
                  <a:lnTo>
                    <a:pt x="191" y="424"/>
                  </a:lnTo>
                  <a:lnTo>
                    <a:pt x="194" y="429"/>
                  </a:lnTo>
                  <a:lnTo>
                    <a:pt x="194" y="429"/>
                  </a:lnTo>
                  <a:lnTo>
                    <a:pt x="196" y="435"/>
                  </a:lnTo>
                  <a:lnTo>
                    <a:pt x="198" y="433"/>
                  </a:lnTo>
                  <a:close/>
                </a:path>
              </a:pathLst>
            </a:custGeom>
            <a:solidFill>
              <a:schemeClr val="accent1"/>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13">
              <a:extLst>
                <a:ext uri="{FF2B5EF4-FFF2-40B4-BE49-F238E27FC236}">
                  <a16:creationId xmlns:a16="http://schemas.microsoft.com/office/drawing/2014/main" id="{4B9016CA-A351-9F90-A082-8604E5D26BD7}"/>
                </a:ext>
              </a:extLst>
            </p:cNvPr>
            <p:cNvSpPr>
              <a:spLocks/>
            </p:cNvSpPr>
            <p:nvPr/>
          </p:nvSpPr>
          <p:spPr bwMode="auto">
            <a:xfrm>
              <a:off x="1757" y="1207"/>
              <a:ext cx="1479" cy="1108"/>
            </a:xfrm>
            <a:custGeom>
              <a:avLst/>
              <a:gdLst>
                <a:gd name="T0" fmla="*/ 48 w 1479"/>
                <a:gd name="T1" fmla="*/ 239 h 1108"/>
                <a:gd name="T2" fmla="*/ 27 w 1479"/>
                <a:gd name="T3" fmla="*/ 263 h 1108"/>
                <a:gd name="T4" fmla="*/ 23 w 1479"/>
                <a:gd name="T5" fmla="*/ 322 h 1108"/>
                <a:gd name="T6" fmla="*/ 32 w 1479"/>
                <a:gd name="T7" fmla="*/ 388 h 1108"/>
                <a:gd name="T8" fmla="*/ 13 w 1479"/>
                <a:gd name="T9" fmla="*/ 452 h 1108"/>
                <a:gd name="T10" fmla="*/ 68 w 1479"/>
                <a:gd name="T11" fmla="*/ 484 h 1108"/>
                <a:gd name="T12" fmla="*/ 68 w 1479"/>
                <a:gd name="T13" fmla="*/ 547 h 1108"/>
                <a:gd name="T14" fmla="*/ 87 w 1479"/>
                <a:gd name="T15" fmla="*/ 577 h 1108"/>
                <a:gd name="T16" fmla="*/ 98 w 1479"/>
                <a:gd name="T17" fmla="*/ 620 h 1108"/>
                <a:gd name="T18" fmla="*/ 86 w 1479"/>
                <a:gd name="T19" fmla="*/ 660 h 1108"/>
                <a:gd name="T20" fmla="*/ 107 w 1479"/>
                <a:gd name="T21" fmla="*/ 698 h 1108"/>
                <a:gd name="T22" fmla="*/ 146 w 1479"/>
                <a:gd name="T23" fmla="*/ 757 h 1108"/>
                <a:gd name="T24" fmla="*/ 188 w 1479"/>
                <a:gd name="T25" fmla="*/ 816 h 1108"/>
                <a:gd name="T26" fmla="*/ 305 w 1479"/>
                <a:gd name="T27" fmla="*/ 868 h 1108"/>
                <a:gd name="T28" fmla="*/ 365 w 1479"/>
                <a:gd name="T29" fmla="*/ 884 h 1108"/>
                <a:gd name="T30" fmla="*/ 347 w 1479"/>
                <a:gd name="T31" fmla="*/ 925 h 1108"/>
                <a:gd name="T32" fmla="*/ 395 w 1479"/>
                <a:gd name="T33" fmla="*/ 965 h 1108"/>
                <a:gd name="T34" fmla="*/ 430 w 1479"/>
                <a:gd name="T35" fmla="*/ 954 h 1108"/>
                <a:gd name="T36" fmla="*/ 455 w 1479"/>
                <a:gd name="T37" fmla="*/ 935 h 1108"/>
                <a:gd name="T38" fmla="*/ 466 w 1479"/>
                <a:gd name="T39" fmla="*/ 905 h 1108"/>
                <a:gd name="T40" fmla="*/ 539 w 1479"/>
                <a:gd name="T41" fmla="*/ 923 h 1108"/>
                <a:gd name="T42" fmla="*/ 559 w 1479"/>
                <a:gd name="T43" fmla="*/ 939 h 1108"/>
                <a:gd name="T44" fmla="*/ 556 w 1479"/>
                <a:gd name="T45" fmla="*/ 959 h 1108"/>
                <a:gd name="T46" fmla="*/ 617 w 1479"/>
                <a:gd name="T47" fmla="*/ 972 h 1108"/>
                <a:gd name="T48" fmla="*/ 689 w 1479"/>
                <a:gd name="T49" fmla="*/ 997 h 1108"/>
                <a:gd name="T50" fmla="*/ 750 w 1479"/>
                <a:gd name="T51" fmla="*/ 1052 h 1108"/>
                <a:gd name="T52" fmla="*/ 811 w 1479"/>
                <a:gd name="T53" fmla="*/ 1059 h 1108"/>
                <a:gd name="T54" fmla="*/ 854 w 1479"/>
                <a:gd name="T55" fmla="*/ 1056 h 1108"/>
                <a:gd name="T56" fmla="*/ 892 w 1479"/>
                <a:gd name="T57" fmla="*/ 1084 h 1108"/>
                <a:gd name="T58" fmla="*/ 930 w 1479"/>
                <a:gd name="T59" fmla="*/ 1104 h 1108"/>
                <a:gd name="T60" fmla="*/ 1000 w 1479"/>
                <a:gd name="T61" fmla="*/ 1057 h 1108"/>
                <a:gd name="T62" fmla="*/ 1073 w 1479"/>
                <a:gd name="T63" fmla="*/ 1065 h 1108"/>
                <a:gd name="T64" fmla="*/ 1181 w 1479"/>
                <a:gd name="T65" fmla="*/ 1037 h 1108"/>
                <a:gd name="T66" fmla="*/ 1261 w 1479"/>
                <a:gd name="T67" fmla="*/ 1075 h 1108"/>
                <a:gd name="T68" fmla="*/ 1349 w 1479"/>
                <a:gd name="T69" fmla="*/ 1093 h 1108"/>
                <a:gd name="T70" fmla="*/ 1358 w 1479"/>
                <a:gd name="T71" fmla="*/ 1071 h 1108"/>
                <a:gd name="T72" fmla="*/ 1329 w 1479"/>
                <a:gd name="T73" fmla="*/ 1049 h 1108"/>
                <a:gd name="T74" fmla="*/ 1311 w 1479"/>
                <a:gd name="T75" fmla="*/ 985 h 1108"/>
                <a:gd name="T76" fmla="*/ 1352 w 1479"/>
                <a:gd name="T77" fmla="*/ 902 h 1108"/>
                <a:gd name="T78" fmla="*/ 1382 w 1479"/>
                <a:gd name="T79" fmla="*/ 862 h 1108"/>
                <a:gd name="T80" fmla="*/ 1433 w 1479"/>
                <a:gd name="T81" fmla="*/ 795 h 1108"/>
                <a:gd name="T82" fmla="*/ 1477 w 1479"/>
                <a:gd name="T83" fmla="*/ 744 h 1108"/>
                <a:gd name="T84" fmla="*/ 1468 w 1479"/>
                <a:gd name="T85" fmla="*/ 710 h 1108"/>
                <a:gd name="T86" fmla="*/ 1410 w 1479"/>
                <a:gd name="T87" fmla="*/ 641 h 1108"/>
                <a:gd name="T88" fmla="*/ 1382 w 1479"/>
                <a:gd name="T89" fmla="*/ 599 h 1108"/>
                <a:gd name="T90" fmla="*/ 1363 w 1479"/>
                <a:gd name="T91" fmla="*/ 555 h 1108"/>
                <a:gd name="T92" fmla="*/ 1354 w 1479"/>
                <a:gd name="T93" fmla="*/ 469 h 1108"/>
                <a:gd name="T94" fmla="*/ 1286 w 1479"/>
                <a:gd name="T95" fmla="*/ 439 h 1108"/>
                <a:gd name="T96" fmla="*/ 1286 w 1479"/>
                <a:gd name="T97" fmla="*/ 395 h 1108"/>
                <a:gd name="T98" fmla="*/ 1362 w 1479"/>
                <a:gd name="T99" fmla="*/ 341 h 1108"/>
                <a:gd name="T100" fmla="*/ 1332 w 1479"/>
                <a:gd name="T101" fmla="*/ 233 h 1108"/>
                <a:gd name="T102" fmla="*/ 1257 w 1479"/>
                <a:gd name="T103" fmla="*/ 74 h 1108"/>
                <a:gd name="T104" fmla="*/ 1174 w 1479"/>
                <a:gd name="T105" fmla="*/ 17 h 1108"/>
                <a:gd name="T106" fmla="*/ 1020 w 1479"/>
                <a:gd name="T107" fmla="*/ 48 h 1108"/>
                <a:gd name="T108" fmla="*/ 675 w 1479"/>
                <a:gd name="T109" fmla="*/ 77 h 1108"/>
                <a:gd name="T110" fmla="*/ 573 w 1479"/>
                <a:gd name="T111" fmla="*/ 52 h 1108"/>
                <a:gd name="T112" fmla="*/ 545 w 1479"/>
                <a:gd name="T113" fmla="*/ 5 h 1108"/>
                <a:gd name="T114" fmla="*/ 392 w 1479"/>
                <a:gd name="T115" fmla="*/ 30 h 1108"/>
                <a:gd name="T116" fmla="*/ 305 w 1479"/>
                <a:gd name="T117" fmla="*/ 72 h 1108"/>
                <a:gd name="T118" fmla="*/ 251 w 1479"/>
                <a:gd name="T119" fmla="*/ 129 h 1108"/>
                <a:gd name="T120" fmla="*/ 10 w 1479"/>
                <a:gd name="T121" fmla="*/ 216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1108">
                  <a:moveTo>
                    <a:pt x="1" y="227"/>
                  </a:moveTo>
                  <a:lnTo>
                    <a:pt x="1" y="234"/>
                  </a:lnTo>
                  <a:lnTo>
                    <a:pt x="2" y="238"/>
                  </a:lnTo>
                  <a:lnTo>
                    <a:pt x="10" y="242"/>
                  </a:lnTo>
                  <a:lnTo>
                    <a:pt x="17" y="242"/>
                  </a:lnTo>
                  <a:lnTo>
                    <a:pt x="26" y="239"/>
                  </a:lnTo>
                  <a:lnTo>
                    <a:pt x="31" y="237"/>
                  </a:lnTo>
                  <a:lnTo>
                    <a:pt x="38" y="235"/>
                  </a:lnTo>
                  <a:lnTo>
                    <a:pt x="42" y="237"/>
                  </a:lnTo>
                  <a:lnTo>
                    <a:pt x="44" y="237"/>
                  </a:lnTo>
                  <a:lnTo>
                    <a:pt x="47" y="238"/>
                  </a:lnTo>
                  <a:lnTo>
                    <a:pt x="48" y="239"/>
                  </a:lnTo>
                  <a:lnTo>
                    <a:pt x="48" y="242"/>
                  </a:lnTo>
                  <a:lnTo>
                    <a:pt x="49" y="243"/>
                  </a:lnTo>
                  <a:lnTo>
                    <a:pt x="51" y="247"/>
                  </a:lnTo>
                  <a:lnTo>
                    <a:pt x="51" y="250"/>
                  </a:lnTo>
                  <a:lnTo>
                    <a:pt x="49" y="255"/>
                  </a:lnTo>
                  <a:lnTo>
                    <a:pt x="49" y="271"/>
                  </a:lnTo>
                  <a:lnTo>
                    <a:pt x="51" y="273"/>
                  </a:lnTo>
                  <a:lnTo>
                    <a:pt x="51" y="277"/>
                  </a:lnTo>
                  <a:lnTo>
                    <a:pt x="51" y="277"/>
                  </a:lnTo>
                  <a:lnTo>
                    <a:pt x="51" y="277"/>
                  </a:lnTo>
                  <a:lnTo>
                    <a:pt x="44" y="272"/>
                  </a:lnTo>
                  <a:lnTo>
                    <a:pt x="27" y="263"/>
                  </a:lnTo>
                  <a:lnTo>
                    <a:pt x="19" y="261"/>
                  </a:lnTo>
                  <a:lnTo>
                    <a:pt x="11" y="258"/>
                  </a:lnTo>
                  <a:lnTo>
                    <a:pt x="6" y="256"/>
                  </a:lnTo>
                  <a:lnTo>
                    <a:pt x="9" y="263"/>
                  </a:lnTo>
                  <a:lnTo>
                    <a:pt x="11" y="275"/>
                  </a:lnTo>
                  <a:lnTo>
                    <a:pt x="14" y="286"/>
                  </a:lnTo>
                  <a:lnTo>
                    <a:pt x="15" y="297"/>
                  </a:lnTo>
                  <a:lnTo>
                    <a:pt x="17" y="306"/>
                  </a:lnTo>
                  <a:lnTo>
                    <a:pt x="18" y="310"/>
                  </a:lnTo>
                  <a:lnTo>
                    <a:pt x="19" y="314"/>
                  </a:lnTo>
                  <a:lnTo>
                    <a:pt x="22" y="318"/>
                  </a:lnTo>
                  <a:lnTo>
                    <a:pt x="23" y="322"/>
                  </a:lnTo>
                  <a:lnTo>
                    <a:pt x="26" y="326"/>
                  </a:lnTo>
                  <a:lnTo>
                    <a:pt x="27" y="328"/>
                  </a:lnTo>
                  <a:lnTo>
                    <a:pt x="30" y="333"/>
                  </a:lnTo>
                  <a:lnTo>
                    <a:pt x="30" y="336"/>
                  </a:lnTo>
                  <a:lnTo>
                    <a:pt x="31" y="343"/>
                  </a:lnTo>
                  <a:lnTo>
                    <a:pt x="31" y="352"/>
                  </a:lnTo>
                  <a:lnTo>
                    <a:pt x="31" y="357"/>
                  </a:lnTo>
                  <a:lnTo>
                    <a:pt x="32" y="361"/>
                  </a:lnTo>
                  <a:lnTo>
                    <a:pt x="32" y="366"/>
                  </a:lnTo>
                  <a:lnTo>
                    <a:pt x="34" y="371"/>
                  </a:lnTo>
                  <a:lnTo>
                    <a:pt x="34" y="384"/>
                  </a:lnTo>
                  <a:lnTo>
                    <a:pt x="32" y="388"/>
                  </a:lnTo>
                  <a:lnTo>
                    <a:pt x="31" y="394"/>
                  </a:lnTo>
                  <a:lnTo>
                    <a:pt x="30" y="396"/>
                  </a:lnTo>
                  <a:lnTo>
                    <a:pt x="25" y="404"/>
                  </a:lnTo>
                  <a:lnTo>
                    <a:pt x="10" y="421"/>
                  </a:lnTo>
                  <a:lnTo>
                    <a:pt x="8" y="425"/>
                  </a:lnTo>
                  <a:lnTo>
                    <a:pt x="6" y="428"/>
                  </a:lnTo>
                  <a:lnTo>
                    <a:pt x="6" y="430"/>
                  </a:lnTo>
                  <a:lnTo>
                    <a:pt x="6" y="441"/>
                  </a:lnTo>
                  <a:lnTo>
                    <a:pt x="6" y="443"/>
                  </a:lnTo>
                  <a:lnTo>
                    <a:pt x="8" y="445"/>
                  </a:lnTo>
                  <a:lnTo>
                    <a:pt x="10" y="449"/>
                  </a:lnTo>
                  <a:lnTo>
                    <a:pt x="13" y="452"/>
                  </a:lnTo>
                  <a:lnTo>
                    <a:pt x="15" y="454"/>
                  </a:lnTo>
                  <a:lnTo>
                    <a:pt x="21" y="456"/>
                  </a:lnTo>
                  <a:lnTo>
                    <a:pt x="26" y="460"/>
                  </a:lnTo>
                  <a:lnTo>
                    <a:pt x="31" y="462"/>
                  </a:lnTo>
                  <a:lnTo>
                    <a:pt x="44" y="467"/>
                  </a:lnTo>
                  <a:lnTo>
                    <a:pt x="48" y="468"/>
                  </a:lnTo>
                  <a:lnTo>
                    <a:pt x="55" y="471"/>
                  </a:lnTo>
                  <a:lnTo>
                    <a:pt x="60" y="473"/>
                  </a:lnTo>
                  <a:lnTo>
                    <a:pt x="63" y="475"/>
                  </a:lnTo>
                  <a:lnTo>
                    <a:pt x="66" y="480"/>
                  </a:lnTo>
                  <a:lnTo>
                    <a:pt x="66" y="481"/>
                  </a:lnTo>
                  <a:lnTo>
                    <a:pt x="68" y="484"/>
                  </a:lnTo>
                  <a:lnTo>
                    <a:pt x="69" y="485"/>
                  </a:lnTo>
                  <a:lnTo>
                    <a:pt x="69" y="489"/>
                  </a:lnTo>
                  <a:lnTo>
                    <a:pt x="69" y="497"/>
                  </a:lnTo>
                  <a:lnTo>
                    <a:pt x="69" y="502"/>
                  </a:lnTo>
                  <a:lnTo>
                    <a:pt x="69" y="506"/>
                  </a:lnTo>
                  <a:lnTo>
                    <a:pt x="68" y="511"/>
                  </a:lnTo>
                  <a:lnTo>
                    <a:pt x="66" y="517"/>
                  </a:lnTo>
                  <a:lnTo>
                    <a:pt x="66" y="522"/>
                  </a:lnTo>
                  <a:lnTo>
                    <a:pt x="66" y="528"/>
                  </a:lnTo>
                  <a:lnTo>
                    <a:pt x="66" y="540"/>
                  </a:lnTo>
                  <a:lnTo>
                    <a:pt x="66" y="545"/>
                  </a:lnTo>
                  <a:lnTo>
                    <a:pt x="68" y="547"/>
                  </a:lnTo>
                  <a:lnTo>
                    <a:pt x="69" y="551"/>
                  </a:lnTo>
                  <a:lnTo>
                    <a:pt x="72" y="555"/>
                  </a:lnTo>
                  <a:lnTo>
                    <a:pt x="76" y="558"/>
                  </a:lnTo>
                  <a:lnTo>
                    <a:pt x="78" y="560"/>
                  </a:lnTo>
                  <a:lnTo>
                    <a:pt x="82" y="561"/>
                  </a:lnTo>
                  <a:lnTo>
                    <a:pt x="83" y="562"/>
                  </a:lnTo>
                  <a:lnTo>
                    <a:pt x="85" y="564"/>
                  </a:lnTo>
                  <a:lnTo>
                    <a:pt x="85" y="565"/>
                  </a:lnTo>
                  <a:lnTo>
                    <a:pt x="85" y="568"/>
                  </a:lnTo>
                  <a:lnTo>
                    <a:pt x="86" y="570"/>
                  </a:lnTo>
                  <a:lnTo>
                    <a:pt x="87" y="573"/>
                  </a:lnTo>
                  <a:lnTo>
                    <a:pt x="87" y="577"/>
                  </a:lnTo>
                  <a:lnTo>
                    <a:pt x="89" y="579"/>
                  </a:lnTo>
                  <a:lnTo>
                    <a:pt x="90" y="582"/>
                  </a:lnTo>
                  <a:lnTo>
                    <a:pt x="90" y="585"/>
                  </a:lnTo>
                  <a:lnTo>
                    <a:pt x="90" y="591"/>
                  </a:lnTo>
                  <a:lnTo>
                    <a:pt x="93" y="595"/>
                  </a:lnTo>
                  <a:lnTo>
                    <a:pt x="93" y="596"/>
                  </a:lnTo>
                  <a:lnTo>
                    <a:pt x="94" y="600"/>
                  </a:lnTo>
                  <a:lnTo>
                    <a:pt x="95" y="603"/>
                  </a:lnTo>
                  <a:lnTo>
                    <a:pt x="97" y="607"/>
                  </a:lnTo>
                  <a:lnTo>
                    <a:pt x="97" y="609"/>
                  </a:lnTo>
                  <a:lnTo>
                    <a:pt x="98" y="616"/>
                  </a:lnTo>
                  <a:lnTo>
                    <a:pt x="98" y="620"/>
                  </a:lnTo>
                  <a:lnTo>
                    <a:pt x="97" y="621"/>
                  </a:lnTo>
                  <a:lnTo>
                    <a:pt x="97" y="624"/>
                  </a:lnTo>
                  <a:lnTo>
                    <a:pt x="95" y="625"/>
                  </a:lnTo>
                  <a:lnTo>
                    <a:pt x="93" y="629"/>
                  </a:lnTo>
                  <a:lnTo>
                    <a:pt x="90" y="632"/>
                  </a:lnTo>
                  <a:lnTo>
                    <a:pt x="85" y="637"/>
                  </a:lnTo>
                  <a:lnTo>
                    <a:pt x="85" y="640"/>
                  </a:lnTo>
                  <a:lnTo>
                    <a:pt x="82" y="643"/>
                  </a:lnTo>
                  <a:lnTo>
                    <a:pt x="82" y="653"/>
                  </a:lnTo>
                  <a:lnTo>
                    <a:pt x="83" y="657"/>
                  </a:lnTo>
                  <a:lnTo>
                    <a:pt x="85" y="659"/>
                  </a:lnTo>
                  <a:lnTo>
                    <a:pt x="86" y="660"/>
                  </a:lnTo>
                  <a:lnTo>
                    <a:pt x="87" y="662"/>
                  </a:lnTo>
                  <a:lnTo>
                    <a:pt x="90" y="664"/>
                  </a:lnTo>
                  <a:lnTo>
                    <a:pt x="95" y="664"/>
                  </a:lnTo>
                  <a:lnTo>
                    <a:pt x="98" y="666"/>
                  </a:lnTo>
                  <a:lnTo>
                    <a:pt x="99" y="667"/>
                  </a:lnTo>
                  <a:lnTo>
                    <a:pt x="100" y="668"/>
                  </a:lnTo>
                  <a:lnTo>
                    <a:pt x="102" y="668"/>
                  </a:lnTo>
                  <a:lnTo>
                    <a:pt x="102" y="674"/>
                  </a:lnTo>
                  <a:lnTo>
                    <a:pt x="103" y="681"/>
                  </a:lnTo>
                  <a:lnTo>
                    <a:pt x="104" y="687"/>
                  </a:lnTo>
                  <a:lnTo>
                    <a:pt x="106" y="692"/>
                  </a:lnTo>
                  <a:lnTo>
                    <a:pt x="107" y="698"/>
                  </a:lnTo>
                  <a:lnTo>
                    <a:pt x="107" y="705"/>
                  </a:lnTo>
                  <a:lnTo>
                    <a:pt x="120" y="709"/>
                  </a:lnTo>
                  <a:lnTo>
                    <a:pt x="129" y="714"/>
                  </a:lnTo>
                  <a:lnTo>
                    <a:pt x="133" y="717"/>
                  </a:lnTo>
                  <a:lnTo>
                    <a:pt x="136" y="719"/>
                  </a:lnTo>
                  <a:lnTo>
                    <a:pt x="138" y="723"/>
                  </a:lnTo>
                  <a:lnTo>
                    <a:pt x="141" y="727"/>
                  </a:lnTo>
                  <a:lnTo>
                    <a:pt x="144" y="731"/>
                  </a:lnTo>
                  <a:lnTo>
                    <a:pt x="144" y="735"/>
                  </a:lnTo>
                  <a:lnTo>
                    <a:pt x="145" y="740"/>
                  </a:lnTo>
                  <a:lnTo>
                    <a:pt x="146" y="746"/>
                  </a:lnTo>
                  <a:lnTo>
                    <a:pt x="146" y="757"/>
                  </a:lnTo>
                  <a:lnTo>
                    <a:pt x="146" y="793"/>
                  </a:lnTo>
                  <a:lnTo>
                    <a:pt x="145" y="806"/>
                  </a:lnTo>
                  <a:lnTo>
                    <a:pt x="145" y="808"/>
                  </a:lnTo>
                  <a:lnTo>
                    <a:pt x="149" y="808"/>
                  </a:lnTo>
                  <a:lnTo>
                    <a:pt x="153" y="807"/>
                  </a:lnTo>
                  <a:lnTo>
                    <a:pt x="170" y="807"/>
                  </a:lnTo>
                  <a:lnTo>
                    <a:pt x="175" y="808"/>
                  </a:lnTo>
                  <a:lnTo>
                    <a:pt x="178" y="808"/>
                  </a:lnTo>
                  <a:lnTo>
                    <a:pt x="182" y="810"/>
                  </a:lnTo>
                  <a:lnTo>
                    <a:pt x="184" y="811"/>
                  </a:lnTo>
                  <a:lnTo>
                    <a:pt x="186" y="814"/>
                  </a:lnTo>
                  <a:lnTo>
                    <a:pt x="188" y="816"/>
                  </a:lnTo>
                  <a:lnTo>
                    <a:pt x="192" y="823"/>
                  </a:lnTo>
                  <a:lnTo>
                    <a:pt x="195" y="828"/>
                  </a:lnTo>
                  <a:lnTo>
                    <a:pt x="197" y="834"/>
                  </a:lnTo>
                  <a:lnTo>
                    <a:pt x="200" y="837"/>
                  </a:lnTo>
                  <a:lnTo>
                    <a:pt x="203" y="838"/>
                  </a:lnTo>
                  <a:lnTo>
                    <a:pt x="205" y="840"/>
                  </a:lnTo>
                  <a:lnTo>
                    <a:pt x="209" y="842"/>
                  </a:lnTo>
                  <a:lnTo>
                    <a:pt x="227" y="848"/>
                  </a:lnTo>
                  <a:lnTo>
                    <a:pt x="246" y="854"/>
                  </a:lnTo>
                  <a:lnTo>
                    <a:pt x="281" y="865"/>
                  </a:lnTo>
                  <a:lnTo>
                    <a:pt x="297" y="868"/>
                  </a:lnTo>
                  <a:lnTo>
                    <a:pt x="305" y="868"/>
                  </a:lnTo>
                  <a:lnTo>
                    <a:pt x="312" y="870"/>
                  </a:lnTo>
                  <a:lnTo>
                    <a:pt x="328" y="868"/>
                  </a:lnTo>
                  <a:lnTo>
                    <a:pt x="347" y="863"/>
                  </a:lnTo>
                  <a:lnTo>
                    <a:pt x="349" y="862"/>
                  </a:lnTo>
                  <a:lnTo>
                    <a:pt x="352" y="862"/>
                  </a:lnTo>
                  <a:lnTo>
                    <a:pt x="354" y="863"/>
                  </a:lnTo>
                  <a:lnTo>
                    <a:pt x="358" y="865"/>
                  </a:lnTo>
                  <a:lnTo>
                    <a:pt x="360" y="868"/>
                  </a:lnTo>
                  <a:lnTo>
                    <a:pt x="362" y="872"/>
                  </a:lnTo>
                  <a:lnTo>
                    <a:pt x="364" y="876"/>
                  </a:lnTo>
                  <a:lnTo>
                    <a:pt x="365" y="880"/>
                  </a:lnTo>
                  <a:lnTo>
                    <a:pt x="365" y="884"/>
                  </a:lnTo>
                  <a:lnTo>
                    <a:pt x="364" y="887"/>
                  </a:lnTo>
                  <a:lnTo>
                    <a:pt x="357" y="893"/>
                  </a:lnTo>
                  <a:lnTo>
                    <a:pt x="352" y="897"/>
                  </a:lnTo>
                  <a:lnTo>
                    <a:pt x="348" y="901"/>
                  </a:lnTo>
                  <a:lnTo>
                    <a:pt x="344" y="905"/>
                  </a:lnTo>
                  <a:lnTo>
                    <a:pt x="341" y="908"/>
                  </a:lnTo>
                  <a:lnTo>
                    <a:pt x="341" y="912"/>
                  </a:lnTo>
                  <a:lnTo>
                    <a:pt x="340" y="913"/>
                  </a:lnTo>
                  <a:lnTo>
                    <a:pt x="340" y="918"/>
                  </a:lnTo>
                  <a:lnTo>
                    <a:pt x="341" y="921"/>
                  </a:lnTo>
                  <a:lnTo>
                    <a:pt x="344" y="923"/>
                  </a:lnTo>
                  <a:lnTo>
                    <a:pt x="347" y="925"/>
                  </a:lnTo>
                  <a:lnTo>
                    <a:pt x="352" y="927"/>
                  </a:lnTo>
                  <a:lnTo>
                    <a:pt x="357" y="927"/>
                  </a:lnTo>
                  <a:lnTo>
                    <a:pt x="361" y="929"/>
                  </a:lnTo>
                  <a:lnTo>
                    <a:pt x="367" y="929"/>
                  </a:lnTo>
                  <a:lnTo>
                    <a:pt x="370" y="930"/>
                  </a:lnTo>
                  <a:lnTo>
                    <a:pt x="375" y="930"/>
                  </a:lnTo>
                  <a:lnTo>
                    <a:pt x="378" y="933"/>
                  </a:lnTo>
                  <a:lnTo>
                    <a:pt x="382" y="935"/>
                  </a:lnTo>
                  <a:lnTo>
                    <a:pt x="384" y="940"/>
                  </a:lnTo>
                  <a:lnTo>
                    <a:pt x="388" y="948"/>
                  </a:lnTo>
                  <a:lnTo>
                    <a:pt x="394" y="960"/>
                  </a:lnTo>
                  <a:lnTo>
                    <a:pt x="395" y="965"/>
                  </a:lnTo>
                  <a:lnTo>
                    <a:pt x="396" y="968"/>
                  </a:lnTo>
                  <a:lnTo>
                    <a:pt x="399" y="972"/>
                  </a:lnTo>
                  <a:lnTo>
                    <a:pt x="403" y="974"/>
                  </a:lnTo>
                  <a:lnTo>
                    <a:pt x="407" y="977"/>
                  </a:lnTo>
                  <a:lnTo>
                    <a:pt x="411" y="978"/>
                  </a:lnTo>
                  <a:lnTo>
                    <a:pt x="416" y="978"/>
                  </a:lnTo>
                  <a:lnTo>
                    <a:pt x="416" y="974"/>
                  </a:lnTo>
                  <a:lnTo>
                    <a:pt x="418" y="971"/>
                  </a:lnTo>
                  <a:lnTo>
                    <a:pt x="418" y="965"/>
                  </a:lnTo>
                  <a:lnTo>
                    <a:pt x="420" y="963"/>
                  </a:lnTo>
                  <a:lnTo>
                    <a:pt x="426" y="955"/>
                  </a:lnTo>
                  <a:lnTo>
                    <a:pt x="430" y="954"/>
                  </a:lnTo>
                  <a:lnTo>
                    <a:pt x="433" y="952"/>
                  </a:lnTo>
                  <a:lnTo>
                    <a:pt x="437" y="951"/>
                  </a:lnTo>
                  <a:lnTo>
                    <a:pt x="442" y="951"/>
                  </a:lnTo>
                  <a:lnTo>
                    <a:pt x="449" y="950"/>
                  </a:lnTo>
                  <a:lnTo>
                    <a:pt x="454" y="948"/>
                  </a:lnTo>
                  <a:lnTo>
                    <a:pt x="458" y="947"/>
                  </a:lnTo>
                  <a:lnTo>
                    <a:pt x="460" y="943"/>
                  </a:lnTo>
                  <a:lnTo>
                    <a:pt x="460" y="942"/>
                  </a:lnTo>
                  <a:lnTo>
                    <a:pt x="460" y="942"/>
                  </a:lnTo>
                  <a:lnTo>
                    <a:pt x="459" y="942"/>
                  </a:lnTo>
                  <a:lnTo>
                    <a:pt x="458" y="938"/>
                  </a:lnTo>
                  <a:lnTo>
                    <a:pt x="455" y="935"/>
                  </a:lnTo>
                  <a:lnTo>
                    <a:pt x="441" y="923"/>
                  </a:lnTo>
                  <a:lnTo>
                    <a:pt x="438" y="919"/>
                  </a:lnTo>
                  <a:lnTo>
                    <a:pt x="434" y="913"/>
                  </a:lnTo>
                  <a:lnTo>
                    <a:pt x="433" y="909"/>
                  </a:lnTo>
                  <a:lnTo>
                    <a:pt x="433" y="908"/>
                  </a:lnTo>
                  <a:lnTo>
                    <a:pt x="434" y="906"/>
                  </a:lnTo>
                  <a:lnTo>
                    <a:pt x="435" y="905"/>
                  </a:lnTo>
                  <a:lnTo>
                    <a:pt x="439" y="905"/>
                  </a:lnTo>
                  <a:lnTo>
                    <a:pt x="441" y="905"/>
                  </a:lnTo>
                  <a:lnTo>
                    <a:pt x="443" y="904"/>
                  </a:lnTo>
                  <a:lnTo>
                    <a:pt x="454" y="904"/>
                  </a:lnTo>
                  <a:lnTo>
                    <a:pt x="466" y="905"/>
                  </a:lnTo>
                  <a:lnTo>
                    <a:pt x="470" y="906"/>
                  </a:lnTo>
                  <a:lnTo>
                    <a:pt x="477" y="912"/>
                  </a:lnTo>
                  <a:lnTo>
                    <a:pt x="485" y="917"/>
                  </a:lnTo>
                  <a:lnTo>
                    <a:pt x="493" y="921"/>
                  </a:lnTo>
                  <a:lnTo>
                    <a:pt x="501" y="925"/>
                  </a:lnTo>
                  <a:lnTo>
                    <a:pt x="505" y="927"/>
                  </a:lnTo>
                  <a:lnTo>
                    <a:pt x="514" y="930"/>
                  </a:lnTo>
                  <a:lnTo>
                    <a:pt x="523" y="930"/>
                  </a:lnTo>
                  <a:lnTo>
                    <a:pt x="528" y="929"/>
                  </a:lnTo>
                  <a:lnTo>
                    <a:pt x="532" y="927"/>
                  </a:lnTo>
                  <a:lnTo>
                    <a:pt x="536" y="925"/>
                  </a:lnTo>
                  <a:lnTo>
                    <a:pt x="539" y="923"/>
                  </a:lnTo>
                  <a:lnTo>
                    <a:pt x="543" y="923"/>
                  </a:lnTo>
                  <a:lnTo>
                    <a:pt x="545" y="922"/>
                  </a:lnTo>
                  <a:lnTo>
                    <a:pt x="552" y="922"/>
                  </a:lnTo>
                  <a:lnTo>
                    <a:pt x="557" y="925"/>
                  </a:lnTo>
                  <a:lnTo>
                    <a:pt x="559" y="927"/>
                  </a:lnTo>
                  <a:lnTo>
                    <a:pt x="560" y="930"/>
                  </a:lnTo>
                  <a:lnTo>
                    <a:pt x="560" y="930"/>
                  </a:lnTo>
                  <a:lnTo>
                    <a:pt x="561" y="931"/>
                  </a:lnTo>
                  <a:lnTo>
                    <a:pt x="561" y="934"/>
                  </a:lnTo>
                  <a:lnTo>
                    <a:pt x="560" y="935"/>
                  </a:lnTo>
                  <a:lnTo>
                    <a:pt x="559" y="936"/>
                  </a:lnTo>
                  <a:lnTo>
                    <a:pt x="559" y="939"/>
                  </a:lnTo>
                  <a:lnTo>
                    <a:pt x="556" y="940"/>
                  </a:lnTo>
                  <a:lnTo>
                    <a:pt x="552" y="942"/>
                  </a:lnTo>
                  <a:lnTo>
                    <a:pt x="549" y="942"/>
                  </a:lnTo>
                  <a:lnTo>
                    <a:pt x="547" y="944"/>
                  </a:lnTo>
                  <a:lnTo>
                    <a:pt x="544" y="948"/>
                  </a:lnTo>
                  <a:lnTo>
                    <a:pt x="544" y="950"/>
                  </a:lnTo>
                  <a:lnTo>
                    <a:pt x="545" y="952"/>
                  </a:lnTo>
                  <a:lnTo>
                    <a:pt x="547" y="954"/>
                  </a:lnTo>
                  <a:lnTo>
                    <a:pt x="549" y="956"/>
                  </a:lnTo>
                  <a:lnTo>
                    <a:pt x="551" y="957"/>
                  </a:lnTo>
                  <a:lnTo>
                    <a:pt x="553" y="957"/>
                  </a:lnTo>
                  <a:lnTo>
                    <a:pt x="556" y="959"/>
                  </a:lnTo>
                  <a:lnTo>
                    <a:pt x="561" y="959"/>
                  </a:lnTo>
                  <a:lnTo>
                    <a:pt x="562" y="964"/>
                  </a:lnTo>
                  <a:lnTo>
                    <a:pt x="565" y="967"/>
                  </a:lnTo>
                  <a:lnTo>
                    <a:pt x="568" y="972"/>
                  </a:lnTo>
                  <a:lnTo>
                    <a:pt x="572" y="974"/>
                  </a:lnTo>
                  <a:lnTo>
                    <a:pt x="577" y="977"/>
                  </a:lnTo>
                  <a:lnTo>
                    <a:pt x="582" y="978"/>
                  </a:lnTo>
                  <a:lnTo>
                    <a:pt x="586" y="980"/>
                  </a:lnTo>
                  <a:lnTo>
                    <a:pt x="596" y="980"/>
                  </a:lnTo>
                  <a:lnTo>
                    <a:pt x="600" y="978"/>
                  </a:lnTo>
                  <a:lnTo>
                    <a:pt x="604" y="978"/>
                  </a:lnTo>
                  <a:lnTo>
                    <a:pt x="617" y="972"/>
                  </a:lnTo>
                  <a:lnTo>
                    <a:pt x="621" y="972"/>
                  </a:lnTo>
                  <a:lnTo>
                    <a:pt x="628" y="972"/>
                  </a:lnTo>
                  <a:lnTo>
                    <a:pt x="630" y="972"/>
                  </a:lnTo>
                  <a:lnTo>
                    <a:pt x="638" y="974"/>
                  </a:lnTo>
                  <a:lnTo>
                    <a:pt x="645" y="978"/>
                  </a:lnTo>
                  <a:lnTo>
                    <a:pt x="654" y="982"/>
                  </a:lnTo>
                  <a:lnTo>
                    <a:pt x="663" y="985"/>
                  </a:lnTo>
                  <a:lnTo>
                    <a:pt x="668" y="988"/>
                  </a:lnTo>
                  <a:lnTo>
                    <a:pt x="675" y="989"/>
                  </a:lnTo>
                  <a:lnTo>
                    <a:pt x="683" y="990"/>
                  </a:lnTo>
                  <a:lnTo>
                    <a:pt x="689" y="990"/>
                  </a:lnTo>
                  <a:lnTo>
                    <a:pt x="689" y="997"/>
                  </a:lnTo>
                  <a:lnTo>
                    <a:pt x="691" y="1002"/>
                  </a:lnTo>
                  <a:lnTo>
                    <a:pt x="696" y="1012"/>
                  </a:lnTo>
                  <a:lnTo>
                    <a:pt x="704" y="1019"/>
                  </a:lnTo>
                  <a:lnTo>
                    <a:pt x="713" y="1025"/>
                  </a:lnTo>
                  <a:lnTo>
                    <a:pt x="721" y="1029"/>
                  </a:lnTo>
                  <a:lnTo>
                    <a:pt x="729" y="1033"/>
                  </a:lnTo>
                  <a:lnTo>
                    <a:pt x="733" y="1033"/>
                  </a:lnTo>
                  <a:lnTo>
                    <a:pt x="735" y="1035"/>
                  </a:lnTo>
                  <a:lnTo>
                    <a:pt x="738" y="1037"/>
                  </a:lnTo>
                  <a:lnTo>
                    <a:pt x="740" y="1037"/>
                  </a:lnTo>
                  <a:lnTo>
                    <a:pt x="744" y="1044"/>
                  </a:lnTo>
                  <a:lnTo>
                    <a:pt x="750" y="1052"/>
                  </a:lnTo>
                  <a:lnTo>
                    <a:pt x="755" y="1059"/>
                  </a:lnTo>
                  <a:lnTo>
                    <a:pt x="760" y="1067"/>
                  </a:lnTo>
                  <a:lnTo>
                    <a:pt x="767" y="1075"/>
                  </a:lnTo>
                  <a:lnTo>
                    <a:pt x="772" y="1080"/>
                  </a:lnTo>
                  <a:lnTo>
                    <a:pt x="773" y="1082"/>
                  </a:lnTo>
                  <a:lnTo>
                    <a:pt x="782" y="1086"/>
                  </a:lnTo>
                  <a:lnTo>
                    <a:pt x="790" y="1086"/>
                  </a:lnTo>
                  <a:lnTo>
                    <a:pt x="794" y="1084"/>
                  </a:lnTo>
                  <a:lnTo>
                    <a:pt x="797" y="1082"/>
                  </a:lnTo>
                  <a:lnTo>
                    <a:pt x="805" y="1073"/>
                  </a:lnTo>
                  <a:lnTo>
                    <a:pt x="808" y="1063"/>
                  </a:lnTo>
                  <a:lnTo>
                    <a:pt x="811" y="1059"/>
                  </a:lnTo>
                  <a:lnTo>
                    <a:pt x="812" y="1056"/>
                  </a:lnTo>
                  <a:lnTo>
                    <a:pt x="816" y="1052"/>
                  </a:lnTo>
                  <a:lnTo>
                    <a:pt x="822" y="1045"/>
                  </a:lnTo>
                  <a:lnTo>
                    <a:pt x="827" y="1044"/>
                  </a:lnTo>
                  <a:lnTo>
                    <a:pt x="829" y="1042"/>
                  </a:lnTo>
                  <a:lnTo>
                    <a:pt x="836" y="1041"/>
                  </a:lnTo>
                  <a:lnTo>
                    <a:pt x="839" y="1042"/>
                  </a:lnTo>
                  <a:lnTo>
                    <a:pt x="840" y="1042"/>
                  </a:lnTo>
                  <a:lnTo>
                    <a:pt x="843" y="1044"/>
                  </a:lnTo>
                  <a:lnTo>
                    <a:pt x="845" y="1045"/>
                  </a:lnTo>
                  <a:lnTo>
                    <a:pt x="848" y="1048"/>
                  </a:lnTo>
                  <a:lnTo>
                    <a:pt x="854" y="1056"/>
                  </a:lnTo>
                  <a:lnTo>
                    <a:pt x="857" y="1059"/>
                  </a:lnTo>
                  <a:lnTo>
                    <a:pt x="858" y="1063"/>
                  </a:lnTo>
                  <a:lnTo>
                    <a:pt x="860" y="1065"/>
                  </a:lnTo>
                  <a:lnTo>
                    <a:pt x="861" y="1067"/>
                  </a:lnTo>
                  <a:lnTo>
                    <a:pt x="862" y="1067"/>
                  </a:lnTo>
                  <a:lnTo>
                    <a:pt x="862" y="1069"/>
                  </a:lnTo>
                  <a:lnTo>
                    <a:pt x="865" y="1070"/>
                  </a:lnTo>
                  <a:lnTo>
                    <a:pt x="869" y="1070"/>
                  </a:lnTo>
                  <a:lnTo>
                    <a:pt x="873" y="1070"/>
                  </a:lnTo>
                  <a:lnTo>
                    <a:pt x="891" y="1070"/>
                  </a:lnTo>
                  <a:lnTo>
                    <a:pt x="891" y="1076"/>
                  </a:lnTo>
                  <a:lnTo>
                    <a:pt x="892" y="1084"/>
                  </a:lnTo>
                  <a:lnTo>
                    <a:pt x="895" y="1091"/>
                  </a:lnTo>
                  <a:lnTo>
                    <a:pt x="896" y="1096"/>
                  </a:lnTo>
                  <a:lnTo>
                    <a:pt x="899" y="1099"/>
                  </a:lnTo>
                  <a:lnTo>
                    <a:pt x="901" y="1100"/>
                  </a:lnTo>
                  <a:lnTo>
                    <a:pt x="904" y="1105"/>
                  </a:lnTo>
                  <a:lnTo>
                    <a:pt x="911" y="1107"/>
                  </a:lnTo>
                  <a:lnTo>
                    <a:pt x="913" y="1107"/>
                  </a:lnTo>
                  <a:lnTo>
                    <a:pt x="916" y="1108"/>
                  </a:lnTo>
                  <a:lnTo>
                    <a:pt x="920" y="1107"/>
                  </a:lnTo>
                  <a:lnTo>
                    <a:pt x="924" y="1107"/>
                  </a:lnTo>
                  <a:lnTo>
                    <a:pt x="928" y="1105"/>
                  </a:lnTo>
                  <a:lnTo>
                    <a:pt x="930" y="1104"/>
                  </a:lnTo>
                  <a:lnTo>
                    <a:pt x="937" y="1100"/>
                  </a:lnTo>
                  <a:lnTo>
                    <a:pt x="942" y="1096"/>
                  </a:lnTo>
                  <a:lnTo>
                    <a:pt x="946" y="1091"/>
                  </a:lnTo>
                  <a:lnTo>
                    <a:pt x="950" y="1086"/>
                  </a:lnTo>
                  <a:lnTo>
                    <a:pt x="954" y="1082"/>
                  </a:lnTo>
                  <a:lnTo>
                    <a:pt x="955" y="1078"/>
                  </a:lnTo>
                  <a:lnTo>
                    <a:pt x="958" y="1074"/>
                  </a:lnTo>
                  <a:lnTo>
                    <a:pt x="962" y="1070"/>
                  </a:lnTo>
                  <a:lnTo>
                    <a:pt x="964" y="1067"/>
                  </a:lnTo>
                  <a:lnTo>
                    <a:pt x="979" y="1061"/>
                  </a:lnTo>
                  <a:lnTo>
                    <a:pt x="989" y="1058"/>
                  </a:lnTo>
                  <a:lnTo>
                    <a:pt x="1000" y="1057"/>
                  </a:lnTo>
                  <a:lnTo>
                    <a:pt x="1009" y="1057"/>
                  </a:lnTo>
                  <a:lnTo>
                    <a:pt x="1020" y="1057"/>
                  </a:lnTo>
                  <a:lnTo>
                    <a:pt x="1022" y="1058"/>
                  </a:lnTo>
                  <a:lnTo>
                    <a:pt x="1031" y="1063"/>
                  </a:lnTo>
                  <a:lnTo>
                    <a:pt x="1036" y="1065"/>
                  </a:lnTo>
                  <a:lnTo>
                    <a:pt x="1043" y="1067"/>
                  </a:lnTo>
                  <a:lnTo>
                    <a:pt x="1048" y="1070"/>
                  </a:lnTo>
                  <a:lnTo>
                    <a:pt x="1053" y="1070"/>
                  </a:lnTo>
                  <a:lnTo>
                    <a:pt x="1062" y="1070"/>
                  </a:lnTo>
                  <a:lnTo>
                    <a:pt x="1066" y="1070"/>
                  </a:lnTo>
                  <a:lnTo>
                    <a:pt x="1070" y="1067"/>
                  </a:lnTo>
                  <a:lnTo>
                    <a:pt x="1073" y="1065"/>
                  </a:lnTo>
                  <a:lnTo>
                    <a:pt x="1077" y="1061"/>
                  </a:lnTo>
                  <a:lnTo>
                    <a:pt x="1083" y="1052"/>
                  </a:lnTo>
                  <a:lnTo>
                    <a:pt x="1085" y="1049"/>
                  </a:lnTo>
                  <a:lnTo>
                    <a:pt x="1086" y="1045"/>
                  </a:lnTo>
                  <a:lnTo>
                    <a:pt x="1090" y="1042"/>
                  </a:lnTo>
                  <a:lnTo>
                    <a:pt x="1092" y="1040"/>
                  </a:lnTo>
                  <a:lnTo>
                    <a:pt x="1102" y="1039"/>
                  </a:lnTo>
                  <a:lnTo>
                    <a:pt x="1107" y="1037"/>
                  </a:lnTo>
                  <a:lnTo>
                    <a:pt x="1144" y="1037"/>
                  </a:lnTo>
                  <a:lnTo>
                    <a:pt x="1151" y="1036"/>
                  </a:lnTo>
                  <a:lnTo>
                    <a:pt x="1174" y="1036"/>
                  </a:lnTo>
                  <a:lnTo>
                    <a:pt x="1181" y="1037"/>
                  </a:lnTo>
                  <a:lnTo>
                    <a:pt x="1188" y="1037"/>
                  </a:lnTo>
                  <a:lnTo>
                    <a:pt x="1196" y="1039"/>
                  </a:lnTo>
                  <a:lnTo>
                    <a:pt x="1202" y="1041"/>
                  </a:lnTo>
                  <a:lnTo>
                    <a:pt x="1206" y="1045"/>
                  </a:lnTo>
                  <a:lnTo>
                    <a:pt x="1215" y="1050"/>
                  </a:lnTo>
                  <a:lnTo>
                    <a:pt x="1223" y="1057"/>
                  </a:lnTo>
                  <a:lnTo>
                    <a:pt x="1230" y="1063"/>
                  </a:lnTo>
                  <a:lnTo>
                    <a:pt x="1235" y="1067"/>
                  </a:lnTo>
                  <a:lnTo>
                    <a:pt x="1238" y="1070"/>
                  </a:lnTo>
                  <a:lnTo>
                    <a:pt x="1242" y="1070"/>
                  </a:lnTo>
                  <a:lnTo>
                    <a:pt x="1251" y="1074"/>
                  </a:lnTo>
                  <a:lnTo>
                    <a:pt x="1261" y="1075"/>
                  </a:lnTo>
                  <a:lnTo>
                    <a:pt x="1281" y="1079"/>
                  </a:lnTo>
                  <a:lnTo>
                    <a:pt x="1299" y="1083"/>
                  </a:lnTo>
                  <a:lnTo>
                    <a:pt x="1307" y="1086"/>
                  </a:lnTo>
                  <a:lnTo>
                    <a:pt x="1316" y="1088"/>
                  </a:lnTo>
                  <a:lnTo>
                    <a:pt x="1319" y="1088"/>
                  </a:lnTo>
                  <a:lnTo>
                    <a:pt x="1323" y="1087"/>
                  </a:lnTo>
                  <a:lnTo>
                    <a:pt x="1325" y="1087"/>
                  </a:lnTo>
                  <a:lnTo>
                    <a:pt x="1328" y="1087"/>
                  </a:lnTo>
                  <a:lnTo>
                    <a:pt x="1331" y="1087"/>
                  </a:lnTo>
                  <a:lnTo>
                    <a:pt x="1333" y="1088"/>
                  </a:lnTo>
                  <a:lnTo>
                    <a:pt x="1340" y="1088"/>
                  </a:lnTo>
                  <a:lnTo>
                    <a:pt x="1349" y="1093"/>
                  </a:lnTo>
                  <a:lnTo>
                    <a:pt x="1352" y="1093"/>
                  </a:lnTo>
                  <a:lnTo>
                    <a:pt x="1358" y="1093"/>
                  </a:lnTo>
                  <a:lnTo>
                    <a:pt x="1359" y="1093"/>
                  </a:lnTo>
                  <a:lnTo>
                    <a:pt x="1361" y="1092"/>
                  </a:lnTo>
                  <a:lnTo>
                    <a:pt x="1362" y="1091"/>
                  </a:lnTo>
                  <a:lnTo>
                    <a:pt x="1362" y="1090"/>
                  </a:lnTo>
                  <a:lnTo>
                    <a:pt x="1363" y="1088"/>
                  </a:lnTo>
                  <a:lnTo>
                    <a:pt x="1363" y="1084"/>
                  </a:lnTo>
                  <a:lnTo>
                    <a:pt x="1362" y="1082"/>
                  </a:lnTo>
                  <a:lnTo>
                    <a:pt x="1362" y="1079"/>
                  </a:lnTo>
                  <a:lnTo>
                    <a:pt x="1361" y="1075"/>
                  </a:lnTo>
                  <a:lnTo>
                    <a:pt x="1358" y="1071"/>
                  </a:lnTo>
                  <a:lnTo>
                    <a:pt x="1358" y="1070"/>
                  </a:lnTo>
                  <a:lnTo>
                    <a:pt x="1356" y="1067"/>
                  </a:lnTo>
                  <a:lnTo>
                    <a:pt x="1353" y="1065"/>
                  </a:lnTo>
                  <a:lnTo>
                    <a:pt x="1350" y="1063"/>
                  </a:lnTo>
                  <a:lnTo>
                    <a:pt x="1349" y="1063"/>
                  </a:lnTo>
                  <a:lnTo>
                    <a:pt x="1345" y="1062"/>
                  </a:lnTo>
                  <a:lnTo>
                    <a:pt x="1341" y="1061"/>
                  </a:lnTo>
                  <a:lnTo>
                    <a:pt x="1337" y="1061"/>
                  </a:lnTo>
                  <a:lnTo>
                    <a:pt x="1333" y="1058"/>
                  </a:lnTo>
                  <a:lnTo>
                    <a:pt x="1332" y="1057"/>
                  </a:lnTo>
                  <a:lnTo>
                    <a:pt x="1331" y="1056"/>
                  </a:lnTo>
                  <a:lnTo>
                    <a:pt x="1329" y="1049"/>
                  </a:lnTo>
                  <a:lnTo>
                    <a:pt x="1329" y="1035"/>
                  </a:lnTo>
                  <a:lnTo>
                    <a:pt x="1331" y="1027"/>
                  </a:lnTo>
                  <a:lnTo>
                    <a:pt x="1329" y="1020"/>
                  </a:lnTo>
                  <a:lnTo>
                    <a:pt x="1328" y="1015"/>
                  </a:lnTo>
                  <a:lnTo>
                    <a:pt x="1328" y="1012"/>
                  </a:lnTo>
                  <a:lnTo>
                    <a:pt x="1324" y="1006"/>
                  </a:lnTo>
                  <a:lnTo>
                    <a:pt x="1321" y="1003"/>
                  </a:lnTo>
                  <a:lnTo>
                    <a:pt x="1316" y="1001"/>
                  </a:lnTo>
                  <a:lnTo>
                    <a:pt x="1314" y="997"/>
                  </a:lnTo>
                  <a:lnTo>
                    <a:pt x="1312" y="991"/>
                  </a:lnTo>
                  <a:lnTo>
                    <a:pt x="1311" y="988"/>
                  </a:lnTo>
                  <a:lnTo>
                    <a:pt x="1311" y="985"/>
                  </a:lnTo>
                  <a:lnTo>
                    <a:pt x="1312" y="980"/>
                  </a:lnTo>
                  <a:lnTo>
                    <a:pt x="1314" y="977"/>
                  </a:lnTo>
                  <a:lnTo>
                    <a:pt x="1316" y="972"/>
                  </a:lnTo>
                  <a:lnTo>
                    <a:pt x="1321" y="967"/>
                  </a:lnTo>
                  <a:lnTo>
                    <a:pt x="1325" y="959"/>
                  </a:lnTo>
                  <a:lnTo>
                    <a:pt x="1328" y="956"/>
                  </a:lnTo>
                  <a:lnTo>
                    <a:pt x="1329" y="954"/>
                  </a:lnTo>
                  <a:lnTo>
                    <a:pt x="1331" y="951"/>
                  </a:lnTo>
                  <a:lnTo>
                    <a:pt x="1331" y="948"/>
                  </a:lnTo>
                  <a:lnTo>
                    <a:pt x="1337" y="936"/>
                  </a:lnTo>
                  <a:lnTo>
                    <a:pt x="1345" y="917"/>
                  </a:lnTo>
                  <a:lnTo>
                    <a:pt x="1352" y="902"/>
                  </a:lnTo>
                  <a:lnTo>
                    <a:pt x="1354" y="896"/>
                  </a:lnTo>
                  <a:lnTo>
                    <a:pt x="1358" y="893"/>
                  </a:lnTo>
                  <a:lnTo>
                    <a:pt x="1359" y="892"/>
                  </a:lnTo>
                  <a:lnTo>
                    <a:pt x="1362" y="891"/>
                  </a:lnTo>
                  <a:lnTo>
                    <a:pt x="1366" y="888"/>
                  </a:lnTo>
                  <a:lnTo>
                    <a:pt x="1366" y="888"/>
                  </a:lnTo>
                  <a:lnTo>
                    <a:pt x="1370" y="887"/>
                  </a:lnTo>
                  <a:lnTo>
                    <a:pt x="1373" y="884"/>
                  </a:lnTo>
                  <a:lnTo>
                    <a:pt x="1374" y="882"/>
                  </a:lnTo>
                  <a:lnTo>
                    <a:pt x="1375" y="875"/>
                  </a:lnTo>
                  <a:lnTo>
                    <a:pt x="1379" y="868"/>
                  </a:lnTo>
                  <a:lnTo>
                    <a:pt x="1382" y="862"/>
                  </a:lnTo>
                  <a:lnTo>
                    <a:pt x="1388" y="854"/>
                  </a:lnTo>
                  <a:lnTo>
                    <a:pt x="1395" y="845"/>
                  </a:lnTo>
                  <a:lnTo>
                    <a:pt x="1400" y="841"/>
                  </a:lnTo>
                  <a:lnTo>
                    <a:pt x="1414" y="832"/>
                  </a:lnTo>
                  <a:lnTo>
                    <a:pt x="1417" y="829"/>
                  </a:lnTo>
                  <a:lnTo>
                    <a:pt x="1418" y="827"/>
                  </a:lnTo>
                  <a:lnTo>
                    <a:pt x="1424" y="820"/>
                  </a:lnTo>
                  <a:lnTo>
                    <a:pt x="1426" y="812"/>
                  </a:lnTo>
                  <a:lnTo>
                    <a:pt x="1429" y="807"/>
                  </a:lnTo>
                  <a:lnTo>
                    <a:pt x="1429" y="800"/>
                  </a:lnTo>
                  <a:lnTo>
                    <a:pt x="1430" y="798"/>
                  </a:lnTo>
                  <a:lnTo>
                    <a:pt x="1433" y="795"/>
                  </a:lnTo>
                  <a:lnTo>
                    <a:pt x="1435" y="794"/>
                  </a:lnTo>
                  <a:lnTo>
                    <a:pt x="1438" y="793"/>
                  </a:lnTo>
                  <a:lnTo>
                    <a:pt x="1455" y="789"/>
                  </a:lnTo>
                  <a:lnTo>
                    <a:pt x="1459" y="787"/>
                  </a:lnTo>
                  <a:lnTo>
                    <a:pt x="1463" y="786"/>
                  </a:lnTo>
                  <a:lnTo>
                    <a:pt x="1467" y="783"/>
                  </a:lnTo>
                  <a:lnTo>
                    <a:pt x="1473" y="776"/>
                  </a:lnTo>
                  <a:lnTo>
                    <a:pt x="1476" y="769"/>
                  </a:lnTo>
                  <a:lnTo>
                    <a:pt x="1477" y="763"/>
                  </a:lnTo>
                  <a:lnTo>
                    <a:pt x="1479" y="753"/>
                  </a:lnTo>
                  <a:lnTo>
                    <a:pt x="1479" y="751"/>
                  </a:lnTo>
                  <a:lnTo>
                    <a:pt x="1477" y="744"/>
                  </a:lnTo>
                  <a:lnTo>
                    <a:pt x="1471" y="738"/>
                  </a:lnTo>
                  <a:lnTo>
                    <a:pt x="1465" y="734"/>
                  </a:lnTo>
                  <a:lnTo>
                    <a:pt x="1459" y="729"/>
                  </a:lnTo>
                  <a:lnTo>
                    <a:pt x="1455" y="725"/>
                  </a:lnTo>
                  <a:lnTo>
                    <a:pt x="1452" y="723"/>
                  </a:lnTo>
                  <a:lnTo>
                    <a:pt x="1450" y="719"/>
                  </a:lnTo>
                  <a:lnTo>
                    <a:pt x="1447" y="717"/>
                  </a:lnTo>
                  <a:lnTo>
                    <a:pt x="1446" y="714"/>
                  </a:lnTo>
                  <a:lnTo>
                    <a:pt x="1451" y="711"/>
                  </a:lnTo>
                  <a:lnTo>
                    <a:pt x="1455" y="711"/>
                  </a:lnTo>
                  <a:lnTo>
                    <a:pt x="1458" y="710"/>
                  </a:lnTo>
                  <a:lnTo>
                    <a:pt x="1468" y="710"/>
                  </a:lnTo>
                  <a:lnTo>
                    <a:pt x="1471" y="711"/>
                  </a:lnTo>
                  <a:lnTo>
                    <a:pt x="1471" y="693"/>
                  </a:lnTo>
                  <a:lnTo>
                    <a:pt x="1465" y="692"/>
                  </a:lnTo>
                  <a:lnTo>
                    <a:pt x="1459" y="688"/>
                  </a:lnTo>
                  <a:lnTo>
                    <a:pt x="1455" y="687"/>
                  </a:lnTo>
                  <a:lnTo>
                    <a:pt x="1451" y="683"/>
                  </a:lnTo>
                  <a:lnTo>
                    <a:pt x="1444" y="677"/>
                  </a:lnTo>
                  <a:lnTo>
                    <a:pt x="1434" y="666"/>
                  </a:lnTo>
                  <a:lnTo>
                    <a:pt x="1429" y="658"/>
                  </a:lnTo>
                  <a:lnTo>
                    <a:pt x="1422" y="651"/>
                  </a:lnTo>
                  <a:lnTo>
                    <a:pt x="1414" y="643"/>
                  </a:lnTo>
                  <a:lnTo>
                    <a:pt x="1410" y="641"/>
                  </a:lnTo>
                  <a:lnTo>
                    <a:pt x="1404" y="638"/>
                  </a:lnTo>
                  <a:lnTo>
                    <a:pt x="1399" y="634"/>
                  </a:lnTo>
                  <a:lnTo>
                    <a:pt x="1392" y="632"/>
                  </a:lnTo>
                  <a:lnTo>
                    <a:pt x="1387" y="626"/>
                  </a:lnTo>
                  <a:lnTo>
                    <a:pt x="1382" y="623"/>
                  </a:lnTo>
                  <a:lnTo>
                    <a:pt x="1380" y="620"/>
                  </a:lnTo>
                  <a:lnTo>
                    <a:pt x="1379" y="617"/>
                  </a:lnTo>
                  <a:lnTo>
                    <a:pt x="1379" y="607"/>
                  </a:lnTo>
                  <a:lnTo>
                    <a:pt x="1380" y="604"/>
                  </a:lnTo>
                  <a:lnTo>
                    <a:pt x="1380" y="602"/>
                  </a:lnTo>
                  <a:lnTo>
                    <a:pt x="1382" y="602"/>
                  </a:lnTo>
                  <a:lnTo>
                    <a:pt x="1382" y="599"/>
                  </a:lnTo>
                  <a:lnTo>
                    <a:pt x="1382" y="598"/>
                  </a:lnTo>
                  <a:lnTo>
                    <a:pt x="1380" y="596"/>
                  </a:lnTo>
                  <a:lnTo>
                    <a:pt x="1380" y="595"/>
                  </a:lnTo>
                  <a:lnTo>
                    <a:pt x="1379" y="592"/>
                  </a:lnTo>
                  <a:lnTo>
                    <a:pt x="1378" y="590"/>
                  </a:lnTo>
                  <a:lnTo>
                    <a:pt x="1376" y="589"/>
                  </a:lnTo>
                  <a:lnTo>
                    <a:pt x="1376" y="589"/>
                  </a:lnTo>
                  <a:lnTo>
                    <a:pt x="1375" y="586"/>
                  </a:lnTo>
                  <a:lnTo>
                    <a:pt x="1369" y="569"/>
                  </a:lnTo>
                  <a:lnTo>
                    <a:pt x="1367" y="565"/>
                  </a:lnTo>
                  <a:lnTo>
                    <a:pt x="1367" y="565"/>
                  </a:lnTo>
                  <a:lnTo>
                    <a:pt x="1363" y="555"/>
                  </a:lnTo>
                  <a:lnTo>
                    <a:pt x="1363" y="553"/>
                  </a:lnTo>
                  <a:lnTo>
                    <a:pt x="1362" y="549"/>
                  </a:lnTo>
                  <a:lnTo>
                    <a:pt x="1361" y="544"/>
                  </a:lnTo>
                  <a:lnTo>
                    <a:pt x="1361" y="544"/>
                  </a:lnTo>
                  <a:lnTo>
                    <a:pt x="1358" y="532"/>
                  </a:lnTo>
                  <a:lnTo>
                    <a:pt x="1358" y="518"/>
                  </a:lnTo>
                  <a:lnTo>
                    <a:pt x="1358" y="517"/>
                  </a:lnTo>
                  <a:lnTo>
                    <a:pt x="1358" y="492"/>
                  </a:lnTo>
                  <a:lnTo>
                    <a:pt x="1357" y="485"/>
                  </a:lnTo>
                  <a:lnTo>
                    <a:pt x="1356" y="480"/>
                  </a:lnTo>
                  <a:lnTo>
                    <a:pt x="1356" y="475"/>
                  </a:lnTo>
                  <a:lnTo>
                    <a:pt x="1354" y="469"/>
                  </a:lnTo>
                  <a:lnTo>
                    <a:pt x="1353" y="466"/>
                  </a:lnTo>
                  <a:lnTo>
                    <a:pt x="1352" y="462"/>
                  </a:lnTo>
                  <a:lnTo>
                    <a:pt x="1344" y="454"/>
                  </a:lnTo>
                  <a:lnTo>
                    <a:pt x="1338" y="450"/>
                  </a:lnTo>
                  <a:lnTo>
                    <a:pt x="1336" y="449"/>
                  </a:lnTo>
                  <a:lnTo>
                    <a:pt x="1332" y="447"/>
                  </a:lnTo>
                  <a:lnTo>
                    <a:pt x="1329" y="446"/>
                  </a:lnTo>
                  <a:lnTo>
                    <a:pt x="1324" y="445"/>
                  </a:lnTo>
                  <a:lnTo>
                    <a:pt x="1318" y="443"/>
                  </a:lnTo>
                  <a:lnTo>
                    <a:pt x="1295" y="443"/>
                  </a:lnTo>
                  <a:lnTo>
                    <a:pt x="1291" y="443"/>
                  </a:lnTo>
                  <a:lnTo>
                    <a:pt x="1286" y="439"/>
                  </a:lnTo>
                  <a:lnTo>
                    <a:pt x="1285" y="437"/>
                  </a:lnTo>
                  <a:lnTo>
                    <a:pt x="1284" y="435"/>
                  </a:lnTo>
                  <a:lnTo>
                    <a:pt x="1282" y="433"/>
                  </a:lnTo>
                  <a:lnTo>
                    <a:pt x="1281" y="430"/>
                  </a:lnTo>
                  <a:lnTo>
                    <a:pt x="1280" y="426"/>
                  </a:lnTo>
                  <a:lnTo>
                    <a:pt x="1280" y="424"/>
                  </a:lnTo>
                  <a:lnTo>
                    <a:pt x="1280" y="418"/>
                  </a:lnTo>
                  <a:lnTo>
                    <a:pt x="1280" y="413"/>
                  </a:lnTo>
                  <a:lnTo>
                    <a:pt x="1281" y="408"/>
                  </a:lnTo>
                  <a:lnTo>
                    <a:pt x="1282" y="404"/>
                  </a:lnTo>
                  <a:lnTo>
                    <a:pt x="1284" y="399"/>
                  </a:lnTo>
                  <a:lnTo>
                    <a:pt x="1286" y="395"/>
                  </a:lnTo>
                  <a:lnTo>
                    <a:pt x="1287" y="391"/>
                  </a:lnTo>
                  <a:lnTo>
                    <a:pt x="1290" y="387"/>
                  </a:lnTo>
                  <a:lnTo>
                    <a:pt x="1293" y="383"/>
                  </a:lnTo>
                  <a:lnTo>
                    <a:pt x="1299" y="377"/>
                  </a:lnTo>
                  <a:lnTo>
                    <a:pt x="1307" y="371"/>
                  </a:lnTo>
                  <a:lnTo>
                    <a:pt x="1314" y="367"/>
                  </a:lnTo>
                  <a:lnTo>
                    <a:pt x="1321" y="362"/>
                  </a:lnTo>
                  <a:lnTo>
                    <a:pt x="1337" y="356"/>
                  </a:lnTo>
                  <a:lnTo>
                    <a:pt x="1352" y="349"/>
                  </a:lnTo>
                  <a:lnTo>
                    <a:pt x="1357" y="347"/>
                  </a:lnTo>
                  <a:lnTo>
                    <a:pt x="1361" y="344"/>
                  </a:lnTo>
                  <a:lnTo>
                    <a:pt x="1362" y="341"/>
                  </a:lnTo>
                  <a:lnTo>
                    <a:pt x="1363" y="340"/>
                  </a:lnTo>
                  <a:lnTo>
                    <a:pt x="1365" y="339"/>
                  </a:lnTo>
                  <a:lnTo>
                    <a:pt x="1366" y="337"/>
                  </a:lnTo>
                  <a:lnTo>
                    <a:pt x="1365" y="331"/>
                  </a:lnTo>
                  <a:lnTo>
                    <a:pt x="1365" y="326"/>
                  </a:lnTo>
                  <a:lnTo>
                    <a:pt x="1363" y="319"/>
                  </a:lnTo>
                  <a:lnTo>
                    <a:pt x="1362" y="313"/>
                  </a:lnTo>
                  <a:lnTo>
                    <a:pt x="1359" y="299"/>
                  </a:lnTo>
                  <a:lnTo>
                    <a:pt x="1356" y="288"/>
                  </a:lnTo>
                  <a:lnTo>
                    <a:pt x="1345" y="260"/>
                  </a:lnTo>
                  <a:lnTo>
                    <a:pt x="1340" y="247"/>
                  </a:lnTo>
                  <a:lnTo>
                    <a:pt x="1332" y="233"/>
                  </a:lnTo>
                  <a:lnTo>
                    <a:pt x="1318" y="207"/>
                  </a:lnTo>
                  <a:lnTo>
                    <a:pt x="1304" y="182"/>
                  </a:lnTo>
                  <a:lnTo>
                    <a:pt x="1291" y="158"/>
                  </a:lnTo>
                  <a:lnTo>
                    <a:pt x="1280" y="139"/>
                  </a:lnTo>
                  <a:lnTo>
                    <a:pt x="1280" y="139"/>
                  </a:lnTo>
                  <a:lnTo>
                    <a:pt x="1274" y="132"/>
                  </a:lnTo>
                  <a:lnTo>
                    <a:pt x="1272" y="125"/>
                  </a:lnTo>
                  <a:lnTo>
                    <a:pt x="1269" y="118"/>
                  </a:lnTo>
                  <a:lnTo>
                    <a:pt x="1267" y="108"/>
                  </a:lnTo>
                  <a:lnTo>
                    <a:pt x="1263" y="97"/>
                  </a:lnTo>
                  <a:lnTo>
                    <a:pt x="1260" y="85"/>
                  </a:lnTo>
                  <a:lnTo>
                    <a:pt x="1257" y="74"/>
                  </a:lnTo>
                  <a:lnTo>
                    <a:pt x="1255" y="65"/>
                  </a:lnTo>
                  <a:lnTo>
                    <a:pt x="1251" y="57"/>
                  </a:lnTo>
                  <a:lnTo>
                    <a:pt x="1250" y="52"/>
                  </a:lnTo>
                  <a:lnTo>
                    <a:pt x="1247" y="48"/>
                  </a:lnTo>
                  <a:lnTo>
                    <a:pt x="1238" y="42"/>
                  </a:lnTo>
                  <a:lnTo>
                    <a:pt x="1232" y="39"/>
                  </a:lnTo>
                  <a:lnTo>
                    <a:pt x="1221" y="35"/>
                  </a:lnTo>
                  <a:lnTo>
                    <a:pt x="1202" y="29"/>
                  </a:lnTo>
                  <a:lnTo>
                    <a:pt x="1191" y="25"/>
                  </a:lnTo>
                  <a:lnTo>
                    <a:pt x="1184" y="22"/>
                  </a:lnTo>
                  <a:lnTo>
                    <a:pt x="1179" y="18"/>
                  </a:lnTo>
                  <a:lnTo>
                    <a:pt x="1174" y="17"/>
                  </a:lnTo>
                  <a:lnTo>
                    <a:pt x="1170" y="13"/>
                  </a:lnTo>
                  <a:lnTo>
                    <a:pt x="1167" y="12"/>
                  </a:lnTo>
                  <a:lnTo>
                    <a:pt x="1161" y="12"/>
                  </a:lnTo>
                  <a:lnTo>
                    <a:pt x="1147" y="16"/>
                  </a:lnTo>
                  <a:lnTo>
                    <a:pt x="1140" y="19"/>
                  </a:lnTo>
                  <a:lnTo>
                    <a:pt x="1134" y="23"/>
                  </a:lnTo>
                  <a:lnTo>
                    <a:pt x="1129" y="26"/>
                  </a:lnTo>
                  <a:lnTo>
                    <a:pt x="1126" y="29"/>
                  </a:lnTo>
                  <a:lnTo>
                    <a:pt x="1039" y="42"/>
                  </a:lnTo>
                  <a:lnTo>
                    <a:pt x="1032" y="46"/>
                  </a:lnTo>
                  <a:lnTo>
                    <a:pt x="1027" y="47"/>
                  </a:lnTo>
                  <a:lnTo>
                    <a:pt x="1020" y="48"/>
                  </a:lnTo>
                  <a:lnTo>
                    <a:pt x="1011" y="48"/>
                  </a:lnTo>
                  <a:lnTo>
                    <a:pt x="997" y="50"/>
                  </a:lnTo>
                  <a:lnTo>
                    <a:pt x="967" y="50"/>
                  </a:lnTo>
                  <a:lnTo>
                    <a:pt x="952" y="51"/>
                  </a:lnTo>
                  <a:lnTo>
                    <a:pt x="946" y="52"/>
                  </a:lnTo>
                  <a:lnTo>
                    <a:pt x="933" y="53"/>
                  </a:lnTo>
                  <a:lnTo>
                    <a:pt x="928" y="57"/>
                  </a:lnTo>
                  <a:lnTo>
                    <a:pt x="722" y="52"/>
                  </a:lnTo>
                  <a:lnTo>
                    <a:pt x="712" y="56"/>
                  </a:lnTo>
                  <a:lnTo>
                    <a:pt x="701" y="63"/>
                  </a:lnTo>
                  <a:lnTo>
                    <a:pt x="680" y="73"/>
                  </a:lnTo>
                  <a:lnTo>
                    <a:pt x="675" y="77"/>
                  </a:lnTo>
                  <a:lnTo>
                    <a:pt x="668" y="80"/>
                  </a:lnTo>
                  <a:lnTo>
                    <a:pt x="658" y="85"/>
                  </a:lnTo>
                  <a:lnTo>
                    <a:pt x="645" y="86"/>
                  </a:lnTo>
                  <a:lnTo>
                    <a:pt x="638" y="88"/>
                  </a:lnTo>
                  <a:lnTo>
                    <a:pt x="630" y="88"/>
                  </a:lnTo>
                  <a:lnTo>
                    <a:pt x="616" y="85"/>
                  </a:lnTo>
                  <a:lnTo>
                    <a:pt x="610" y="85"/>
                  </a:lnTo>
                  <a:lnTo>
                    <a:pt x="603" y="81"/>
                  </a:lnTo>
                  <a:lnTo>
                    <a:pt x="596" y="77"/>
                  </a:lnTo>
                  <a:lnTo>
                    <a:pt x="581" y="64"/>
                  </a:lnTo>
                  <a:lnTo>
                    <a:pt x="577" y="59"/>
                  </a:lnTo>
                  <a:lnTo>
                    <a:pt x="573" y="52"/>
                  </a:lnTo>
                  <a:lnTo>
                    <a:pt x="569" y="47"/>
                  </a:lnTo>
                  <a:lnTo>
                    <a:pt x="566" y="42"/>
                  </a:lnTo>
                  <a:lnTo>
                    <a:pt x="564" y="35"/>
                  </a:lnTo>
                  <a:lnTo>
                    <a:pt x="561" y="30"/>
                  </a:lnTo>
                  <a:lnTo>
                    <a:pt x="561" y="23"/>
                  </a:lnTo>
                  <a:lnTo>
                    <a:pt x="561" y="18"/>
                  </a:lnTo>
                  <a:lnTo>
                    <a:pt x="559" y="13"/>
                  </a:lnTo>
                  <a:lnTo>
                    <a:pt x="557" y="12"/>
                  </a:lnTo>
                  <a:lnTo>
                    <a:pt x="556" y="10"/>
                  </a:lnTo>
                  <a:lnTo>
                    <a:pt x="552" y="8"/>
                  </a:lnTo>
                  <a:lnTo>
                    <a:pt x="549" y="6"/>
                  </a:lnTo>
                  <a:lnTo>
                    <a:pt x="545" y="5"/>
                  </a:lnTo>
                  <a:lnTo>
                    <a:pt x="531" y="1"/>
                  </a:lnTo>
                  <a:lnTo>
                    <a:pt x="514" y="0"/>
                  </a:lnTo>
                  <a:lnTo>
                    <a:pt x="505" y="0"/>
                  </a:lnTo>
                  <a:lnTo>
                    <a:pt x="492" y="1"/>
                  </a:lnTo>
                  <a:lnTo>
                    <a:pt x="476" y="4"/>
                  </a:lnTo>
                  <a:lnTo>
                    <a:pt x="460" y="5"/>
                  </a:lnTo>
                  <a:lnTo>
                    <a:pt x="442" y="10"/>
                  </a:lnTo>
                  <a:lnTo>
                    <a:pt x="434" y="13"/>
                  </a:lnTo>
                  <a:lnTo>
                    <a:pt x="426" y="16"/>
                  </a:lnTo>
                  <a:lnTo>
                    <a:pt x="417" y="18"/>
                  </a:lnTo>
                  <a:lnTo>
                    <a:pt x="409" y="22"/>
                  </a:lnTo>
                  <a:lnTo>
                    <a:pt x="392" y="30"/>
                  </a:lnTo>
                  <a:lnTo>
                    <a:pt x="386" y="35"/>
                  </a:lnTo>
                  <a:lnTo>
                    <a:pt x="377" y="40"/>
                  </a:lnTo>
                  <a:lnTo>
                    <a:pt x="369" y="47"/>
                  </a:lnTo>
                  <a:lnTo>
                    <a:pt x="353" y="55"/>
                  </a:lnTo>
                  <a:lnTo>
                    <a:pt x="345" y="60"/>
                  </a:lnTo>
                  <a:lnTo>
                    <a:pt x="337" y="61"/>
                  </a:lnTo>
                  <a:lnTo>
                    <a:pt x="323" y="67"/>
                  </a:lnTo>
                  <a:lnTo>
                    <a:pt x="316" y="67"/>
                  </a:lnTo>
                  <a:lnTo>
                    <a:pt x="314" y="68"/>
                  </a:lnTo>
                  <a:lnTo>
                    <a:pt x="311" y="69"/>
                  </a:lnTo>
                  <a:lnTo>
                    <a:pt x="307" y="71"/>
                  </a:lnTo>
                  <a:lnTo>
                    <a:pt x="305" y="72"/>
                  </a:lnTo>
                  <a:lnTo>
                    <a:pt x="299" y="74"/>
                  </a:lnTo>
                  <a:lnTo>
                    <a:pt x="294" y="80"/>
                  </a:lnTo>
                  <a:lnTo>
                    <a:pt x="290" y="85"/>
                  </a:lnTo>
                  <a:lnTo>
                    <a:pt x="285" y="90"/>
                  </a:lnTo>
                  <a:lnTo>
                    <a:pt x="281" y="95"/>
                  </a:lnTo>
                  <a:lnTo>
                    <a:pt x="277" y="101"/>
                  </a:lnTo>
                  <a:lnTo>
                    <a:pt x="271" y="111"/>
                  </a:lnTo>
                  <a:lnTo>
                    <a:pt x="263" y="122"/>
                  </a:lnTo>
                  <a:lnTo>
                    <a:pt x="259" y="124"/>
                  </a:lnTo>
                  <a:lnTo>
                    <a:pt x="256" y="127"/>
                  </a:lnTo>
                  <a:lnTo>
                    <a:pt x="254" y="128"/>
                  </a:lnTo>
                  <a:lnTo>
                    <a:pt x="251" y="129"/>
                  </a:lnTo>
                  <a:lnTo>
                    <a:pt x="248" y="129"/>
                  </a:lnTo>
                  <a:lnTo>
                    <a:pt x="229" y="133"/>
                  </a:lnTo>
                  <a:lnTo>
                    <a:pt x="192" y="144"/>
                  </a:lnTo>
                  <a:lnTo>
                    <a:pt x="174" y="150"/>
                  </a:lnTo>
                  <a:lnTo>
                    <a:pt x="140" y="163"/>
                  </a:lnTo>
                  <a:lnTo>
                    <a:pt x="107" y="178"/>
                  </a:lnTo>
                  <a:lnTo>
                    <a:pt x="76" y="192"/>
                  </a:lnTo>
                  <a:lnTo>
                    <a:pt x="48" y="204"/>
                  </a:lnTo>
                  <a:lnTo>
                    <a:pt x="34" y="208"/>
                  </a:lnTo>
                  <a:lnTo>
                    <a:pt x="22" y="212"/>
                  </a:lnTo>
                  <a:lnTo>
                    <a:pt x="15" y="214"/>
                  </a:lnTo>
                  <a:lnTo>
                    <a:pt x="10" y="216"/>
                  </a:lnTo>
                  <a:lnTo>
                    <a:pt x="5" y="216"/>
                  </a:lnTo>
                  <a:lnTo>
                    <a:pt x="0" y="217"/>
                  </a:lnTo>
                  <a:lnTo>
                    <a:pt x="0" y="222"/>
                  </a:lnTo>
                  <a:lnTo>
                    <a:pt x="1" y="227"/>
                  </a:lnTo>
                  <a:close/>
                </a:path>
              </a:pathLst>
            </a:custGeom>
            <a:solidFill>
              <a:srgbClr val="86BC25"/>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4">
              <a:extLst>
                <a:ext uri="{FF2B5EF4-FFF2-40B4-BE49-F238E27FC236}">
                  <a16:creationId xmlns:a16="http://schemas.microsoft.com/office/drawing/2014/main" id="{AAEA56C6-7CE6-45B3-4625-73F09A81EADC}"/>
                </a:ext>
              </a:extLst>
            </p:cNvPr>
            <p:cNvSpPr>
              <a:spLocks/>
            </p:cNvSpPr>
            <p:nvPr/>
          </p:nvSpPr>
          <p:spPr bwMode="auto">
            <a:xfrm>
              <a:off x="2588" y="460"/>
              <a:ext cx="908" cy="458"/>
            </a:xfrm>
            <a:custGeom>
              <a:avLst/>
              <a:gdLst>
                <a:gd name="T0" fmla="*/ 43 w 908"/>
                <a:gd name="T1" fmla="*/ 445 h 458"/>
                <a:gd name="T2" fmla="*/ 90 w 908"/>
                <a:gd name="T3" fmla="*/ 408 h 458"/>
                <a:gd name="T4" fmla="*/ 121 w 908"/>
                <a:gd name="T5" fmla="*/ 394 h 458"/>
                <a:gd name="T6" fmla="*/ 221 w 908"/>
                <a:gd name="T7" fmla="*/ 374 h 458"/>
                <a:gd name="T8" fmla="*/ 323 w 908"/>
                <a:gd name="T9" fmla="*/ 371 h 458"/>
                <a:gd name="T10" fmla="*/ 458 w 908"/>
                <a:gd name="T11" fmla="*/ 378 h 458"/>
                <a:gd name="T12" fmla="*/ 488 w 908"/>
                <a:gd name="T13" fmla="*/ 349 h 458"/>
                <a:gd name="T14" fmla="*/ 509 w 908"/>
                <a:gd name="T15" fmla="*/ 333 h 458"/>
                <a:gd name="T16" fmla="*/ 527 w 908"/>
                <a:gd name="T17" fmla="*/ 335 h 458"/>
                <a:gd name="T18" fmla="*/ 551 w 908"/>
                <a:gd name="T19" fmla="*/ 354 h 458"/>
                <a:gd name="T20" fmla="*/ 581 w 908"/>
                <a:gd name="T21" fmla="*/ 375 h 458"/>
                <a:gd name="T22" fmla="*/ 661 w 908"/>
                <a:gd name="T23" fmla="*/ 395 h 458"/>
                <a:gd name="T24" fmla="*/ 714 w 908"/>
                <a:gd name="T25" fmla="*/ 426 h 458"/>
                <a:gd name="T26" fmla="*/ 742 w 908"/>
                <a:gd name="T27" fmla="*/ 415 h 458"/>
                <a:gd name="T28" fmla="*/ 781 w 908"/>
                <a:gd name="T29" fmla="*/ 390 h 458"/>
                <a:gd name="T30" fmla="*/ 824 w 908"/>
                <a:gd name="T31" fmla="*/ 386 h 458"/>
                <a:gd name="T32" fmla="*/ 858 w 908"/>
                <a:gd name="T33" fmla="*/ 361 h 458"/>
                <a:gd name="T34" fmla="*/ 891 w 908"/>
                <a:gd name="T35" fmla="*/ 301 h 458"/>
                <a:gd name="T36" fmla="*/ 891 w 908"/>
                <a:gd name="T37" fmla="*/ 260 h 458"/>
                <a:gd name="T38" fmla="*/ 858 w 908"/>
                <a:gd name="T39" fmla="*/ 186 h 458"/>
                <a:gd name="T40" fmla="*/ 862 w 908"/>
                <a:gd name="T41" fmla="*/ 125 h 458"/>
                <a:gd name="T42" fmla="*/ 846 w 908"/>
                <a:gd name="T43" fmla="*/ 94 h 458"/>
                <a:gd name="T44" fmla="*/ 798 w 908"/>
                <a:gd name="T45" fmla="*/ 81 h 458"/>
                <a:gd name="T46" fmla="*/ 786 w 908"/>
                <a:gd name="T47" fmla="*/ 64 h 458"/>
                <a:gd name="T48" fmla="*/ 727 w 908"/>
                <a:gd name="T49" fmla="*/ 73 h 458"/>
                <a:gd name="T50" fmla="*/ 696 w 908"/>
                <a:gd name="T51" fmla="*/ 81 h 458"/>
                <a:gd name="T52" fmla="*/ 651 w 908"/>
                <a:gd name="T53" fmla="*/ 71 h 458"/>
                <a:gd name="T54" fmla="*/ 577 w 908"/>
                <a:gd name="T55" fmla="*/ 26 h 458"/>
                <a:gd name="T56" fmla="*/ 530 w 908"/>
                <a:gd name="T57" fmla="*/ 4 h 458"/>
                <a:gd name="T58" fmla="*/ 485 w 908"/>
                <a:gd name="T59" fmla="*/ 3 h 458"/>
                <a:gd name="T60" fmla="*/ 432 w 908"/>
                <a:gd name="T61" fmla="*/ 26 h 458"/>
                <a:gd name="T62" fmla="*/ 390 w 908"/>
                <a:gd name="T63" fmla="*/ 55 h 458"/>
                <a:gd name="T64" fmla="*/ 371 w 908"/>
                <a:gd name="T65" fmla="*/ 78 h 458"/>
                <a:gd name="T66" fmla="*/ 396 w 908"/>
                <a:gd name="T67" fmla="*/ 139 h 458"/>
                <a:gd name="T68" fmla="*/ 394 w 908"/>
                <a:gd name="T69" fmla="*/ 178 h 458"/>
                <a:gd name="T70" fmla="*/ 374 w 908"/>
                <a:gd name="T71" fmla="*/ 191 h 458"/>
                <a:gd name="T72" fmla="*/ 345 w 908"/>
                <a:gd name="T73" fmla="*/ 211 h 458"/>
                <a:gd name="T74" fmla="*/ 327 w 908"/>
                <a:gd name="T75" fmla="*/ 231 h 458"/>
                <a:gd name="T76" fmla="*/ 311 w 908"/>
                <a:gd name="T77" fmla="*/ 224 h 458"/>
                <a:gd name="T78" fmla="*/ 286 w 908"/>
                <a:gd name="T79" fmla="*/ 211 h 458"/>
                <a:gd name="T80" fmla="*/ 264 w 908"/>
                <a:gd name="T81" fmla="*/ 199 h 458"/>
                <a:gd name="T82" fmla="*/ 248 w 908"/>
                <a:gd name="T83" fmla="*/ 169 h 458"/>
                <a:gd name="T84" fmla="*/ 199 w 908"/>
                <a:gd name="T85" fmla="*/ 131 h 458"/>
                <a:gd name="T86" fmla="*/ 180 w 908"/>
                <a:gd name="T87" fmla="*/ 123 h 458"/>
                <a:gd name="T88" fmla="*/ 163 w 908"/>
                <a:gd name="T89" fmla="*/ 95 h 458"/>
                <a:gd name="T90" fmla="*/ 155 w 908"/>
                <a:gd name="T91" fmla="*/ 85 h 458"/>
                <a:gd name="T92" fmla="*/ 140 w 908"/>
                <a:gd name="T93" fmla="*/ 91 h 458"/>
                <a:gd name="T94" fmla="*/ 82 w 908"/>
                <a:gd name="T95" fmla="*/ 124 h 458"/>
                <a:gd name="T96" fmla="*/ 51 w 908"/>
                <a:gd name="T97" fmla="*/ 150 h 458"/>
                <a:gd name="T98" fmla="*/ 47 w 908"/>
                <a:gd name="T99" fmla="*/ 174 h 458"/>
                <a:gd name="T100" fmla="*/ 34 w 908"/>
                <a:gd name="T101" fmla="*/ 207 h 458"/>
                <a:gd name="T102" fmla="*/ 30 w 908"/>
                <a:gd name="T103" fmla="*/ 255 h 458"/>
                <a:gd name="T104" fmla="*/ 18 w 908"/>
                <a:gd name="T105" fmla="*/ 272 h 458"/>
                <a:gd name="T106" fmla="*/ 5 w 908"/>
                <a:gd name="T107" fmla="*/ 293 h 458"/>
                <a:gd name="T108" fmla="*/ 10 w 908"/>
                <a:gd name="T109" fmla="*/ 438 h 458"/>
                <a:gd name="T110" fmla="*/ 19 w 908"/>
                <a:gd name="T111" fmla="*/ 45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8" h="458">
                  <a:moveTo>
                    <a:pt x="19" y="458"/>
                  </a:moveTo>
                  <a:lnTo>
                    <a:pt x="26" y="455"/>
                  </a:lnTo>
                  <a:lnTo>
                    <a:pt x="31" y="453"/>
                  </a:lnTo>
                  <a:lnTo>
                    <a:pt x="38" y="449"/>
                  </a:lnTo>
                  <a:lnTo>
                    <a:pt x="43" y="445"/>
                  </a:lnTo>
                  <a:lnTo>
                    <a:pt x="53" y="437"/>
                  </a:lnTo>
                  <a:lnTo>
                    <a:pt x="64" y="428"/>
                  </a:lnTo>
                  <a:lnTo>
                    <a:pt x="74" y="420"/>
                  </a:lnTo>
                  <a:lnTo>
                    <a:pt x="85" y="412"/>
                  </a:lnTo>
                  <a:lnTo>
                    <a:pt x="90" y="408"/>
                  </a:lnTo>
                  <a:lnTo>
                    <a:pt x="95" y="404"/>
                  </a:lnTo>
                  <a:lnTo>
                    <a:pt x="100" y="402"/>
                  </a:lnTo>
                  <a:lnTo>
                    <a:pt x="106" y="399"/>
                  </a:lnTo>
                  <a:lnTo>
                    <a:pt x="112" y="396"/>
                  </a:lnTo>
                  <a:lnTo>
                    <a:pt x="121" y="394"/>
                  </a:lnTo>
                  <a:lnTo>
                    <a:pt x="131" y="391"/>
                  </a:lnTo>
                  <a:lnTo>
                    <a:pt x="142" y="387"/>
                  </a:lnTo>
                  <a:lnTo>
                    <a:pt x="167" y="382"/>
                  </a:lnTo>
                  <a:lnTo>
                    <a:pt x="193" y="378"/>
                  </a:lnTo>
                  <a:lnTo>
                    <a:pt x="221" y="374"/>
                  </a:lnTo>
                  <a:lnTo>
                    <a:pt x="246" y="370"/>
                  </a:lnTo>
                  <a:lnTo>
                    <a:pt x="267" y="369"/>
                  </a:lnTo>
                  <a:lnTo>
                    <a:pt x="278" y="369"/>
                  </a:lnTo>
                  <a:lnTo>
                    <a:pt x="299" y="369"/>
                  </a:lnTo>
                  <a:lnTo>
                    <a:pt x="323" y="371"/>
                  </a:lnTo>
                  <a:lnTo>
                    <a:pt x="375" y="375"/>
                  </a:lnTo>
                  <a:lnTo>
                    <a:pt x="401" y="377"/>
                  </a:lnTo>
                  <a:lnTo>
                    <a:pt x="426" y="379"/>
                  </a:lnTo>
                  <a:lnTo>
                    <a:pt x="449" y="379"/>
                  </a:lnTo>
                  <a:lnTo>
                    <a:pt x="458" y="378"/>
                  </a:lnTo>
                  <a:lnTo>
                    <a:pt x="467" y="377"/>
                  </a:lnTo>
                  <a:lnTo>
                    <a:pt x="470" y="375"/>
                  </a:lnTo>
                  <a:lnTo>
                    <a:pt x="475" y="371"/>
                  </a:lnTo>
                  <a:lnTo>
                    <a:pt x="483" y="358"/>
                  </a:lnTo>
                  <a:lnTo>
                    <a:pt x="488" y="349"/>
                  </a:lnTo>
                  <a:lnTo>
                    <a:pt x="496" y="340"/>
                  </a:lnTo>
                  <a:lnTo>
                    <a:pt x="500" y="337"/>
                  </a:lnTo>
                  <a:lnTo>
                    <a:pt x="504" y="333"/>
                  </a:lnTo>
                  <a:lnTo>
                    <a:pt x="506" y="333"/>
                  </a:lnTo>
                  <a:lnTo>
                    <a:pt x="509" y="333"/>
                  </a:lnTo>
                  <a:lnTo>
                    <a:pt x="511" y="332"/>
                  </a:lnTo>
                  <a:lnTo>
                    <a:pt x="517" y="332"/>
                  </a:lnTo>
                  <a:lnTo>
                    <a:pt x="519" y="333"/>
                  </a:lnTo>
                  <a:lnTo>
                    <a:pt x="523" y="333"/>
                  </a:lnTo>
                  <a:lnTo>
                    <a:pt x="527" y="335"/>
                  </a:lnTo>
                  <a:lnTo>
                    <a:pt x="530" y="337"/>
                  </a:lnTo>
                  <a:lnTo>
                    <a:pt x="534" y="339"/>
                  </a:lnTo>
                  <a:lnTo>
                    <a:pt x="536" y="341"/>
                  </a:lnTo>
                  <a:lnTo>
                    <a:pt x="540" y="344"/>
                  </a:lnTo>
                  <a:lnTo>
                    <a:pt x="551" y="354"/>
                  </a:lnTo>
                  <a:lnTo>
                    <a:pt x="556" y="360"/>
                  </a:lnTo>
                  <a:lnTo>
                    <a:pt x="562" y="365"/>
                  </a:lnTo>
                  <a:lnTo>
                    <a:pt x="568" y="369"/>
                  </a:lnTo>
                  <a:lnTo>
                    <a:pt x="574" y="374"/>
                  </a:lnTo>
                  <a:lnTo>
                    <a:pt x="581" y="375"/>
                  </a:lnTo>
                  <a:lnTo>
                    <a:pt x="589" y="378"/>
                  </a:lnTo>
                  <a:lnTo>
                    <a:pt x="596" y="379"/>
                  </a:lnTo>
                  <a:lnTo>
                    <a:pt x="628" y="379"/>
                  </a:lnTo>
                  <a:lnTo>
                    <a:pt x="646" y="387"/>
                  </a:lnTo>
                  <a:lnTo>
                    <a:pt x="661" y="395"/>
                  </a:lnTo>
                  <a:lnTo>
                    <a:pt x="672" y="402"/>
                  </a:lnTo>
                  <a:lnTo>
                    <a:pt x="683" y="408"/>
                  </a:lnTo>
                  <a:lnTo>
                    <a:pt x="691" y="413"/>
                  </a:lnTo>
                  <a:lnTo>
                    <a:pt x="700" y="419"/>
                  </a:lnTo>
                  <a:lnTo>
                    <a:pt x="714" y="426"/>
                  </a:lnTo>
                  <a:lnTo>
                    <a:pt x="716" y="425"/>
                  </a:lnTo>
                  <a:lnTo>
                    <a:pt x="720" y="424"/>
                  </a:lnTo>
                  <a:lnTo>
                    <a:pt x="726" y="422"/>
                  </a:lnTo>
                  <a:lnTo>
                    <a:pt x="733" y="419"/>
                  </a:lnTo>
                  <a:lnTo>
                    <a:pt x="742" y="415"/>
                  </a:lnTo>
                  <a:lnTo>
                    <a:pt x="751" y="409"/>
                  </a:lnTo>
                  <a:lnTo>
                    <a:pt x="759" y="404"/>
                  </a:lnTo>
                  <a:lnTo>
                    <a:pt x="771" y="394"/>
                  </a:lnTo>
                  <a:lnTo>
                    <a:pt x="774" y="392"/>
                  </a:lnTo>
                  <a:lnTo>
                    <a:pt x="781" y="390"/>
                  </a:lnTo>
                  <a:lnTo>
                    <a:pt x="789" y="388"/>
                  </a:lnTo>
                  <a:lnTo>
                    <a:pt x="798" y="387"/>
                  </a:lnTo>
                  <a:lnTo>
                    <a:pt x="816" y="387"/>
                  </a:lnTo>
                  <a:lnTo>
                    <a:pt x="820" y="387"/>
                  </a:lnTo>
                  <a:lnTo>
                    <a:pt x="824" y="386"/>
                  </a:lnTo>
                  <a:lnTo>
                    <a:pt x="832" y="383"/>
                  </a:lnTo>
                  <a:lnTo>
                    <a:pt x="840" y="378"/>
                  </a:lnTo>
                  <a:lnTo>
                    <a:pt x="846" y="373"/>
                  </a:lnTo>
                  <a:lnTo>
                    <a:pt x="852" y="368"/>
                  </a:lnTo>
                  <a:lnTo>
                    <a:pt x="858" y="361"/>
                  </a:lnTo>
                  <a:lnTo>
                    <a:pt x="862" y="354"/>
                  </a:lnTo>
                  <a:lnTo>
                    <a:pt x="866" y="347"/>
                  </a:lnTo>
                  <a:lnTo>
                    <a:pt x="870" y="340"/>
                  </a:lnTo>
                  <a:lnTo>
                    <a:pt x="873" y="333"/>
                  </a:lnTo>
                  <a:lnTo>
                    <a:pt x="891" y="301"/>
                  </a:lnTo>
                  <a:lnTo>
                    <a:pt x="896" y="296"/>
                  </a:lnTo>
                  <a:lnTo>
                    <a:pt x="903" y="290"/>
                  </a:lnTo>
                  <a:lnTo>
                    <a:pt x="908" y="286"/>
                  </a:lnTo>
                  <a:lnTo>
                    <a:pt x="899" y="273"/>
                  </a:lnTo>
                  <a:lnTo>
                    <a:pt x="891" y="260"/>
                  </a:lnTo>
                  <a:lnTo>
                    <a:pt x="883" y="247"/>
                  </a:lnTo>
                  <a:lnTo>
                    <a:pt x="875" y="233"/>
                  </a:lnTo>
                  <a:lnTo>
                    <a:pt x="870" y="217"/>
                  </a:lnTo>
                  <a:lnTo>
                    <a:pt x="863" y="201"/>
                  </a:lnTo>
                  <a:lnTo>
                    <a:pt x="858" y="186"/>
                  </a:lnTo>
                  <a:lnTo>
                    <a:pt x="854" y="169"/>
                  </a:lnTo>
                  <a:lnTo>
                    <a:pt x="854" y="166"/>
                  </a:lnTo>
                  <a:lnTo>
                    <a:pt x="857" y="160"/>
                  </a:lnTo>
                  <a:lnTo>
                    <a:pt x="858" y="150"/>
                  </a:lnTo>
                  <a:lnTo>
                    <a:pt x="862" y="125"/>
                  </a:lnTo>
                  <a:lnTo>
                    <a:pt x="862" y="107"/>
                  </a:lnTo>
                  <a:lnTo>
                    <a:pt x="861" y="102"/>
                  </a:lnTo>
                  <a:lnTo>
                    <a:pt x="857" y="99"/>
                  </a:lnTo>
                  <a:lnTo>
                    <a:pt x="852" y="95"/>
                  </a:lnTo>
                  <a:lnTo>
                    <a:pt x="846" y="94"/>
                  </a:lnTo>
                  <a:lnTo>
                    <a:pt x="831" y="90"/>
                  </a:lnTo>
                  <a:lnTo>
                    <a:pt x="819" y="89"/>
                  </a:lnTo>
                  <a:lnTo>
                    <a:pt x="812" y="88"/>
                  </a:lnTo>
                  <a:lnTo>
                    <a:pt x="807" y="85"/>
                  </a:lnTo>
                  <a:lnTo>
                    <a:pt x="798" y="81"/>
                  </a:lnTo>
                  <a:lnTo>
                    <a:pt x="794" y="77"/>
                  </a:lnTo>
                  <a:lnTo>
                    <a:pt x="790" y="74"/>
                  </a:lnTo>
                  <a:lnTo>
                    <a:pt x="789" y="72"/>
                  </a:lnTo>
                  <a:lnTo>
                    <a:pt x="789" y="71"/>
                  </a:lnTo>
                  <a:lnTo>
                    <a:pt x="786" y="64"/>
                  </a:lnTo>
                  <a:lnTo>
                    <a:pt x="781" y="65"/>
                  </a:lnTo>
                  <a:lnTo>
                    <a:pt x="763" y="65"/>
                  </a:lnTo>
                  <a:lnTo>
                    <a:pt x="756" y="65"/>
                  </a:lnTo>
                  <a:lnTo>
                    <a:pt x="733" y="72"/>
                  </a:lnTo>
                  <a:lnTo>
                    <a:pt x="727" y="73"/>
                  </a:lnTo>
                  <a:lnTo>
                    <a:pt x="722" y="76"/>
                  </a:lnTo>
                  <a:lnTo>
                    <a:pt x="709" y="78"/>
                  </a:lnTo>
                  <a:lnTo>
                    <a:pt x="702" y="80"/>
                  </a:lnTo>
                  <a:lnTo>
                    <a:pt x="702" y="80"/>
                  </a:lnTo>
                  <a:lnTo>
                    <a:pt x="696" y="81"/>
                  </a:lnTo>
                  <a:lnTo>
                    <a:pt x="684" y="81"/>
                  </a:lnTo>
                  <a:lnTo>
                    <a:pt x="679" y="80"/>
                  </a:lnTo>
                  <a:lnTo>
                    <a:pt x="674" y="77"/>
                  </a:lnTo>
                  <a:lnTo>
                    <a:pt x="668" y="77"/>
                  </a:lnTo>
                  <a:lnTo>
                    <a:pt x="651" y="71"/>
                  </a:lnTo>
                  <a:lnTo>
                    <a:pt x="641" y="65"/>
                  </a:lnTo>
                  <a:lnTo>
                    <a:pt x="619" y="52"/>
                  </a:lnTo>
                  <a:lnTo>
                    <a:pt x="598" y="39"/>
                  </a:lnTo>
                  <a:lnTo>
                    <a:pt x="587" y="33"/>
                  </a:lnTo>
                  <a:lnTo>
                    <a:pt x="577" y="26"/>
                  </a:lnTo>
                  <a:lnTo>
                    <a:pt x="565" y="20"/>
                  </a:lnTo>
                  <a:lnTo>
                    <a:pt x="556" y="14"/>
                  </a:lnTo>
                  <a:lnTo>
                    <a:pt x="544" y="10"/>
                  </a:lnTo>
                  <a:lnTo>
                    <a:pt x="535" y="5"/>
                  </a:lnTo>
                  <a:lnTo>
                    <a:pt x="530" y="4"/>
                  </a:lnTo>
                  <a:lnTo>
                    <a:pt x="513" y="0"/>
                  </a:lnTo>
                  <a:lnTo>
                    <a:pt x="505" y="0"/>
                  </a:lnTo>
                  <a:lnTo>
                    <a:pt x="497" y="1"/>
                  </a:lnTo>
                  <a:lnTo>
                    <a:pt x="488" y="3"/>
                  </a:lnTo>
                  <a:lnTo>
                    <a:pt x="485" y="3"/>
                  </a:lnTo>
                  <a:lnTo>
                    <a:pt x="477" y="5"/>
                  </a:lnTo>
                  <a:lnTo>
                    <a:pt x="467" y="9"/>
                  </a:lnTo>
                  <a:lnTo>
                    <a:pt x="456" y="13"/>
                  </a:lnTo>
                  <a:lnTo>
                    <a:pt x="446" y="17"/>
                  </a:lnTo>
                  <a:lnTo>
                    <a:pt x="432" y="26"/>
                  </a:lnTo>
                  <a:lnTo>
                    <a:pt x="422" y="31"/>
                  </a:lnTo>
                  <a:lnTo>
                    <a:pt x="413" y="37"/>
                  </a:lnTo>
                  <a:lnTo>
                    <a:pt x="405" y="43"/>
                  </a:lnTo>
                  <a:lnTo>
                    <a:pt x="398" y="48"/>
                  </a:lnTo>
                  <a:lnTo>
                    <a:pt x="390" y="55"/>
                  </a:lnTo>
                  <a:lnTo>
                    <a:pt x="382" y="60"/>
                  </a:lnTo>
                  <a:lnTo>
                    <a:pt x="377" y="65"/>
                  </a:lnTo>
                  <a:lnTo>
                    <a:pt x="369" y="69"/>
                  </a:lnTo>
                  <a:lnTo>
                    <a:pt x="369" y="71"/>
                  </a:lnTo>
                  <a:lnTo>
                    <a:pt x="371" y="78"/>
                  </a:lnTo>
                  <a:lnTo>
                    <a:pt x="377" y="86"/>
                  </a:lnTo>
                  <a:lnTo>
                    <a:pt x="386" y="103"/>
                  </a:lnTo>
                  <a:lnTo>
                    <a:pt x="390" y="112"/>
                  </a:lnTo>
                  <a:lnTo>
                    <a:pt x="395" y="129"/>
                  </a:lnTo>
                  <a:lnTo>
                    <a:pt x="396" y="139"/>
                  </a:lnTo>
                  <a:lnTo>
                    <a:pt x="398" y="149"/>
                  </a:lnTo>
                  <a:lnTo>
                    <a:pt x="398" y="163"/>
                  </a:lnTo>
                  <a:lnTo>
                    <a:pt x="396" y="169"/>
                  </a:lnTo>
                  <a:lnTo>
                    <a:pt x="395" y="174"/>
                  </a:lnTo>
                  <a:lnTo>
                    <a:pt x="394" y="178"/>
                  </a:lnTo>
                  <a:lnTo>
                    <a:pt x="390" y="183"/>
                  </a:lnTo>
                  <a:lnTo>
                    <a:pt x="386" y="187"/>
                  </a:lnTo>
                  <a:lnTo>
                    <a:pt x="382" y="187"/>
                  </a:lnTo>
                  <a:lnTo>
                    <a:pt x="379" y="188"/>
                  </a:lnTo>
                  <a:lnTo>
                    <a:pt x="374" y="191"/>
                  </a:lnTo>
                  <a:lnTo>
                    <a:pt x="366" y="194"/>
                  </a:lnTo>
                  <a:lnTo>
                    <a:pt x="357" y="199"/>
                  </a:lnTo>
                  <a:lnTo>
                    <a:pt x="350" y="203"/>
                  </a:lnTo>
                  <a:lnTo>
                    <a:pt x="348" y="205"/>
                  </a:lnTo>
                  <a:lnTo>
                    <a:pt x="345" y="211"/>
                  </a:lnTo>
                  <a:lnTo>
                    <a:pt x="340" y="217"/>
                  </a:lnTo>
                  <a:lnTo>
                    <a:pt x="335" y="224"/>
                  </a:lnTo>
                  <a:lnTo>
                    <a:pt x="331" y="228"/>
                  </a:lnTo>
                  <a:lnTo>
                    <a:pt x="330" y="230"/>
                  </a:lnTo>
                  <a:lnTo>
                    <a:pt x="327" y="231"/>
                  </a:lnTo>
                  <a:lnTo>
                    <a:pt x="324" y="233"/>
                  </a:lnTo>
                  <a:lnTo>
                    <a:pt x="320" y="233"/>
                  </a:lnTo>
                  <a:lnTo>
                    <a:pt x="319" y="231"/>
                  </a:lnTo>
                  <a:lnTo>
                    <a:pt x="318" y="231"/>
                  </a:lnTo>
                  <a:lnTo>
                    <a:pt x="311" y="224"/>
                  </a:lnTo>
                  <a:lnTo>
                    <a:pt x="309" y="220"/>
                  </a:lnTo>
                  <a:lnTo>
                    <a:pt x="306" y="217"/>
                  </a:lnTo>
                  <a:lnTo>
                    <a:pt x="302" y="217"/>
                  </a:lnTo>
                  <a:lnTo>
                    <a:pt x="294" y="212"/>
                  </a:lnTo>
                  <a:lnTo>
                    <a:pt x="286" y="211"/>
                  </a:lnTo>
                  <a:lnTo>
                    <a:pt x="278" y="207"/>
                  </a:lnTo>
                  <a:lnTo>
                    <a:pt x="271" y="204"/>
                  </a:lnTo>
                  <a:lnTo>
                    <a:pt x="268" y="201"/>
                  </a:lnTo>
                  <a:lnTo>
                    <a:pt x="267" y="200"/>
                  </a:lnTo>
                  <a:lnTo>
                    <a:pt x="264" y="199"/>
                  </a:lnTo>
                  <a:lnTo>
                    <a:pt x="264" y="195"/>
                  </a:lnTo>
                  <a:lnTo>
                    <a:pt x="264" y="190"/>
                  </a:lnTo>
                  <a:lnTo>
                    <a:pt x="261" y="186"/>
                  </a:lnTo>
                  <a:lnTo>
                    <a:pt x="259" y="180"/>
                  </a:lnTo>
                  <a:lnTo>
                    <a:pt x="248" y="169"/>
                  </a:lnTo>
                  <a:lnTo>
                    <a:pt x="243" y="162"/>
                  </a:lnTo>
                  <a:lnTo>
                    <a:pt x="230" y="152"/>
                  </a:lnTo>
                  <a:lnTo>
                    <a:pt x="217" y="143"/>
                  </a:lnTo>
                  <a:lnTo>
                    <a:pt x="204" y="133"/>
                  </a:lnTo>
                  <a:lnTo>
                    <a:pt x="199" y="131"/>
                  </a:lnTo>
                  <a:lnTo>
                    <a:pt x="193" y="128"/>
                  </a:lnTo>
                  <a:lnTo>
                    <a:pt x="189" y="127"/>
                  </a:lnTo>
                  <a:lnTo>
                    <a:pt x="187" y="125"/>
                  </a:lnTo>
                  <a:lnTo>
                    <a:pt x="184" y="125"/>
                  </a:lnTo>
                  <a:lnTo>
                    <a:pt x="180" y="123"/>
                  </a:lnTo>
                  <a:lnTo>
                    <a:pt x="179" y="122"/>
                  </a:lnTo>
                  <a:lnTo>
                    <a:pt x="178" y="120"/>
                  </a:lnTo>
                  <a:lnTo>
                    <a:pt x="174" y="116"/>
                  </a:lnTo>
                  <a:lnTo>
                    <a:pt x="171" y="112"/>
                  </a:lnTo>
                  <a:lnTo>
                    <a:pt x="163" y="95"/>
                  </a:lnTo>
                  <a:lnTo>
                    <a:pt x="163" y="91"/>
                  </a:lnTo>
                  <a:lnTo>
                    <a:pt x="161" y="89"/>
                  </a:lnTo>
                  <a:lnTo>
                    <a:pt x="159" y="86"/>
                  </a:lnTo>
                  <a:lnTo>
                    <a:pt x="157" y="86"/>
                  </a:lnTo>
                  <a:lnTo>
                    <a:pt x="155" y="85"/>
                  </a:lnTo>
                  <a:lnTo>
                    <a:pt x="154" y="85"/>
                  </a:lnTo>
                  <a:lnTo>
                    <a:pt x="152" y="86"/>
                  </a:lnTo>
                  <a:lnTo>
                    <a:pt x="149" y="86"/>
                  </a:lnTo>
                  <a:lnTo>
                    <a:pt x="146" y="89"/>
                  </a:lnTo>
                  <a:lnTo>
                    <a:pt x="140" y="91"/>
                  </a:lnTo>
                  <a:lnTo>
                    <a:pt x="132" y="97"/>
                  </a:lnTo>
                  <a:lnTo>
                    <a:pt x="123" y="103"/>
                  </a:lnTo>
                  <a:lnTo>
                    <a:pt x="110" y="110"/>
                  </a:lnTo>
                  <a:lnTo>
                    <a:pt x="97" y="118"/>
                  </a:lnTo>
                  <a:lnTo>
                    <a:pt x="82" y="124"/>
                  </a:lnTo>
                  <a:lnTo>
                    <a:pt x="76" y="128"/>
                  </a:lnTo>
                  <a:lnTo>
                    <a:pt x="69" y="132"/>
                  </a:lnTo>
                  <a:lnTo>
                    <a:pt x="59" y="140"/>
                  </a:lnTo>
                  <a:lnTo>
                    <a:pt x="53" y="144"/>
                  </a:lnTo>
                  <a:lnTo>
                    <a:pt x="51" y="150"/>
                  </a:lnTo>
                  <a:lnTo>
                    <a:pt x="49" y="152"/>
                  </a:lnTo>
                  <a:lnTo>
                    <a:pt x="48" y="154"/>
                  </a:lnTo>
                  <a:lnTo>
                    <a:pt x="48" y="165"/>
                  </a:lnTo>
                  <a:lnTo>
                    <a:pt x="47" y="169"/>
                  </a:lnTo>
                  <a:lnTo>
                    <a:pt x="47" y="174"/>
                  </a:lnTo>
                  <a:lnTo>
                    <a:pt x="46" y="177"/>
                  </a:lnTo>
                  <a:lnTo>
                    <a:pt x="43" y="184"/>
                  </a:lnTo>
                  <a:lnTo>
                    <a:pt x="40" y="192"/>
                  </a:lnTo>
                  <a:lnTo>
                    <a:pt x="36" y="199"/>
                  </a:lnTo>
                  <a:lnTo>
                    <a:pt x="34" y="207"/>
                  </a:lnTo>
                  <a:lnTo>
                    <a:pt x="34" y="212"/>
                  </a:lnTo>
                  <a:lnTo>
                    <a:pt x="31" y="216"/>
                  </a:lnTo>
                  <a:lnTo>
                    <a:pt x="31" y="242"/>
                  </a:lnTo>
                  <a:lnTo>
                    <a:pt x="31" y="248"/>
                  </a:lnTo>
                  <a:lnTo>
                    <a:pt x="30" y="255"/>
                  </a:lnTo>
                  <a:lnTo>
                    <a:pt x="29" y="262"/>
                  </a:lnTo>
                  <a:lnTo>
                    <a:pt x="26" y="267"/>
                  </a:lnTo>
                  <a:lnTo>
                    <a:pt x="22" y="272"/>
                  </a:lnTo>
                  <a:lnTo>
                    <a:pt x="21" y="272"/>
                  </a:lnTo>
                  <a:lnTo>
                    <a:pt x="18" y="272"/>
                  </a:lnTo>
                  <a:lnTo>
                    <a:pt x="15" y="277"/>
                  </a:lnTo>
                  <a:lnTo>
                    <a:pt x="12" y="281"/>
                  </a:lnTo>
                  <a:lnTo>
                    <a:pt x="10" y="284"/>
                  </a:lnTo>
                  <a:lnTo>
                    <a:pt x="8" y="289"/>
                  </a:lnTo>
                  <a:lnTo>
                    <a:pt x="5" y="293"/>
                  </a:lnTo>
                  <a:lnTo>
                    <a:pt x="4" y="297"/>
                  </a:lnTo>
                  <a:lnTo>
                    <a:pt x="2" y="301"/>
                  </a:lnTo>
                  <a:lnTo>
                    <a:pt x="0" y="302"/>
                  </a:lnTo>
                  <a:lnTo>
                    <a:pt x="8" y="437"/>
                  </a:lnTo>
                  <a:lnTo>
                    <a:pt x="10" y="438"/>
                  </a:lnTo>
                  <a:lnTo>
                    <a:pt x="12" y="441"/>
                  </a:lnTo>
                  <a:lnTo>
                    <a:pt x="15" y="445"/>
                  </a:lnTo>
                  <a:lnTo>
                    <a:pt x="17" y="449"/>
                  </a:lnTo>
                  <a:lnTo>
                    <a:pt x="18" y="453"/>
                  </a:lnTo>
                  <a:lnTo>
                    <a:pt x="19" y="458"/>
                  </a:lnTo>
                  <a:close/>
                </a:path>
              </a:pathLst>
            </a:custGeom>
            <a:solidFill>
              <a:schemeClr val="accent1"/>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5">
              <a:extLst>
                <a:ext uri="{FF2B5EF4-FFF2-40B4-BE49-F238E27FC236}">
                  <a16:creationId xmlns:a16="http://schemas.microsoft.com/office/drawing/2014/main" id="{E5991CC1-ED70-7DBD-D8A5-A30817DB95A9}"/>
                </a:ext>
              </a:extLst>
            </p:cNvPr>
            <p:cNvSpPr>
              <a:spLocks/>
            </p:cNvSpPr>
            <p:nvPr/>
          </p:nvSpPr>
          <p:spPr bwMode="auto">
            <a:xfrm>
              <a:off x="2607" y="792"/>
              <a:ext cx="767" cy="554"/>
            </a:xfrm>
            <a:custGeom>
              <a:avLst/>
              <a:gdLst>
                <a:gd name="T0" fmla="*/ 118 w 767"/>
                <a:gd name="T1" fmla="*/ 287 h 554"/>
                <a:gd name="T2" fmla="*/ 187 w 767"/>
                <a:gd name="T3" fmla="*/ 287 h 554"/>
                <a:gd name="T4" fmla="*/ 231 w 767"/>
                <a:gd name="T5" fmla="*/ 304 h 554"/>
                <a:gd name="T6" fmla="*/ 253 w 767"/>
                <a:gd name="T7" fmla="*/ 321 h 554"/>
                <a:gd name="T8" fmla="*/ 263 w 767"/>
                <a:gd name="T9" fmla="*/ 340 h 554"/>
                <a:gd name="T10" fmla="*/ 271 w 767"/>
                <a:gd name="T11" fmla="*/ 381 h 554"/>
                <a:gd name="T12" fmla="*/ 275 w 767"/>
                <a:gd name="T13" fmla="*/ 402 h 554"/>
                <a:gd name="T14" fmla="*/ 284 w 767"/>
                <a:gd name="T15" fmla="*/ 438 h 554"/>
                <a:gd name="T16" fmla="*/ 311 w 767"/>
                <a:gd name="T17" fmla="*/ 427 h 554"/>
                <a:gd name="T18" fmla="*/ 324 w 767"/>
                <a:gd name="T19" fmla="*/ 432 h 554"/>
                <a:gd name="T20" fmla="*/ 341 w 767"/>
                <a:gd name="T21" fmla="*/ 440 h 554"/>
                <a:gd name="T22" fmla="*/ 382 w 767"/>
                <a:gd name="T23" fmla="*/ 454 h 554"/>
                <a:gd name="T24" fmla="*/ 400 w 767"/>
                <a:gd name="T25" fmla="*/ 467 h 554"/>
                <a:gd name="T26" fmla="*/ 409 w 767"/>
                <a:gd name="T27" fmla="*/ 491 h 554"/>
                <a:gd name="T28" fmla="*/ 430 w 767"/>
                <a:gd name="T29" fmla="*/ 554 h 554"/>
                <a:gd name="T30" fmla="*/ 462 w 767"/>
                <a:gd name="T31" fmla="*/ 540 h 554"/>
                <a:gd name="T32" fmla="*/ 506 w 767"/>
                <a:gd name="T33" fmla="*/ 529 h 554"/>
                <a:gd name="T34" fmla="*/ 536 w 767"/>
                <a:gd name="T35" fmla="*/ 512 h 554"/>
                <a:gd name="T36" fmla="*/ 594 w 767"/>
                <a:gd name="T37" fmla="*/ 468 h 554"/>
                <a:gd name="T38" fmla="*/ 636 w 767"/>
                <a:gd name="T39" fmla="*/ 428 h 554"/>
                <a:gd name="T40" fmla="*/ 674 w 767"/>
                <a:gd name="T41" fmla="*/ 376 h 554"/>
                <a:gd name="T42" fmla="*/ 680 w 767"/>
                <a:gd name="T43" fmla="*/ 357 h 554"/>
                <a:gd name="T44" fmla="*/ 676 w 767"/>
                <a:gd name="T45" fmla="*/ 323 h 554"/>
                <a:gd name="T46" fmla="*/ 674 w 767"/>
                <a:gd name="T47" fmla="*/ 292 h 554"/>
                <a:gd name="T48" fmla="*/ 680 w 767"/>
                <a:gd name="T49" fmla="*/ 274 h 554"/>
                <a:gd name="T50" fmla="*/ 690 w 767"/>
                <a:gd name="T51" fmla="*/ 257 h 554"/>
                <a:gd name="T52" fmla="*/ 702 w 767"/>
                <a:gd name="T53" fmla="*/ 245 h 554"/>
                <a:gd name="T54" fmla="*/ 735 w 767"/>
                <a:gd name="T55" fmla="*/ 225 h 554"/>
                <a:gd name="T56" fmla="*/ 755 w 767"/>
                <a:gd name="T57" fmla="*/ 211 h 554"/>
                <a:gd name="T58" fmla="*/ 749 w 767"/>
                <a:gd name="T59" fmla="*/ 178 h 554"/>
                <a:gd name="T60" fmla="*/ 731 w 767"/>
                <a:gd name="T61" fmla="*/ 156 h 554"/>
                <a:gd name="T62" fmla="*/ 708 w 767"/>
                <a:gd name="T63" fmla="*/ 119 h 554"/>
                <a:gd name="T64" fmla="*/ 698 w 767"/>
                <a:gd name="T65" fmla="*/ 96 h 554"/>
                <a:gd name="T66" fmla="*/ 672 w 767"/>
                <a:gd name="T67" fmla="*/ 81 h 554"/>
                <a:gd name="T68" fmla="*/ 642 w 767"/>
                <a:gd name="T69" fmla="*/ 63 h 554"/>
                <a:gd name="T70" fmla="*/ 577 w 767"/>
                <a:gd name="T71" fmla="*/ 47 h 554"/>
                <a:gd name="T72" fmla="*/ 555 w 767"/>
                <a:gd name="T73" fmla="*/ 42 h 554"/>
                <a:gd name="T74" fmla="*/ 537 w 767"/>
                <a:gd name="T75" fmla="*/ 28 h 554"/>
                <a:gd name="T76" fmla="*/ 517 w 767"/>
                <a:gd name="T77" fmla="*/ 9 h 554"/>
                <a:gd name="T78" fmla="*/ 508 w 767"/>
                <a:gd name="T79" fmla="*/ 3 h 554"/>
                <a:gd name="T80" fmla="*/ 498 w 767"/>
                <a:gd name="T81" fmla="*/ 0 h 554"/>
                <a:gd name="T82" fmla="*/ 487 w 767"/>
                <a:gd name="T83" fmla="*/ 1 h 554"/>
                <a:gd name="T84" fmla="*/ 477 w 767"/>
                <a:gd name="T85" fmla="*/ 8 h 554"/>
                <a:gd name="T86" fmla="*/ 456 w 767"/>
                <a:gd name="T87" fmla="*/ 39 h 554"/>
                <a:gd name="T88" fmla="*/ 439 w 767"/>
                <a:gd name="T89" fmla="*/ 46 h 554"/>
                <a:gd name="T90" fmla="*/ 382 w 767"/>
                <a:gd name="T91" fmla="*/ 45 h 554"/>
                <a:gd name="T92" fmla="*/ 280 w 767"/>
                <a:gd name="T93" fmla="*/ 37 h 554"/>
                <a:gd name="T94" fmla="*/ 227 w 767"/>
                <a:gd name="T95" fmla="*/ 38 h 554"/>
                <a:gd name="T96" fmla="*/ 148 w 767"/>
                <a:gd name="T97" fmla="*/ 50 h 554"/>
                <a:gd name="T98" fmla="*/ 102 w 767"/>
                <a:gd name="T99" fmla="*/ 62 h 554"/>
                <a:gd name="T100" fmla="*/ 81 w 767"/>
                <a:gd name="T101" fmla="*/ 70 h 554"/>
                <a:gd name="T102" fmla="*/ 66 w 767"/>
                <a:gd name="T103" fmla="*/ 80 h 554"/>
                <a:gd name="T104" fmla="*/ 34 w 767"/>
                <a:gd name="T105" fmla="*/ 105 h 554"/>
                <a:gd name="T106" fmla="*/ 12 w 767"/>
                <a:gd name="T107" fmla="*/ 121 h 554"/>
                <a:gd name="T108" fmla="*/ 0 w 767"/>
                <a:gd name="T109" fmla="*/ 128 h 554"/>
                <a:gd name="T110" fmla="*/ 3 w 767"/>
                <a:gd name="T111" fmla="*/ 149 h 554"/>
                <a:gd name="T112" fmla="*/ 10 w 767"/>
                <a:gd name="T113" fmla="*/ 165 h 554"/>
                <a:gd name="T114" fmla="*/ 19 w 767"/>
                <a:gd name="T115" fmla="*/ 183 h 554"/>
                <a:gd name="T116" fmla="*/ 30 w 767"/>
                <a:gd name="T117" fmla="*/ 208 h 554"/>
                <a:gd name="T118" fmla="*/ 42 w 767"/>
                <a:gd name="T119" fmla="*/ 238 h 554"/>
                <a:gd name="T120" fmla="*/ 46 w 767"/>
                <a:gd name="T121" fmla="*/ 297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7" h="554">
                  <a:moveTo>
                    <a:pt x="67" y="291"/>
                  </a:moveTo>
                  <a:lnTo>
                    <a:pt x="88" y="291"/>
                  </a:lnTo>
                  <a:lnTo>
                    <a:pt x="118" y="287"/>
                  </a:lnTo>
                  <a:lnTo>
                    <a:pt x="138" y="285"/>
                  </a:lnTo>
                  <a:lnTo>
                    <a:pt x="177" y="285"/>
                  </a:lnTo>
                  <a:lnTo>
                    <a:pt x="187" y="287"/>
                  </a:lnTo>
                  <a:lnTo>
                    <a:pt x="210" y="293"/>
                  </a:lnTo>
                  <a:lnTo>
                    <a:pt x="222" y="297"/>
                  </a:lnTo>
                  <a:lnTo>
                    <a:pt x="231" y="304"/>
                  </a:lnTo>
                  <a:lnTo>
                    <a:pt x="240" y="309"/>
                  </a:lnTo>
                  <a:lnTo>
                    <a:pt x="246" y="314"/>
                  </a:lnTo>
                  <a:lnTo>
                    <a:pt x="253" y="321"/>
                  </a:lnTo>
                  <a:lnTo>
                    <a:pt x="257" y="327"/>
                  </a:lnTo>
                  <a:lnTo>
                    <a:pt x="261" y="334"/>
                  </a:lnTo>
                  <a:lnTo>
                    <a:pt x="263" y="340"/>
                  </a:lnTo>
                  <a:lnTo>
                    <a:pt x="269" y="360"/>
                  </a:lnTo>
                  <a:lnTo>
                    <a:pt x="270" y="373"/>
                  </a:lnTo>
                  <a:lnTo>
                    <a:pt x="271" y="381"/>
                  </a:lnTo>
                  <a:lnTo>
                    <a:pt x="273" y="387"/>
                  </a:lnTo>
                  <a:lnTo>
                    <a:pt x="274" y="394"/>
                  </a:lnTo>
                  <a:lnTo>
                    <a:pt x="275" y="402"/>
                  </a:lnTo>
                  <a:lnTo>
                    <a:pt x="276" y="444"/>
                  </a:lnTo>
                  <a:lnTo>
                    <a:pt x="279" y="441"/>
                  </a:lnTo>
                  <a:lnTo>
                    <a:pt x="284" y="438"/>
                  </a:lnTo>
                  <a:lnTo>
                    <a:pt x="290" y="434"/>
                  </a:lnTo>
                  <a:lnTo>
                    <a:pt x="297" y="431"/>
                  </a:lnTo>
                  <a:lnTo>
                    <a:pt x="311" y="427"/>
                  </a:lnTo>
                  <a:lnTo>
                    <a:pt x="317" y="427"/>
                  </a:lnTo>
                  <a:lnTo>
                    <a:pt x="320" y="428"/>
                  </a:lnTo>
                  <a:lnTo>
                    <a:pt x="324" y="432"/>
                  </a:lnTo>
                  <a:lnTo>
                    <a:pt x="329" y="433"/>
                  </a:lnTo>
                  <a:lnTo>
                    <a:pt x="334" y="437"/>
                  </a:lnTo>
                  <a:lnTo>
                    <a:pt x="341" y="440"/>
                  </a:lnTo>
                  <a:lnTo>
                    <a:pt x="352" y="444"/>
                  </a:lnTo>
                  <a:lnTo>
                    <a:pt x="371" y="450"/>
                  </a:lnTo>
                  <a:lnTo>
                    <a:pt x="382" y="454"/>
                  </a:lnTo>
                  <a:lnTo>
                    <a:pt x="388" y="457"/>
                  </a:lnTo>
                  <a:lnTo>
                    <a:pt x="397" y="463"/>
                  </a:lnTo>
                  <a:lnTo>
                    <a:pt x="400" y="467"/>
                  </a:lnTo>
                  <a:lnTo>
                    <a:pt x="401" y="472"/>
                  </a:lnTo>
                  <a:lnTo>
                    <a:pt x="405" y="480"/>
                  </a:lnTo>
                  <a:lnTo>
                    <a:pt x="409" y="491"/>
                  </a:lnTo>
                  <a:lnTo>
                    <a:pt x="423" y="538"/>
                  </a:lnTo>
                  <a:lnTo>
                    <a:pt x="427" y="548"/>
                  </a:lnTo>
                  <a:lnTo>
                    <a:pt x="430" y="554"/>
                  </a:lnTo>
                  <a:lnTo>
                    <a:pt x="430" y="554"/>
                  </a:lnTo>
                  <a:lnTo>
                    <a:pt x="435" y="551"/>
                  </a:lnTo>
                  <a:lnTo>
                    <a:pt x="462" y="540"/>
                  </a:lnTo>
                  <a:lnTo>
                    <a:pt x="474" y="537"/>
                  </a:lnTo>
                  <a:lnTo>
                    <a:pt x="486" y="535"/>
                  </a:lnTo>
                  <a:lnTo>
                    <a:pt x="506" y="529"/>
                  </a:lnTo>
                  <a:lnTo>
                    <a:pt x="516" y="523"/>
                  </a:lnTo>
                  <a:lnTo>
                    <a:pt x="525" y="518"/>
                  </a:lnTo>
                  <a:lnTo>
                    <a:pt x="536" y="512"/>
                  </a:lnTo>
                  <a:lnTo>
                    <a:pt x="546" y="505"/>
                  </a:lnTo>
                  <a:lnTo>
                    <a:pt x="583" y="479"/>
                  </a:lnTo>
                  <a:lnTo>
                    <a:pt x="594" y="468"/>
                  </a:lnTo>
                  <a:lnTo>
                    <a:pt x="605" y="459"/>
                  </a:lnTo>
                  <a:lnTo>
                    <a:pt x="617" y="450"/>
                  </a:lnTo>
                  <a:lnTo>
                    <a:pt x="636" y="428"/>
                  </a:lnTo>
                  <a:lnTo>
                    <a:pt x="655" y="407"/>
                  </a:lnTo>
                  <a:lnTo>
                    <a:pt x="669" y="385"/>
                  </a:lnTo>
                  <a:lnTo>
                    <a:pt x="674" y="376"/>
                  </a:lnTo>
                  <a:lnTo>
                    <a:pt x="677" y="369"/>
                  </a:lnTo>
                  <a:lnTo>
                    <a:pt x="677" y="363"/>
                  </a:lnTo>
                  <a:lnTo>
                    <a:pt x="680" y="357"/>
                  </a:lnTo>
                  <a:lnTo>
                    <a:pt x="680" y="349"/>
                  </a:lnTo>
                  <a:lnTo>
                    <a:pt x="677" y="338"/>
                  </a:lnTo>
                  <a:lnTo>
                    <a:pt x="676" y="323"/>
                  </a:lnTo>
                  <a:lnTo>
                    <a:pt x="674" y="312"/>
                  </a:lnTo>
                  <a:lnTo>
                    <a:pt x="673" y="298"/>
                  </a:lnTo>
                  <a:lnTo>
                    <a:pt x="674" y="292"/>
                  </a:lnTo>
                  <a:lnTo>
                    <a:pt x="674" y="285"/>
                  </a:lnTo>
                  <a:lnTo>
                    <a:pt x="676" y="279"/>
                  </a:lnTo>
                  <a:lnTo>
                    <a:pt x="680" y="274"/>
                  </a:lnTo>
                  <a:lnTo>
                    <a:pt x="682" y="267"/>
                  </a:lnTo>
                  <a:lnTo>
                    <a:pt x="685" y="262"/>
                  </a:lnTo>
                  <a:lnTo>
                    <a:pt x="690" y="257"/>
                  </a:lnTo>
                  <a:lnTo>
                    <a:pt x="693" y="253"/>
                  </a:lnTo>
                  <a:lnTo>
                    <a:pt x="698" y="250"/>
                  </a:lnTo>
                  <a:lnTo>
                    <a:pt x="702" y="245"/>
                  </a:lnTo>
                  <a:lnTo>
                    <a:pt x="714" y="238"/>
                  </a:lnTo>
                  <a:lnTo>
                    <a:pt x="724" y="233"/>
                  </a:lnTo>
                  <a:lnTo>
                    <a:pt x="735" y="225"/>
                  </a:lnTo>
                  <a:lnTo>
                    <a:pt x="740" y="224"/>
                  </a:lnTo>
                  <a:lnTo>
                    <a:pt x="752" y="215"/>
                  </a:lnTo>
                  <a:lnTo>
                    <a:pt x="755" y="211"/>
                  </a:lnTo>
                  <a:lnTo>
                    <a:pt x="767" y="190"/>
                  </a:lnTo>
                  <a:lnTo>
                    <a:pt x="753" y="181"/>
                  </a:lnTo>
                  <a:lnTo>
                    <a:pt x="749" y="178"/>
                  </a:lnTo>
                  <a:lnTo>
                    <a:pt x="742" y="172"/>
                  </a:lnTo>
                  <a:lnTo>
                    <a:pt x="736" y="165"/>
                  </a:lnTo>
                  <a:lnTo>
                    <a:pt x="731" y="156"/>
                  </a:lnTo>
                  <a:lnTo>
                    <a:pt x="725" y="148"/>
                  </a:lnTo>
                  <a:lnTo>
                    <a:pt x="716" y="134"/>
                  </a:lnTo>
                  <a:lnTo>
                    <a:pt x="708" y="119"/>
                  </a:lnTo>
                  <a:lnTo>
                    <a:pt x="703" y="107"/>
                  </a:lnTo>
                  <a:lnTo>
                    <a:pt x="701" y="102"/>
                  </a:lnTo>
                  <a:lnTo>
                    <a:pt x="698" y="96"/>
                  </a:lnTo>
                  <a:lnTo>
                    <a:pt x="695" y="94"/>
                  </a:lnTo>
                  <a:lnTo>
                    <a:pt x="681" y="87"/>
                  </a:lnTo>
                  <a:lnTo>
                    <a:pt x="672" y="81"/>
                  </a:lnTo>
                  <a:lnTo>
                    <a:pt x="664" y="76"/>
                  </a:lnTo>
                  <a:lnTo>
                    <a:pt x="653" y="70"/>
                  </a:lnTo>
                  <a:lnTo>
                    <a:pt x="642" y="63"/>
                  </a:lnTo>
                  <a:lnTo>
                    <a:pt x="627" y="55"/>
                  </a:lnTo>
                  <a:lnTo>
                    <a:pt x="609" y="47"/>
                  </a:lnTo>
                  <a:lnTo>
                    <a:pt x="577" y="47"/>
                  </a:lnTo>
                  <a:lnTo>
                    <a:pt x="570" y="46"/>
                  </a:lnTo>
                  <a:lnTo>
                    <a:pt x="562" y="43"/>
                  </a:lnTo>
                  <a:lnTo>
                    <a:pt x="555" y="42"/>
                  </a:lnTo>
                  <a:lnTo>
                    <a:pt x="549" y="37"/>
                  </a:lnTo>
                  <a:lnTo>
                    <a:pt x="543" y="33"/>
                  </a:lnTo>
                  <a:lnTo>
                    <a:pt x="537" y="28"/>
                  </a:lnTo>
                  <a:lnTo>
                    <a:pt x="532" y="22"/>
                  </a:lnTo>
                  <a:lnTo>
                    <a:pt x="521" y="12"/>
                  </a:lnTo>
                  <a:lnTo>
                    <a:pt x="517" y="9"/>
                  </a:lnTo>
                  <a:lnTo>
                    <a:pt x="515" y="7"/>
                  </a:lnTo>
                  <a:lnTo>
                    <a:pt x="511" y="5"/>
                  </a:lnTo>
                  <a:lnTo>
                    <a:pt x="508" y="3"/>
                  </a:lnTo>
                  <a:lnTo>
                    <a:pt x="504" y="1"/>
                  </a:lnTo>
                  <a:lnTo>
                    <a:pt x="500" y="1"/>
                  </a:lnTo>
                  <a:lnTo>
                    <a:pt x="498" y="0"/>
                  </a:lnTo>
                  <a:lnTo>
                    <a:pt x="492" y="0"/>
                  </a:lnTo>
                  <a:lnTo>
                    <a:pt x="490" y="1"/>
                  </a:lnTo>
                  <a:lnTo>
                    <a:pt x="487" y="1"/>
                  </a:lnTo>
                  <a:lnTo>
                    <a:pt x="485" y="1"/>
                  </a:lnTo>
                  <a:lnTo>
                    <a:pt x="481" y="5"/>
                  </a:lnTo>
                  <a:lnTo>
                    <a:pt x="477" y="8"/>
                  </a:lnTo>
                  <a:lnTo>
                    <a:pt x="469" y="17"/>
                  </a:lnTo>
                  <a:lnTo>
                    <a:pt x="464" y="26"/>
                  </a:lnTo>
                  <a:lnTo>
                    <a:pt x="456" y="39"/>
                  </a:lnTo>
                  <a:lnTo>
                    <a:pt x="451" y="43"/>
                  </a:lnTo>
                  <a:lnTo>
                    <a:pt x="448" y="45"/>
                  </a:lnTo>
                  <a:lnTo>
                    <a:pt x="439" y="46"/>
                  </a:lnTo>
                  <a:lnTo>
                    <a:pt x="430" y="47"/>
                  </a:lnTo>
                  <a:lnTo>
                    <a:pt x="407" y="47"/>
                  </a:lnTo>
                  <a:lnTo>
                    <a:pt x="382" y="45"/>
                  </a:lnTo>
                  <a:lnTo>
                    <a:pt x="356" y="43"/>
                  </a:lnTo>
                  <a:lnTo>
                    <a:pt x="304" y="39"/>
                  </a:lnTo>
                  <a:lnTo>
                    <a:pt x="280" y="37"/>
                  </a:lnTo>
                  <a:lnTo>
                    <a:pt x="259" y="37"/>
                  </a:lnTo>
                  <a:lnTo>
                    <a:pt x="248" y="37"/>
                  </a:lnTo>
                  <a:lnTo>
                    <a:pt x="227" y="38"/>
                  </a:lnTo>
                  <a:lnTo>
                    <a:pt x="202" y="42"/>
                  </a:lnTo>
                  <a:lnTo>
                    <a:pt x="174" y="46"/>
                  </a:lnTo>
                  <a:lnTo>
                    <a:pt x="148" y="50"/>
                  </a:lnTo>
                  <a:lnTo>
                    <a:pt x="123" y="55"/>
                  </a:lnTo>
                  <a:lnTo>
                    <a:pt x="112" y="59"/>
                  </a:lnTo>
                  <a:lnTo>
                    <a:pt x="102" y="62"/>
                  </a:lnTo>
                  <a:lnTo>
                    <a:pt x="93" y="64"/>
                  </a:lnTo>
                  <a:lnTo>
                    <a:pt x="87" y="67"/>
                  </a:lnTo>
                  <a:lnTo>
                    <a:pt x="81" y="70"/>
                  </a:lnTo>
                  <a:lnTo>
                    <a:pt x="76" y="72"/>
                  </a:lnTo>
                  <a:lnTo>
                    <a:pt x="71" y="76"/>
                  </a:lnTo>
                  <a:lnTo>
                    <a:pt x="66" y="80"/>
                  </a:lnTo>
                  <a:lnTo>
                    <a:pt x="55" y="88"/>
                  </a:lnTo>
                  <a:lnTo>
                    <a:pt x="45" y="96"/>
                  </a:lnTo>
                  <a:lnTo>
                    <a:pt x="34" y="105"/>
                  </a:lnTo>
                  <a:lnTo>
                    <a:pt x="24" y="113"/>
                  </a:lnTo>
                  <a:lnTo>
                    <a:pt x="19" y="117"/>
                  </a:lnTo>
                  <a:lnTo>
                    <a:pt x="12" y="121"/>
                  </a:lnTo>
                  <a:lnTo>
                    <a:pt x="7" y="123"/>
                  </a:lnTo>
                  <a:lnTo>
                    <a:pt x="0" y="126"/>
                  </a:lnTo>
                  <a:lnTo>
                    <a:pt x="0" y="128"/>
                  </a:lnTo>
                  <a:lnTo>
                    <a:pt x="2" y="135"/>
                  </a:lnTo>
                  <a:lnTo>
                    <a:pt x="3" y="143"/>
                  </a:lnTo>
                  <a:lnTo>
                    <a:pt x="3" y="149"/>
                  </a:lnTo>
                  <a:lnTo>
                    <a:pt x="6" y="156"/>
                  </a:lnTo>
                  <a:lnTo>
                    <a:pt x="8" y="160"/>
                  </a:lnTo>
                  <a:lnTo>
                    <a:pt x="10" y="165"/>
                  </a:lnTo>
                  <a:lnTo>
                    <a:pt x="12" y="169"/>
                  </a:lnTo>
                  <a:lnTo>
                    <a:pt x="15" y="174"/>
                  </a:lnTo>
                  <a:lnTo>
                    <a:pt x="19" y="183"/>
                  </a:lnTo>
                  <a:lnTo>
                    <a:pt x="21" y="187"/>
                  </a:lnTo>
                  <a:lnTo>
                    <a:pt x="27" y="200"/>
                  </a:lnTo>
                  <a:lnTo>
                    <a:pt x="30" y="208"/>
                  </a:lnTo>
                  <a:lnTo>
                    <a:pt x="34" y="219"/>
                  </a:lnTo>
                  <a:lnTo>
                    <a:pt x="38" y="226"/>
                  </a:lnTo>
                  <a:lnTo>
                    <a:pt x="42" y="238"/>
                  </a:lnTo>
                  <a:lnTo>
                    <a:pt x="45" y="246"/>
                  </a:lnTo>
                  <a:lnTo>
                    <a:pt x="51" y="263"/>
                  </a:lnTo>
                  <a:lnTo>
                    <a:pt x="46" y="297"/>
                  </a:lnTo>
                  <a:lnTo>
                    <a:pt x="58" y="289"/>
                  </a:lnTo>
                  <a:lnTo>
                    <a:pt x="67" y="291"/>
                  </a:lnTo>
                  <a:close/>
                </a:path>
              </a:pathLst>
            </a:custGeom>
            <a:solidFill>
              <a:schemeClr val="accent1"/>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6">
              <a:extLst>
                <a:ext uri="{FF2B5EF4-FFF2-40B4-BE49-F238E27FC236}">
                  <a16:creationId xmlns:a16="http://schemas.microsoft.com/office/drawing/2014/main" id="{20C8A023-1011-6807-DEF8-CBE6B4F328DE}"/>
                </a:ext>
              </a:extLst>
            </p:cNvPr>
            <p:cNvSpPr>
              <a:spLocks/>
            </p:cNvSpPr>
            <p:nvPr/>
          </p:nvSpPr>
          <p:spPr bwMode="auto">
            <a:xfrm>
              <a:off x="1490" y="2014"/>
              <a:ext cx="1018" cy="491"/>
            </a:xfrm>
            <a:custGeom>
              <a:avLst/>
              <a:gdLst>
                <a:gd name="T0" fmla="*/ 280 w 1018"/>
                <a:gd name="T1" fmla="*/ 462 h 491"/>
                <a:gd name="T2" fmla="*/ 306 w 1018"/>
                <a:gd name="T3" fmla="*/ 481 h 491"/>
                <a:gd name="T4" fmla="*/ 354 w 1018"/>
                <a:gd name="T5" fmla="*/ 488 h 491"/>
                <a:gd name="T6" fmla="*/ 411 w 1018"/>
                <a:gd name="T7" fmla="*/ 457 h 491"/>
                <a:gd name="T8" fmla="*/ 443 w 1018"/>
                <a:gd name="T9" fmla="*/ 438 h 491"/>
                <a:gd name="T10" fmla="*/ 450 w 1018"/>
                <a:gd name="T11" fmla="*/ 403 h 491"/>
                <a:gd name="T12" fmla="*/ 481 w 1018"/>
                <a:gd name="T13" fmla="*/ 408 h 491"/>
                <a:gd name="T14" fmla="*/ 535 w 1018"/>
                <a:gd name="T15" fmla="*/ 417 h 491"/>
                <a:gd name="T16" fmla="*/ 611 w 1018"/>
                <a:gd name="T17" fmla="*/ 434 h 491"/>
                <a:gd name="T18" fmla="*/ 670 w 1018"/>
                <a:gd name="T19" fmla="*/ 425 h 491"/>
                <a:gd name="T20" fmla="*/ 726 w 1018"/>
                <a:gd name="T21" fmla="*/ 438 h 491"/>
                <a:gd name="T22" fmla="*/ 746 w 1018"/>
                <a:gd name="T23" fmla="*/ 453 h 491"/>
                <a:gd name="T24" fmla="*/ 780 w 1018"/>
                <a:gd name="T25" fmla="*/ 408 h 491"/>
                <a:gd name="T26" fmla="*/ 810 w 1018"/>
                <a:gd name="T27" fmla="*/ 407 h 491"/>
                <a:gd name="T28" fmla="*/ 877 w 1018"/>
                <a:gd name="T29" fmla="*/ 382 h 491"/>
                <a:gd name="T30" fmla="*/ 958 w 1018"/>
                <a:gd name="T31" fmla="*/ 335 h 491"/>
                <a:gd name="T32" fmla="*/ 1015 w 1018"/>
                <a:gd name="T33" fmla="*/ 251 h 491"/>
                <a:gd name="T34" fmla="*/ 1005 w 1018"/>
                <a:gd name="T35" fmla="*/ 230 h 491"/>
                <a:gd name="T36" fmla="*/ 956 w 1018"/>
                <a:gd name="T37" fmla="*/ 190 h 491"/>
                <a:gd name="T38" fmla="*/ 897 w 1018"/>
                <a:gd name="T39" fmla="*/ 165 h 491"/>
                <a:gd name="T40" fmla="*/ 844 w 1018"/>
                <a:gd name="T41" fmla="*/ 170 h 491"/>
                <a:gd name="T42" fmla="*/ 816 w 1018"/>
                <a:gd name="T43" fmla="*/ 149 h 491"/>
                <a:gd name="T44" fmla="*/ 826 w 1018"/>
                <a:gd name="T45" fmla="*/ 132 h 491"/>
                <a:gd name="T46" fmla="*/ 819 w 1018"/>
                <a:gd name="T47" fmla="*/ 115 h 491"/>
                <a:gd name="T48" fmla="*/ 772 w 1018"/>
                <a:gd name="T49" fmla="*/ 120 h 491"/>
                <a:gd name="T50" fmla="*/ 708 w 1018"/>
                <a:gd name="T51" fmla="*/ 98 h 491"/>
                <a:gd name="T52" fmla="*/ 722 w 1018"/>
                <a:gd name="T53" fmla="*/ 128 h 491"/>
                <a:gd name="T54" fmla="*/ 709 w 1018"/>
                <a:gd name="T55" fmla="*/ 144 h 491"/>
                <a:gd name="T56" fmla="*/ 683 w 1018"/>
                <a:gd name="T57" fmla="*/ 171 h 491"/>
                <a:gd name="T58" fmla="*/ 651 w 1018"/>
                <a:gd name="T59" fmla="*/ 133 h 491"/>
                <a:gd name="T60" fmla="*/ 614 w 1018"/>
                <a:gd name="T61" fmla="*/ 118 h 491"/>
                <a:gd name="T62" fmla="*/ 619 w 1018"/>
                <a:gd name="T63" fmla="*/ 90 h 491"/>
                <a:gd name="T64" fmla="*/ 621 w 1018"/>
                <a:gd name="T65" fmla="*/ 56 h 491"/>
                <a:gd name="T66" fmla="*/ 513 w 1018"/>
                <a:gd name="T67" fmla="*/ 47 h 491"/>
                <a:gd name="T68" fmla="*/ 455 w 1018"/>
                <a:gd name="T69" fmla="*/ 9 h 491"/>
                <a:gd name="T70" fmla="*/ 412 w 1018"/>
                <a:gd name="T71" fmla="*/ 1 h 491"/>
                <a:gd name="T72" fmla="*/ 394 w 1018"/>
                <a:gd name="T73" fmla="*/ 34 h 491"/>
                <a:gd name="T74" fmla="*/ 369 w 1018"/>
                <a:gd name="T75" fmla="*/ 31 h 491"/>
                <a:gd name="T76" fmla="*/ 322 w 1018"/>
                <a:gd name="T77" fmla="*/ 1 h 491"/>
                <a:gd name="T78" fmla="*/ 324 w 1018"/>
                <a:gd name="T79" fmla="*/ 21 h 491"/>
                <a:gd name="T80" fmla="*/ 315 w 1018"/>
                <a:gd name="T81" fmla="*/ 37 h 491"/>
                <a:gd name="T82" fmla="*/ 278 w 1018"/>
                <a:gd name="T83" fmla="*/ 50 h 491"/>
                <a:gd name="T84" fmla="*/ 252 w 1018"/>
                <a:gd name="T85" fmla="*/ 67 h 491"/>
                <a:gd name="T86" fmla="*/ 203 w 1018"/>
                <a:gd name="T87" fmla="*/ 92 h 491"/>
                <a:gd name="T88" fmla="*/ 158 w 1018"/>
                <a:gd name="T89" fmla="*/ 112 h 491"/>
                <a:gd name="T90" fmla="*/ 101 w 1018"/>
                <a:gd name="T91" fmla="*/ 135 h 491"/>
                <a:gd name="T92" fmla="*/ 86 w 1018"/>
                <a:gd name="T93" fmla="*/ 143 h 491"/>
                <a:gd name="T94" fmla="*/ 47 w 1018"/>
                <a:gd name="T95" fmla="*/ 153 h 491"/>
                <a:gd name="T96" fmla="*/ 13 w 1018"/>
                <a:gd name="T97" fmla="*/ 164 h 491"/>
                <a:gd name="T98" fmla="*/ 22 w 1018"/>
                <a:gd name="T99" fmla="*/ 192 h 491"/>
                <a:gd name="T100" fmla="*/ 52 w 1018"/>
                <a:gd name="T101" fmla="*/ 216 h 491"/>
                <a:gd name="T102" fmla="*/ 61 w 1018"/>
                <a:gd name="T103" fmla="*/ 251 h 491"/>
                <a:gd name="T104" fmla="*/ 85 w 1018"/>
                <a:gd name="T105" fmla="*/ 320 h 491"/>
                <a:gd name="T106" fmla="*/ 133 w 1018"/>
                <a:gd name="T107" fmla="*/ 348 h 491"/>
                <a:gd name="T108" fmla="*/ 175 w 1018"/>
                <a:gd name="T109" fmla="*/ 385 h 491"/>
                <a:gd name="T110" fmla="*/ 234 w 1018"/>
                <a:gd name="T111" fmla="*/ 421 h 491"/>
                <a:gd name="T112" fmla="*/ 260 w 1018"/>
                <a:gd name="T113" fmla="*/ 443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8" h="491">
                  <a:moveTo>
                    <a:pt x="263" y="450"/>
                  </a:moveTo>
                  <a:lnTo>
                    <a:pt x="264" y="451"/>
                  </a:lnTo>
                  <a:lnTo>
                    <a:pt x="267" y="453"/>
                  </a:lnTo>
                  <a:lnTo>
                    <a:pt x="267" y="454"/>
                  </a:lnTo>
                  <a:lnTo>
                    <a:pt x="267" y="457"/>
                  </a:lnTo>
                  <a:lnTo>
                    <a:pt x="269" y="457"/>
                  </a:lnTo>
                  <a:lnTo>
                    <a:pt x="271" y="459"/>
                  </a:lnTo>
                  <a:lnTo>
                    <a:pt x="275" y="460"/>
                  </a:lnTo>
                  <a:lnTo>
                    <a:pt x="280" y="462"/>
                  </a:lnTo>
                  <a:lnTo>
                    <a:pt x="282" y="463"/>
                  </a:lnTo>
                  <a:lnTo>
                    <a:pt x="285" y="463"/>
                  </a:lnTo>
                  <a:lnTo>
                    <a:pt x="290" y="463"/>
                  </a:lnTo>
                  <a:lnTo>
                    <a:pt x="301" y="463"/>
                  </a:lnTo>
                  <a:lnTo>
                    <a:pt x="301" y="470"/>
                  </a:lnTo>
                  <a:lnTo>
                    <a:pt x="302" y="475"/>
                  </a:lnTo>
                  <a:lnTo>
                    <a:pt x="303" y="477"/>
                  </a:lnTo>
                  <a:lnTo>
                    <a:pt x="305" y="480"/>
                  </a:lnTo>
                  <a:lnTo>
                    <a:pt x="306" y="481"/>
                  </a:lnTo>
                  <a:lnTo>
                    <a:pt x="306" y="483"/>
                  </a:lnTo>
                  <a:lnTo>
                    <a:pt x="309" y="485"/>
                  </a:lnTo>
                  <a:lnTo>
                    <a:pt x="311" y="487"/>
                  </a:lnTo>
                  <a:lnTo>
                    <a:pt x="313" y="488"/>
                  </a:lnTo>
                  <a:lnTo>
                    <a:pt x="315" y="488"/>
                  </a:lnTo>
                  <a:lnTo>
                    <a:pt x="323" y="491"/>
                  </a:lnTo>
                  <a:lnTo>
                    <a:pt x="339" y="491"/>
                  </a:lnTo>
                  <a:lnTo>
                    <a:pt x="345" y="488"/>
                  </a:lnTo>
                  <a:lnTo>
                    <a:pt x="354" y="488"/>
                  </a:lnTo>
                  <a:lnTo>
                    <a:pt x="362" y="485"/>
                  </a:lnTo>
                  <a:lnTo>
                    <a:pt x="371" y="483"/>
                  </a:lnTo>
                  <a:lnTo>
                    <a:pt x="381" y="481"/>
                  </a:lnTo>
                  <a:lnTo>
                    <a:pt x="390" y="481"/>
                  </a:lnTo>
                  <a:lnTo>
                    <a:pt x="400" y="481"/>
                  </a:lnTo>
                  <a:lnTo>
                    <a:pt x="401" y="472"/>
                  </a:lnTo>
                  <a:lnTo>
                    <a:pt x="405" y="466"/>
                  </a:lnTo>
                  <a:lnTo>
                    <a:pt x="408" y="460"/>
                  </a:lnTo>
                  <a:lnTo>
                    <a:pt x="411" y="457"/>
                  </a:lnTo>
                  <a:lnTo>
                    <a:pt x="415" y="454"/>
                  </a:lnTo>
                  <a:lnTo>
                    <a:pt x="420" y="450"/>
                  </a:lnTo>
                  <a:lnTo>
                    <a:pt x="424" y="449"/>
                  </a:lnTo>
                  <a:lnTo>
                    <a:pt x="429" y="447"/>
                  </a:lnTo>
                  <a:lnTo>
                    <a:pt x="434" y="445"/>
                  </a:lnTo>
                  <a:lnTo>
                    <a:pt x="437" y="445"/>
                  </a:lnTo>
                  <a:lnTo>
                    <a:pt x="439" y="443"/>
                  </a:lnTo>
                  <a:lnTo>
                    <a:pt x="442" y="441"/>
                  </a:lnTo>
                  <a:lnTo>
                    <a:pt x="443" y="438"/>
                  </a:lnTo>
                  <a:lnTo>
                    <a:pt x="443" y="434"/>
                  </a:lnTo>
                  <a:lnTo>
                    <a:pt x="445" y="433"/>
                  </a:lnTo>
                  <a:lnTo>
                    <a:pt x="445" y="425"/>
                  </a:lnTo>
                  <a:lnTo>
                    <a:pt x="446" y="420"/>
                  </a:lnTo>
                  <a:lnTo>
                    <a:pt x="446" y="409"/>
                  </a:lnTo>
                  <a:lnTo>
                    <a:pt x="446" y="408"/>
                  </a:lnTo>
                  <a:lnTo>
                    <a:pt x="446" y="406"/>
                  </a:lnTo>
                  <a:lnTo>
                    <a:pt x="449" y="403"/>
                  </a:lnTo>
                  <a:lnTo>
                    <a:pt x="450" y="403"/>
                  </a:lnTo>
                  <a:lnTo>
                    <a:pt x="455" y="400"/>
                  </a:lnTo>
                  <a:lnTo>
                    <a:pt x="462" y="400"/>
                  </a:lnTo>
                  <a:lnTo>
                    <a:pt x="464" y="402"/>
                  </a:lnTo>
                  <a:lnTo>
                    <a:pt x="471" y="408"/>
                  </a:lnTo>
                  <a:lnTo>
                    <a:pt x="471" y="409"/>
                  </a:lnTo>
                  <a:lnTo>
                    <a:pt x="473" y="412"/>
                  </a:lnTo>
                  <a:lnTo>
                    <a:pt x="476" y="415"/>
                  </a:lnTo>
                  <a:lnTo>
                    <a:pt x="477" y="413"/>
                  </a:lnTo>
                  <a:lnTo>
                    <a:pt x="481" y="408"/>
                  </a:lnTo>
                  <a:lnTo>
                    <a:pt x="488" y="404"/>
                  </a:lnTo>
                  <a:lnTo>
                    <a:pt x="492" y="403"/>
                  </a:lnTo>
                  <a:lnTo>
                    <a:pt x="504" y="403"/>
                  </a:lnTo>
                  <a:lnTo>
                    <a:pt x="506" y="404"/>
                  </a:lnTo>
                  <a:lnTo>
                    <a:pt x="521" y="409"/>
                  </a:lnTo>
                  <a:lnTo>
                    <a:pt x="526" y="413"/>
                  </a:lnTo>
                  <a:lnTo>
                    <a:pt x="530" y="415"/>
                  </a:lnTo>
                  <a:lnTo>
                    <a:pt x="534" y="416"/>
                  </a:lnTo>
                  <a:lnTo>
                    <a:pt x="535" y="417"/>
                  </a:lnTo>
                  <a:lnTo>
                    <a:pt x="569" y="417"/>
                  </a:lnTo>
                  <a:lnTo>
                    <a:pt x="574" y="419"/>
                  </a:lnTo>
                  <a:lnTo>
                    <a:pt x="581" y="419"/>
                  </a:lnTo>
                  <a:lnTo>
                    <a:pt x="586" y="420"/>
                  </a:lnTo>
                  <a:lnTo>
                    <a:pt x="591" y="421"/>
                  </a:lnTo>
                  <a:lnTo>
                    <a:pt x="595" y="425"/>
                  </a:lnTo>
                  <a:lnTo>
                    <a:pt x="600" y="426"/>
                  </a:lnTo>
                  <a:lnTo>
                    <a:pt x="606" y="432"/>
                  </a:lnTo>
                  <a:lnTo>
                    <a:pt x="611" y="434"/>
                  </a:lnTo>
                  <a:lnTo>
                    <a:pt x="655" y="443"/>
                  </a:lnTo>
                  <a:lnTo>
                    <a:pt x="657" y="443"/>
                  </a:lnTo>
                  <a:lnTo>
                    <a:pt x="661" y="441"/>
                  </a:lnTo>
                  <a:lnTo>
                    <a:pt x="662" y="440"/>
                  </a:lnTo>
                  <a:lnTo>
                    <a:pt x="665" y="433"/>
                  </a:lnTo>
                  <a:lnTo>
                    <a:pt x="666" y="430"/>
                  </a:lnTo>
                  <a:lnTo>
                    <a:pt x="667" y="426"/>
                  </a:lnTo>
                  <a:lnTo>
                    <a:pt x="668" y="426"/>
                  </a:lnTo>
                  <a:lnTo>
                    <a:pt x="670" y="425"/>
                  </a:lnTo>
                  <a:lnTo>
                    <a:pt x="676" y="425"/>
                  </a:lnTo>
                  <a:lnTo>
                    <a:pt x="688" y="428"/>
                  </a:lnTo>
                  <a:lnTo>
                    <a:pt x="695" y="432"/>
                  </a:lnTo>
                  <a:lnTo>
                    <a:pt x="701" y="434"/>
                  </a:lnTo>
                  <a:lnTo>
                    <a:pt x="705" y="436"/>
                  </a:lnTo>
                  <a:lnTo>
                    <a:pt x="708" y="438"/>
                  </a:lnTo>
                  <a:lnTo>
                    <a:pt x="716" y="440"/>
                  </a:lnTo>
                  <a:lnTo>
                    <a:pt x="722" y="440"/>
                  </a:lnTo>
                  <a:lnTo>
                    <a:pt x="726" y="438"/>
                  </a:lnTo>
                  <a:lnTo>
                    <a:pt x="730" y="437"/>
                  </a:lnTo>
                  <a:lnTo>
                    <a:pt x="733" y="438"/>
                  </a:lnTo>
                  <a:lnTo>
                    <a:pt x="735" y="441"/>
                  </a:lnTo>
                  <a:lnTo>
                    <a:pt x="739" y="442"/>
                  </a:lnTo>
                  <a:lnTo>
                    <a:pt x="740" y="443"/>
                  </a:lnTo>
                  <a:lnTo>
                    <a:pt x="742" y="445"/>
                  </a:lnTo>
                  <a:lnTo>
                    <a:pt x="743" y="446"/>
                  </a:lnTo>
                  <a:lnTo>
                    <a:pt x="744" y="449"/>
                  </a:lnTo>
                  <a:lnTo>
                    <a:pt x="746" y="453"/>
                  </a:lnTo>
                  <a:lnTo>
                    <a:pt x="746" y="455"/>
                  </a:lnTo>
                  <a:lnTo>
                    <a:pt x="748" y="451"/>
                  </a:lnTo>
                  <a:lnTo>
                    <a:pt x="750" y="449"/>
                  </a:lnTo>
                  <a:lnTo>
                    <a:pt x="750" y="449"/>
                  </a:lnTo>
                  <a:lnTo>
                    <a:pt x="751" y="445"/>
                  </a:lnTo>
                  <a:lnTo>
                    <a:pt x="756" y="433"/>
                  </a:lnTo>
                  <a:lnTo>
                    <a:pt x="772" y="416"/>
                  </a:lnTo>
                  <a:lnTo>
                    <a:pt x="776" y="412"/>
                  </a:lnTo>
                  <a:lnTo>
                    <a:pt x="780" y="408"/>
                  </a:lnTo>
                  <a:lnTo>
                    <a:pt x="784" y="407"/>
                  </a:lnTo>
                  <a:lnTo>
                    <a:pt x="788" y="403"/>
                  </a:lnTo>
                  <a:lnTo>
                    <a:pt x="791" y="403"/>
                  </a:lnTo>
                  <a:lnTo>
                    <a:pt x="795" y="402"/>
                  </a:lnTo>
                  <a:lnTo>
                    <a:pt x="798" y="402"/>
                  </a:lnTo>
                  <a:lnTo>
                    <a:pt x="801" y="402"/>
                  </a:lnTo>
                  <a:lnTo>
                    <a:pt x="802" y="402"/>
                  </a:lnTo>
                  <a:lnTo>
                    <a:pt x="805" y="403"/>
                  </a:lnTo>
                  <a:lnTo>
                    <a:pt x="810" y="407"/>
                  </a:lnTo>
                  <a:lnTo>
                    <a:pt x="812" y="407"/>
                  </a:lnTo>
                  <a:lnTo>
                    <a:pt x="816" y="408"/>
                  </a:lnTo>
                  <a:lnTo>
                    <a:pt x="822" y="408"/>
                  </a:lnTo>
                  <a:lnTo>
                    <a:pt x="832" y="406"/>
                  </a:lnTo>
                  <a:lnTo>
                    <a:pt x="844" y="402"/>
                  </a:lnTo>
                  <a:lnTo>
                    <a:pt x="856" y="396"/>
                  </a:lnTo>
                  <a:lnTo>
                    <a:pt x="863" y="390"/>
                  </a:lnTo>
                  <a:lnTo>
                    <a:pt x="871" y="385"/>
                  </a:lnTo>
                  <a:lnTo>
                    <a:pt x="877" y="382"/>
                  </a:lnTo>
                  <a:lnTo>
                    <a:pt x="879" y="379"/>
                  </a:lnTo>
                  <a:lnTo>
                    <a:pt x="882" y="378"/>
                  </a:lnTo>
                  <a:lnTo>
                    <a:pt x="887" y="374"/>
                  </a:lnTo>
                  <a:lnTo>
                    <a:pt x="894" y="372"/>
                  </a:lnTo>
                  <a:lnTo>
                    <a:pt x="907" y="365"/>
                  </a:lnTo>
                  <a:lnTo>
                    <a:pt x="921" y="357"/>
                  </a:lnTo>
                  <a:lnTo>
                    <a:pt x="937" y="348"/>
                  </a:lnTo>
                  <a:lnTo>
                    <a:pt x="951" y="339"/>
                  </a:lnTo>
                  <a:lnTo>
                    <a:pt x="958" y="335"/>
                  </a:lnTo>
                  <a:lnTo>
                    <a:pt x="967" y="326"/>
                  </a:lnTo>
                  <a:lnTo>
                    <a:pt x="971" y="322"/>
                  </a:lnTo>
                  <a:lnTo>
                    <a:pt x="989" y="283"/>
                  </a:lnTo>
                  <a:lnTo>
                    <a:pt x="994" y="275"/>
                  </a:lnTo>
                  <a:lnTo>
                    <a:pt x="998" y="267"/>
                  </a:lnTo>
                  <a:lnTo>
                    <a:pt x="1001" y="263"/>
                  </a:lnTo>
                  <a:lnTo>
                    <a:pt x="1007" y="255"/>
                  </a:lnTo>
                  <a:lnTo>
                    <a:pt x="1013" y="252"/>
                  </a:lnTo>
                  <a:lnTo>
                    <a:pt x="1015" y="251"/>
                  </a:lnTo>
                  <a:lnTo>
                    <a:pt x="1018" y="251"/>
                  </a:lnTo>
                  <a:lnTo>
                    <a:pt x="1017" y="250"/>
                  </a:lnTo>
                  <a:lnTo>
                    <a:pt x="1017" y="247"/>
                  </a:lnTo>
                  <a:lnTo>
                    <a:pt x="1014" y="245"/>
                  </a:lnTo>
                  <a:lnTo>
                    <a:pt x="1013" y="242"/>
                  </a:lnTo>
                  <a:lnTo>
                    <a:pt x="1011" y="238"/>
                  </a:lnTo>
                  <a:lnTo>
                    <a:pt x="1010" y="237"/>
                  </a:lnTo>
                  <a:lnTo>
                    <a:pt x="1007" y="230"/>
                  </a:lnTo>
                  <a:lnTo>
                    <a:pt x="1005" y="230"/>
                  </a:lnTo>
                  <a:lnTo>
                    <a:pt x="1002" y="228"/>
                  </a:lnTo>
                  <a:lnTo>
                    <a:pt x="1000" y="226"/>
                  </a:lnTo>
                  <a:lnTo>
                    <a:pt x="996" y="226"/>
                  </a:lnTo>
                  <a:lnTo>
                    <a:pt x="988" y="222"/>
                  </a:lnTo>
                  <a:lnTo>
                    <a:pt x="980" y="218"/>
                  </a:lnTo>
                  <a:lnTo>
                    <a:pt x="971" y="212"/>
                  </a:lnTo>
                  <a:lnTo>
                    <a:pt x="963" y="205"/>
                  </a:lnTo>
                  <a:lnTo>
                    <a:pt x="958" y="195"/>
                  </a:lnTo>
                  <a:lnTo>
                    <a:pt x="956" y="190"/>
                  </a:lnTo>
                  <a:lnTo>
                    <a:pt x="956" y="183"/>
                  </a:lnTo>
                  <a:lnTo>
                    <a:pt x="950" y="183"/>
                  </a:lnTo>
                  <a:lnTo>
                    <a:pt x="942" y="182"/>
                  </a:lnTo>
                  <a:lnTo>
                    <a:pt x="935" y="181"/>
                  </a:lnTo>
                  <a:lnTo>
                    <a:pt x="930" y="178"/>
                  </a:lnTo>
                  <a:lnTo>
                    <a:pt x="921" y="175"/>
                  </a:lnTo>
                  <a:lnTo>
                    <a:pt x="912" y="171"/>
                  </a:lnTo>
                  <a:lnTo>
                    <a:pt x="905" y="167"/>
                  </a:lnTo>
                  <a:lnTo>
                    <a:pt x="897" y="165"/>
                  </a:lnTo>
                  <a:lnTo>
                    <a:pt x="895" y="165"/>
                  </a:lnTo>
                  <a:lnTo>
                    <a:pt x="888" y="165"/>
                  </a:lnTo>
                  <a:lnTo>
                    <a:pt x="884" y="165"/>
                  </a:lnTo>
                  <a:lnTo>
                    <a:pt x="871" y="171"/>
                  </a:lnTo>
                  <a:lnTo>
                    <a:pt x="867" y="171"/>
                  </a:lnTo>
                  <a:lnTo>
                    <a:pt x="863" y="173"/>
                  </a:lnTo>
                  <a:lnTo>
                    <a:pt x="853" y="173"/>
                  </a:lnTo>
                  <a:lnTo>
                    <a:pt x="849" y="171"/>
                  </a:lnTo>
                  <a:lnTo>
                    <a:pt x="844" y="170"/>
                  </a:lnTo>
                  <a:lnTo>
                    <a:pt x="839" y="167"/>
                  </a:lnTo>
                  <a:lnTo>
                    <a:pt x="835" y="165"/>
                  </a:lnTo>
                  <a:lnTo>
                    <a:pt x="832" y="160"/>
                  </a:lnTo>
                  <a:lnTo>
                    <a:pt x="829" y="157"/>
                  </a:lnTo>
                  <a:lnTo>
                    <a:pt x="828" y="152"/>
                  </a:lnTo>
                  <a:lnTo>
                    <a:pt x="823" y="152"/>
                  </a:lnTo>
                  <a:lnTo>
                    <a:pt x="820" y="150"/>
                  </a:lnTo>
                  <a:lnTo>
                    <a:pt x="818" y="150"/>
                  </a:lnTo>
                  <a:lnTo>
                    <a:pt x="816" y="149"/>
                  </a:lnTo>
                  <a:lnTo>
                    <a:pt x="814" y="147"/>
                  </a:lnTo>
                  <a:lnTo>
                    <a:pt x="812" y="145"/>
                  </a:lnTo>
                  <a:lnTo>
                    <a:pt x="811" y="143"/>
                  </a:lnTo>
                  <a:lnTo>
                    <a:pt x="811" y="141"/>
                  </a:lnTo>
                  <a:lnTo>
                    <a:pt x="814" y="137"/>
                  </a:lnTo>
                  <a:lnTo>
                    <a:pt x="816" y="135"/>
                  </a:lnTo>
                  <a:lnTo>
                    <a:pt x="819" y="135"/>
                  </a:lnTo>
                  <a:lnTo>
                    <a:pt x="823" y="133"/>
                  </a:lnTo>
                  <a:lnTo>
                    <a:pt x="826" y="132"/>
                  </a:lnTo>
                  <a:lnTo>
                    <a:pt x="826" y="129"/>
                  </a:lnTo>
                  <a:lnTo>
                    <a:pt x="827" y="128"/>
                  </a:lnTo>
                  <a:lnTo>
                    <a:pt x="828" y="127"/>
                  </a:lnTo>
                  <a:lnTo>
                    <a:pt x="828" y="124"/>
                  </a:lnTo>
                  <a:lnTo>
                    <a:pt x="827" y="123"/>
                  </a:lnTo>
                  <a:lnTo>
                    <a:pt x="827" y="123"/>
                  </a:lnTo>
                  <a:lnTo>
                    <a:pt x="826" y="120"/>
                  </a:lnTo>
                  <a:lnTo>
                    <a:pt x="824" y="118"/>
                  </a:lnTo>
                  <a:lnTo>
                    <a:pt x="819" y="115"/>
                  </a:lnTo>
                  <a:lnTo>
                    <a:pt x="812" y="115"/>
                  </a:lnTo>
                  <a:lnTo>
                    <a:pt x="810" y="116"/>
                  </a:lnTo>
                  <a:lnTo>
                    <a:pt x="806" y="116"/>
                  </a:lnTo>
                  <a:lnTo>
                    <a:pt x="803" y="118"/>
                  </a:lnTo>
                  <a:lnTo>
                    <a:pt x="799" y="120"/>
                  </a:lnTo>
                  <a:lnTo>
                    <a:pt x="795" y="122"/>
                  </a:lnTo>
                  <a:lnTo>
                    <a:pt x="790" y="123"/>
                  </a:lnTo>
                  <a:lnTo>
                    <a:pt x="781" y="123"/>
                  </a:lnTo>
                  <a:lnTo>
                    <a:pt x="772" y="120"/>
                  </a:lnTo>
                  <a:lnTo>
                    <a:pt x="768" y="118"/>
                  </a:lnTo>
                  <a:lnTo>
                    <a:pt x="760" y="114"/>
                  </a:lnTo>
                  <a:lnTo>
                    <a:pt x="752" y="110"/>
                  </a:lnTo>
                  <a:lnTo>
                    <a:pt x="744" y="105"/>
                  </a:lnTo>
                  <a:lnTo>
                    <a:pt x="737" y="99"/>
                  </a:lnTo>
                  <a:lnTo>
                    <a:pt x="733" y="98"/>
                  </a:lnTo>
                  <a:lnTo>
                    <a:pt x="721" y="97"/>
                  </a:lnTo>
                  <a:lnTo>
                    <a:pt x="710" y="97"/>
                  </a:lnTo>
                  <a:lnTo>
                    <a:pt x="708" y="98"/>
                  </a:lnTo>
                  <a:lnTo>
                    <a:pt x="706" y="98"/>
                  </a:lnTo>
                  <a:lnTo>
                    <a:pt x="702" y="98"/>
                  </a:lnTo>
                  <a:lnTo>
                    <a:pt x="701" y="99"/>
                  </a:lnTo>
                  <a:lnTo>
                    <a:pt x="700" y="101"/>
                  </a:lnTo>
                  <a:lnTo>
                    <a:pt x="700" y="102"/>
                  </a:lnTo>
                  <a:lnTo>
                    <a:pt x="701" y="106"/>
                  </a:lnTo>
                  <a:lnTo>
                    <a:pt x="705" y="112"/>
                  </a:lnTo>
                  <a:lnTo>
                    <a:pt x="708" y="116"/>
                  </a:lnTo>
                  <a:lnTo>
                    <a:pt x="722" y="128"/>
                  </a:lnTo>
                  <a:lnTo>
                    <a:pt x="725" y="131"/>
                  </a:lnTo>
                  <a:lnTo>
                    <a:pt x="726" y="135"/>
                  </a:lnTo>
                  <a:lnTo>
                    <a:pt x="727" y="135"/>
                  </a:lnTo>
                  <a:lnTo>
                    <a:pt x="727" y="135"/>
                  </a:lnTo>
                  <a:lnTo>
                    <a:pt x="727" y="136"/>
                  </a:lnTo>
                  <a:lnTo>
                    <a:pt x="725" y="140"/>
                  </a:lnTo>
                  <a:lnTo>
                    <a:pt x="721" y="141"/>
                  </a:lnTo>
                  <a:lnTo>
                    <a:pt x="716" y="143"/>
                  </a:lnTo>
                  <a:lnTo>
                    <a:pt x="709" y="144"/>
                  </a:lnTo>
                  <a:lnTo>
                    <a:pt x="704" y="144"/>
                  </a:lnTo>
                  <a:lnTo>
                    <a:pt x="700" y="145"/>
                  </a:lnTo>
                  <a:lnTo>
                    <a:pt x="697" y="147"/>
                  </a:lnTo>
                  <a:lnTo>
                    <a:pt x="693" y="148"/>
                  </a:lnTo>
                  <a:lnTo>
                    <a:pt x="687" y="156"/>
                  </a:lnTo>
                  <a:lnTo>
                    <a:pt x="685" y="158"/>
                  </a:lnTo>
                  <a:lnTo>
                    <a:pt x="685" y="164"/>
                  </a:lnTo>
                  <a:lnTo>
                    <a:pt x="683" y="167"/>
                  </a:lnTo>
                  <a:lnTo>
                    <a:pt x="683" y="171"/>
                  </a:lnTo>
                  <a:lnTo>
                    <a:pt x="678" y="171"/>
                  </a:lnTo>
                  <a:lnTo>
                    <a:pt x="674" y="170"/>
                  </a:lnTo>
                  <a:lnTo>
                    <a:pt x="670" y="167"/>
                  </a:lnTo>
                  <a:lnTo>
                    <a:pt x="666" y="165"/>
                  </a:lnTo>
                  <a:lnTo>
                    <a:pt x="663" y="161"/>
                  </a:lnTo>
                  <a:lnTo>
                    <a:pt x="662" y="158"/>
                  </a:lnTo>
                  <a:lnTo>
                    <a:pt x="661" y="153"/>
                  </a:lnTo>
                  <a:lnTo>
                    <a:pt x="655" y="141"/>
                  </a:lnTo>
                  <a:lnTo>
                    <a:pt x="651" y="133"/>
                  </a:lnTo>
                  <a:lnTo>
                    <a:pt x="649" y="128"/>
                  </a:lnTo>
                  <a:lnTo>
                    <a:pt x="645" y="126"/>
                  </a:lnTo>
                  <a:lnTo>
                    <a:pt x="642" y="123"/>
                  </a:lnTo>
                  <a:lnTo>
                    <a:pt x="637" y="123"/>
                  </a:lnTo>
                  <a:lnTo>
                    <a:pt x="634" y="122"/>
                  </a:lnTo>
                  <a:lnTo>
                    <a:pt x="628" y="122"/>
                  </a:lnTo>
                  <a:lnTo>
                    <a:pt x="624" y="120"/>
                  </a:lnTo>
                  <a:lnTo>
                    <a:pt x="619" y="120"/>
                  </a:lnTo>
                  <a:lnTo>
                    <a:pt x="614" y="118"/>
                  </a:lnTo>
                  <a:lnTo>
                    <a:pt x="611" y="116"/>
                  </a:lnTo>
                  <a:lnTo>
                    <a:pt x="608" y="114"/>
                  </a:lnTo>
                  <a:lnTo>
                    <a:pt x="607" y="111"/>
                  </a:lnTo>
                  <a:lnTo>
                    <a:pt x="607" y="106"/>
                  </a:lnTo>
                  <a:lnTo>
                    <a:pt x="608" y="105"/>
                  </a:lnTo>
                  <a:lnTo>
                    <a:pt x="608" y="101"/>
                  </a:lnTo>
                  <a:lnTo>
                    <a:pt x="611" y="98"/>
                  </a:lnTo>
                  <a:lnTo>
                    <a:pt x="615" y="94"/>
                  </a:lnTo>
                  <a:lnTo>
                    <a:pt x="619" y="90"/>
                  </a:lnTo>
                  <a:lnTo>
                    <a:pt x="624" y="86"/>
                  </a:lnTo>
                  <a:lnTo>
                    <a:pt x="631" y="80"/>
                  </a:lnTo>
                  <a:lnTo>
                    <a:pt x="632" y="77"/>
                  </a:lnTo>
                  <a:lnTo>
                    <a:pt x="632" y="73"/>
                  </a:lnTo>
                  <a:lnTo>
                    <a:pt x="631" y="69"/>
                  </a:lnTo>
                  <a:lnTo>
                    <a:pt x="629" y="65"/>
                  </a:lnTo>
                  <a:lnTo>
                    <a:pt x="627" y="61"/>
                  </a:lnTo>
                  <a:lnTo>
                    <a:pt x="625" y="58"/>
                  </a:lnTo>
                  <a:lnTo>
                    <a:pt x="621" y="56"/>
                  </a:lnTo>
                  <a:lnTo>
                    <a:pt x="619" y="55"/>
                  </a:lnTo>
                  <a:lnTo>
                    <a:pt x="616" y="55"/>
                  </a:lnTo>
                  <a:lnTo>
                    <a:pt x="614" y="56"/>
                  </a:lnTo>
                  <a:lnTo>
                    <a:pt x="595" y="61"/>
                  </a:lnTo>
                  <a:lnTo>
                    <a:pt x="579" y="63"/>
                  </a:lnTo>
                  <a:lnTo>
                    <a:pt x="572" y="61"/>
                  </a:lnTo>
                  <a:lnTo>
                    <a:pt x="564" y="61"/>
                  </a:lnTo>
                  <a:lnTo>
                    <a:pt x="548" y="58"/>
                  </a:lnTo>
                  <a:lnTo>
                    <a:pt x="513" y="47"/>
                  </a:lnTo>
                  <a:lnTo>
                    <a:pt x="494" y="41"/>
                  </a:lnTo>
                  <a:lnTo>
                    <a:pt x="476" y="35"/>
                  </a:lnTo>
                  <a:lnTo>
                    <a:pt x="472" y="33"/>
                  </a:lnTo>
                  <a:lnTo>
                    <a:pt x="470" y="31"/>
                  </a:lnTo>
                  <a:lnTo>
                    <a:pt x="467" y="30"/>
                  </a:lnTo>
                  <a:lnTo>
                    <a:pt x="464" y="27"/>
                  </a:lnTo>
                  <a:lnTo>
                    <a:pt x="462" y="21"/>
                  </a:lnTo>
                  <a:lnTo>
                    <a:pt x="459" y="16"/>
                  </a:lnTo>
                  <a:lnTo>
                    <a:pt x="455" y="9"/>
                  </a:lnTo>
                  <a:lnTo>
                    <a:pt x="453" y="7"/>
                  </a:lnTo>
                  <a:lnTo>
                    <a:pt x="451" y="4"/>
                  </a:lnTo>
                  <a:lnTo>
                    <a:pt x="449" y="3"/>
                  </a:lnTo>
                  <a:lnTo>
                    <a:pt x="445" y="1"/>
                  </a:lnTo>
                  <a:lnTo>
                    <a:pt x="442" y="1"/>
                  </a:lnTo>
                  <a:lnTo>
                    <a:pt x="437" y="0"/>
                  </a:lnTo>
                  <a:lnTo>
                    <a:pt x="420" y="0"/>
                  </a:lnTo>
                  <a:lnTo>
                    <a:pt x="416" y="1"/>
                  </a:lnTo>
                  <a:lnTo>
                    <a:pt x="412" y="1"/>
                  </a:lnTo>
                  <a:lnTo>
                    <a:pt x="411" y="4"/>
                  </a:lnTo>
                  <a:lnTo>
                    <a:pt x="411" y="9"/>
                  </a:lnTo>
                  <a:lnTo>
                    <a:pt x="408" y="16"/>
                  </a:lnTo>
                  <a:lnTo>
                    <a:pt x="405" y="20"/>
                  </a:lnTo>
                  <a:lnTo>
                    <a:pt x="403" y="25"/>
                  </a:lnTo>
                  <a:lnTo>
                    <a:pt x="400" y="29"/>
                  </a:lnTo>
                  <a:lnTo>
                    <a:pt x="396" y="31"/>
                  </a:lnTo>
                  <a:lnTo>
                    <a:pt x="394" y="34"/>
                  </a:lnTo>
                  <a:lnTo>
                    <a:pt x="394" y="34"/>
                  </a:lnTo>
                  <a:lnTo>
                    <a:pt x="392" y="35"/>
                  </a:lnTo>
                  <a:lnTo>
                    <a:pt x="391" y="35"/>
                  </a:lnTo>
                  <a:lnTo>
                    <a:pt x="388" y="37"/>
                  </a:lnTo>
                  <a:lnTo>
                    <a:pt x="387" y="37"/>
                  </a:lnTo>
                  <a:lnTo>
                    <a:pt x="384" y="38"/>
                  </a:lnTo>
                  <a:lnTo>
                    <a:pt x="381" y="38"/>
                  </a:lnTo>
                  <a:lnTo>
                    <a:pt x="375" y="35"/>
                  </a:lnTo>
                  <a:lnTo>
                    <a:pt x="371" y="34"/>
                  </a:lnTo>
                  <a:lnTo>
                    <a:pt x="369" y="31"/>
                  </a:lnTo>
                  <a:lnTo>
                    <a:pt x="362" y="27"/>
                  </a:lnTo>
                  <a:lnTo>
                    <a:pt x="356" y="21"/>
                  </a:lnTo>
                  <a:lnTo>
                    <a:pt x="349" y="16"/>
                  </a:lnTo>
                  <a:lnTo>
                    <a:pt x="344" y="9"/>
                  </a:lnTo>
                  <a:lnTo>
                    <a:pt x="340" y="4"/>
                  </a:lnTo>
                  <a:lnTo>
                    <a:pt x="337" y="1"/>
                  </a:lnTo>
                  <a:lnTo>
                    <a:pt x="330" y="1"/>
                  </a:lnTo>
                  <a:lnTo>
                    <a:pt x="324" y="1"/>
                  </a:lnTo>
                  <a:lnTo>
                    <a:pt x="322" y="1"/>
                  </a:lnTo>
                  <a:lnTo>
                    <a:pt x="318" y="3"/>
                  </a:lnTo>
                  <a:lnTo>
                    <a:pt x="314" y="7"/>
                  </a:lnTo>
                  <a:lnTo>
                    <a:pt x="314" y="9"/>
                  </a:lnTo>
                  <a:lnTo>
                    <a:pt x="313" y="12"/>
                  </a:lnTo>
                  <a:lnTo>
                    <a:pt x="315" y="13"/>
                  </a:lnTo>
                  <a:lnTo>
                    <a:pt x="318" y="14"/>
                  </a:lnTo>
                  <a:lnTo>
                    <a:pt x="322" y="17"/>
                  </a:lnTo>
                  <a:lnTo>
                    <a:pt x="324" y="20"/>
                  </a:lnTo>
                  <a:lnTo>
                    <a:pt x="324" y="21"/>
                  </a:lnTo>
                  <a:lnTo>
                    <a:pt x="326" y="22"/>
                  </a:lnTo>
                  <a:lnTo>
                    <a:pt x="326" y="25"/>
                  </a:lnTo>
                  <a:lnTo>
                    <a:pt x="324" y="25"/>
                  </a:lnTo>
                  <a:lnTo>
                    <a:pt x="326" y="26"/>
                  </a:lnTo>
                  <a:lnTo>
                    <a:pt x="326" y="30"/>
                  </a:lnTo>
                  <a:lnTo>
                    <a:pt x="324" y="31"/>
                  </a:lnTo>
                  <a:lnTo>
                    <a:pt x="322" y="33"/>
                  </a:lnTo>
                  <a:lnTo>
                    <a:pt x="319" y="35"/>
                  </a:lnTo>
                  <a:lnTo>
                    <a:pt x="315" y="37"/>
                  </a:lnTo>
                  <a:lnTo>
                    <a:pt x="313" y="37"/>
                  </a:lnTo>
                  <a:lnTo>
                    <a:pt x="311" y="38"/>
                  </a:lnTo>
                  <a:lnTo>
                    <a:pt x="309" y="38"/>
                  </a:lnTo>
                  <a:lnTo>
                    <a:pt x="306" y="37"/>
                  </a:lnTo>
                  <a:lnTo>
                    <a:pt x="297" y="37"/>
                  </a:lnTo>
                  <a:lnTo>
                    <a:pt x="286" y="41"/>
                  </a:lnTo>
                  <a:lnTo>
                    <a:pt x="281" y="43"/>
                  </a:lnTo>
                  <a:lnTo>
                    <a:pt x="280" y="48"/>
                  </a:lnTo>
                  <a:lnTo>
                    <a:pt x="278" y="50"/>
                  </a:lnTo>
                  <a:lnTo>
                    <a:pt x="275" y="52"/>
                  </a:lnTo>
                  <a:lnTo>
                    <a:pt x="269" y="54"/>
                  </a:lnTo>
                  <a:lnTo>
                    <a:pt x="261" y="54"/>
                  </a:lnTo>
                  <a:lnTo>
                    <a:pt x="256" y="56"/>
                  </a:lnTo>
                  <a:lnTo>
                    <a:pt x="252" y="59"/>
                  </a:lnTo>
                  <a:lnTo>
                    <a:pt x="254" y="61"/>
                  </a:lnTo>
                  <a:lnTo>
                    <a:pt x="254" y="64"/>
                  </a:lnTo>
                  <a:lnTo>
                    <a:pt x="252" y="65"/>
                  </a:lnTo>
                  <a:lnTo>
                    <a:pt x="252" y="67"/>
                  </a:lnTo>
                  <a:lnTo>
                    <a:pt x="250" y="68"/>
                  </a:lnTo>
                  <a:lnTo>
                    <a:pt x="243" y="68"/>
                  </a:lnTo>
                  <a:lnTo>
                    <a:pt x="241" y="68"/>
                  </a:lnTo>
                  <a:lnTo>
                    <a:pt x="235" y="68"/>
                  </a:lnTo>
                  <a:lnTo>
                    <a:pt x="226" y="75"/>
                  </a:lnTo>
                  <a:lnTo>
                    <a:pt x="213" y="80"/>
                  </a:lnTo>
                  <a:lnTo>
                    <a:pt x="210" y="85"/>
                  </a:lnTo>
                  <a:lnTo>
                    <a:pt x="207" y="88"/>
                  </a:lnTo>
                  <a:lnTo>
                    <a:pt x="203" y="92"/>
                  </a:lnTo>
                  <a:lnTo>
                    <a:pt x="195" y="95"/>
                  </a:lnTo>
                  <a:lnTo>
                    <a:pt x="189" y="97"/>
                  </a:lnTo>
                  <a:lnTo>
                    <a:pt x="179" y="97"/>
                  </a:lnTo>
                  <a:lnTo>
                    <a:pt x="175" y="98"/>
                  </a:lnTo>
                  <a:lnTo>
                    <a:pt x="165" y="106"/>
                  </a:lnTo>
                  <a:lnTo>
                    <a:pt x="163" y="107"/>
                  </a:lnTo>
                  <a:lnTo>
                    <a:pt x="162" y="110"/>
                  </a:lnTo>
                  <a:lnTo>
                    <a:pt x="161" y="111"/>
                  </a:lnTo>
                  <a:lnTo>
                    <a:pt x="158" y="112"/>
                  </a:lnTo>
                  <a:lnTo>
                    <a:pt x="154" y="114"/>
                  </a:lnTo>
                  <a:lnTo>
                    <a:pt x="149" y="116"/>
                  </a:lnTo>
                  <a:lnTo>
                    <a:pt x="148" y="116"/>
                  </a:lnTo>
                  <a:lnTo>
                    <a:pt x="142" y="120"/>
                  </a:lnTo>
                  <a:lnTo>
                    <a:pt x="132" y="128"/>
                  </a:lnTo>
                  <a:lnTo>
                    <a:pt x="129" y="132"/>
                  </a:lnTo>
                  <a:lnTo>
                    <a:pt x="125" y="137"/>
                  </a:lnTo>
                  <a:lnTo>
                    <a:pt x="115" y="135"/>
                  </a:lnTo>
                  <a:lnTo>
                    <a:pt x="101" y="135"/>
                  </a:lnTo>
                  <a:lnTo>
                    <a:pt x="98" y="137"/>
                  </a:lnTo>
                  <a:lnTo>
                    <a:pt x="95" y="140"/>
                  </a:lnTo>
                  <a:lnTo>
                    <a:pt x="93" y="141"/>
                  </a:lnTo>
                  <a:lnTo>
                    <a:pt x="91" y="143"/>
                  </a:lnTo>
                  <a:lnTo>
                    <a:pt x="91" y="143"/>
                  </a:lnTo>
                  <a:lnTo>
                    <a:pt x="91" y="144"/>
                  </a:lnTo>
                  <a:lnTo>
                    <a:pt x="90" y="144"/>
                  </a:lnTo>
                  <a:lnTo>
                    <a:pt x="87" y="144"/>
                  </a:lnTo>
                  <a:lnTo>
                    <a:pt x="86" y="143"/>
                  </a:lnTo>
                  <a:lnTo>
                    <a:pt x="82" y="141"/>
                  </a:lnTo>
                  <a:lnTo>
                    <a:pt x="81" y="141"/>
                  </a:lnTo>
                  <a:lnTo>
                    <a:pt x="80" y="141"/>
                  </a:lnTo>
                  <a:lnTo>
                    <a:pt x="76" y="140"/>
                  </a:lnTo>
                  <a:lnTo>
                    <a:pt x="63" y="140"/>
                  </a:lnTo>
                  <a:lnTo>
                    <a:pt x="57" y="141"/>
                  </a:lnTo>
                  <a:lnTo>
                    <a:pt x="55" y="144"/>
                  </a:lnTo>
                  <a:lnTo>
                    <a:pt x="49" y="148"/>
                  </a:lnTo>
                  <a:lnTo>
                    <a:pt x="47" y="153"/>
                  </a:lnTo>
                  <a:lnTo>
                    <a:pt x="42" y="160"/>
                  </a:lnTo>
                  <a:lnTo>
                    <a:pt x="38" y="165"/>
                  </a:lnTo>
                  <a:lnTo>
                    <a:pt x="36" y="166"/>
                  </a:lnTo>
                  <a:lnTo>
                    <a:pt x="34" y="169"/>
                  </a:lnTo>
                  <a:lnTo>
                    <a:pt x="32" y="171"/>
                  </a:lnTo>
                  <a:lnTo>
                    <a:pt x="29" y="171"/>
                  </a:lnTo>
                  <a:lnTo>
                    <a:pt x="23" y="167"/>
                  </a:lnTo>
                  <a:lnTo>
                    <a:pt x="21" y="165"/>
                  </a:lnTo>
                  <a:lnTo>
                    <a:pt x="13" y="164"/>
                  </a:lnTo>
                  <a:lnTo>
                    <a:pt x="8" y="164"/>
                  </a:lnTo>
                  <a:lnTo>
                    <a:pt x="5" y="165"/>
                  </a:lnTo>
                  <a:lnTo>
                    <a:pt x="0" y="165"/>
                  </a:lnTo>
                  <a:lnTo>
                    <a:pt x="2" y="166"/>
                  </a:lnTo>
                  <a:lnTo>
                    <a:pt x="14" y="173"/>
                  </a:lnTo>
                  <a:lnTo>
                    <a:pt x="17" y="177"/>
                  </a:lnTo>
                  <a:lnTo>
                    <a:pt x="21" y="183"/>
                  </a:lnTo>
                  <a:lnTo>
                    <a:pt x="21" y="187"/>
                  </a:lnTo>
                  <a:lnTo>
                    <a:pt x="22" y="192"/>
                  </a:lnTo>
                  <a:lnTo>
                    <a:pt x="23" y="196"/>
                  </a:lnTo>
                  <a:lnTo>
                    <a:pt x="25" y="201"/>
                  </a:lnTo>
                  <a:lnTo>
                    <a:pt x="29" y="204"/>
                  </a:lnTo>
                  <a:lnTo>
                    <a:pt x="32" y="207"/>
                  </a:lnTo>
                  <a:lnTo>
                    <a:pt x="35" y="208"/>
                  </a:lnTo>
                  <a:lnTo>
                    <a:pt x="39" y="211"/>
                  </a:lnTo>
                  <a:lnTo>
                    <a:pt x="43" y="213"/>
                  </a:lnTo>
                  <a:lnTo>
                    <a:pt x="47" y="213"/>
                  </a:lnTo>
                  <a:lnTo>
                    <a:pt x="52" y="216"/>
                  </a:lnTo>
                  <a:lnTo>
                    <a:pt x="55" y="218"/>
                  </a:lnTo>
                  <a:lnTo>
                    <a:pt x="59" y="221"/>
                  </a:lnTo>
                  <a:lnTo>
                    <a:pt x="61" y="225"/>
                  </a:lnTo>
                  <a:lnTo>
                    <a:pt x="64" y="229"/>
                  </a:lnTo>
                  <a:lnTo>
                    <a:pt x="65" y="233"/>
                  </a:lnTo>
                  <a:lnTo>
                    <a:pt x="65" y="238"/>
                  </a:lnTo>
                  <a:lnTo>
                    <a:pt x="65" y="242"/>
                  </a:lnTo>
                  <a:lnTo>
                    <a:pt x="65" y="245"/>
                  </a:lnTo>
                  <a:lnTo>
                    <a:pt x="61" y="251"/>
                  </a:lnTo>
                  <a:lnTo>
                    <a:pt x="56" y="256"/>
                  </a:lnTo>
                  <a:lnTo>
                    <a:pt x="53" y="259"/>
                  </a:lnTo>
                  <a:lnTo>
                    <a:pt x="49" y="260"/>
                  </a:lnTo>
                  <a:lnTo>
                    <a:pt x="53" y="272"/>
                  </a:lnTo>
                  <a:lnTo>
                    <a:pt x="65" y="292"/>
                  </a:lnTo>
                  <a:lnTo>
                    <a:pt x="69" y="300"/>
                  </a:lnTo>
                  <a:lnTo>
                    <a:pt x="74" y="306"/>
                  </a:lnTo>
                  <a:lnTo>
                    <a:pt x="80" y="314"/>
                  </a:lnTo>
                  <a:lnTo>
                    <a:pt x="85" y="320"/>
                  </a:lnTo>
                  <a:lnTo>
                    <a:pt x="89" y="327"/>
                  </a:lnTo>
                  <a:lnTo>
                    <a:pt x="95" y="332"/>
                  </a:lnTo>
                  <a:lnTo>
                    <a:pt x="101" y="337"/>
                  </a:lnTo>
                  <a:lnTo>
                    <a:pt x="107" y="341"/>
                  </a:lnTo>
                  <a:lnTo>
                    <a:pt x="112" y="345"/>
                  </a:lnTo>
                  <a:lnTo>
                    <a:pt x="119" y="348"/>
                  </a:lnTo>
                  <a:lnTo>
                    <a:pt x="124" y="348"/>
                  </a:lnTo>
                  <a:lnTo>
                    <a:pt x="129" y="348"/>
                  </a:lnTo>
                  <a:lnTo>
                    <a:pt x="133" y="348"/>
                  </a:lnTo>
                  <a:lnTo>
                    <a:pt x="137" y="349"/>
                  </a:lnTo>
                  <a:lnTo>
                    <a:pt x="141" y="351"/>
                  </a:lnTo>
                  <a:lnTo>
                    <a:pt x="149" y="354"/>
                  </a:lnTo>
                  <a:lnTo>
                    <a:pt x="152" y="357"/>
                  </a:lnTo>
                  <a:lnTo>
                    <a:pt x="154" y="360"/>
                  </a:lnTo>
                  <a:lnTo>
                    <a:pt x="161" y="365"/>
                  </a:lnTo>
                  <a:lnTo>
                    <a:pt x="166" y="372"/>
                  </a:lnTo>
                  <a:lnTo>
                    <a:pt x="170" y="378"/>
                  </a:lnTo>
                  <a:lnTo>
                    <a:pt x="175" y="385"/>
                  </a:lnTo>
                  <a:lnTo>
                    <a:pt x="187" y="398"/>
                  </a:lnTo>
                  <a:lnTo>
                    <a:pt x="193" y="404"/>
                  </a:lnTo>
                  <a:lnTo>
                    <a:pt x="200" y="409"/>
                  </a:lnTo>
                  <a:lnTo>
                    <a:pt x="204" y="412"/>
                  </a:lnTo>
                  <a:lnTo>
                    <a:pt x="208" y="415"/>
                  </a:lnTo>
                  <a:lnTo>
                    <a:pt x="212" y="417"/>
                  </a:lnTo>
                  <a:lnTo>
                    <a:pt x="217" y="419"/>
                  </a:lnTo>
                  <a:lnTo>
                    <a:pt x="227" y="420"/>
                  </a:lnTo>
                  <a:lnTo>
                    <a:pt x="234" y="421"/>
                  </a:lnTo>
                  <a:lnTo>
                    <a:pt x="241" y="421"/>
                  </a:lnTo>
                  <a:lnTo>
                    <a:pt x="241" y="425"/>
                  </a:lnTo>
                  <a:lnTo>
                    <a:pt x="242" y="429"/>
                  </a:lnTo>
                  <a:lnTo>
                    <a:pt x="243" y="432"/>
                  </a:lnTo>
                  <a:lnTo>
                    <a:pt x="244" y="433"/>
                  </a:lnTo>
                  <a:lnTo>
                    <a:pt x="247" y="434"/>
                  </a:lnTo>
                  <a:lnTo>
                    <a:pt x="251" y="436"/>
                  </a:lnTo>
                  <a:lnTo>
                    <a:pt x="260" y="436"/>
                  </a:lnTo>
                  <a:lnTo>
                    <a:pt x="260" y="443"/>
                  </a:lnTo>
                  <a:lnTo>
                    <a:pt x="260" y="445"/>
                  </a:lnTo>
                  <a:lnTo>
                    <a:pt x="261" y="445"/>
                  </a:lnTo>
                  <a:lnTo>
                    <a:pt x="263" y="450"/>
                  </a:lnTo>
                  <a:close/>
                </a:path>
              </a:pathLst>
            </a:custGeom>
            <a:solidFill>
              <a:srgbClr val="86BC25"/>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7">
              <a:extLst>
                <a:ext uri="{FF2B5EF4-FFF2-40B4-BE49-F238E27FC236}">
                  <a16:creationId xmlns:a16="http://schemas.microsoft.com/office/drawing/2014/main" id="{897D7921-F4BB-A256-B954-3E246D0D9ADF}"/>
                </a:ext>
              </a:extLst>
            </p:cNvPr>
            <p:cNvSpPr>
              <a:spLocks/>
            </p:cNvSpPr>
            <p:nvPr/>
          </p:nvSpPr>
          <p:spPr bwMode="auto">
            <a:xfrm>
              <a:off x="2220" y="2243"/>
              <a:ext cx="853" cy="394"/>
            </a:xfrm>
            <a:custGeom>
              <a:avLst/>
              <a:gdLst>
                <a:gd name="T0" fmla="*/ 779 w 853"/>
                <a:gd name="T1" fmla="*/ 34 h 394"/>
                <a:gd name="T2" fmla="*/ 743 w 853"/>
                <a:gd name="T3" fmla="*/ 9 h 394"/>
                <a:gd name="T4" fmla="*/ 688 w 853"/>
                <a:gd name="T5" fmla="*/ 0 h 394"/>
                <a:gd name="T6" fmla="*/ 623 w 853"/>
                <a:gd name="T7" fmla="*/ 9 h 394"/>
                <a:gd name="T8" fmla="*/ 603 w 853"/>
                <a:gd name="T9" fmla="*/ 34 h 394"/>
                <a:gd name="T10" fmla="*/ 568 w 853"/>
                <a:gd name="T11" fmla="*/ 27 h 394"/>
                <a:gd name="T12" fmla="*/ 516 w 853"/>
                <a:gd name="T13" fmla="*/ 25 h 394"/>
                <a:gd name="T14" fmla="*/ 487 w 853"/>
                <a:gd name="T15" fmla="*/ 50 h 394"/>
                <a:gd name="T16" fmla="*/ 461 w 853"/>
                <a:gd name="T17" fmla="*/ 71 h 394"/>
                <a:gd name="T18" fmla="*/ 438 w 853"/>
                <a:gd name="T19" fmla="*/ 64 h 394"/>
                <a:gd name="T20" fmla="*/ 428 w 853"/>
                <a:gd name="T21" fmla="*/ 34 h 394"/>
                <a:gd name="T22" fmla="*/ 398 w 853"/>
                <a:gd name="T23" fmla="*/ 31 h 394"/>
                <a:gd name="T24" fmla="*/ 382 w 853"/>
                <a:gd name="T25" fmla="*/ 9 h 394"/>
                <a:gd name="T26" fmla="*/ 364 w 853"/>
                <a:gd name="T27" fmla="*/ 8 h 394"/>
                <a:gd name="T28" fmla="*/ 342 w 853"/>
                <a:gd name="T29" fmla="*/ 37 h 394"/>
                <a:gd name="T30" fmla="*/ 313 w 853"/>
                <a:gd name="T31" fmla="*/ 47 h 394"/>
                <a:gd name="T32" fmla="*/ 292 w 853"/>
                <a:gd name="T33" fmla="*/ 29 h 394"/>
                <a:gd name="T34" fmla="*/ 271 w 853"/>
                <a:gd name="T35" fmla="*/ 34 h 394"/>
                <a:gd name="T36" fmla="*/ 228 w 853"/>
                <a:gd name="T37" fmla="*/ 106 h 394"/>
                <a:gd name="T38" fmla="*/ 157 w 853"/>
                <a:gd name="T39" fmla="*/ 145 h 394"/>
                <a:gd name="T40" fmla="*/ 126 w 853"/>
                <a:gd name="T41" fmla="*/ 167 h 394"/>
                <a:gd name="T42" fmla="*/ 80 w 853"/>
                <a:gd name="T43" fmla="*/ 178 h 394"/>
                <a:gd name="T44" fmla="*/ 44 w 853"/>
                <a:gd name="T45" fmla="*/ 190 h 394"/>
                <a:gd name="T46" fmla="*/ 18 w 853"/>
                <a:gd name="T47" fmla="*/ 229 h 394"/>
                <a:gd name="T48" fmla="*/ 14 w 853"/>
                <a:gd name="T49" fmla="*/ 250 h 394"/>
                <a:gd name="T50" fmla="*/ 1 w 853"/>
                <a:gd name="T51" fmla="*/ 268 h 394"/>
                <a:gd name="T52" fmla="*/ 20 w 853"/>
                <a:gd name="T53" fmla="*/ 299 h 394"/>
                <a:gd name="T54" fmla="*/ 46 w 853"/>
                <a:gd name="T55" fmla="*/ 315 h 394"/>
                <a:gd name="T56" fmla="*/ 54 w 853"/>
                <a:gd name="T57" fmla="*/ 348 h 394"/>
                <a:gd name="T58" fmla="*/ 86 w 853"/>
                <a:gd name="T59" fmla="*/ 353 h 394"/>
                <a:gd name="T60" fmla="*/ 141 w 853"/>
                <a:gd name="T61" fmla="*/ 385 h 394"/>
                <a:gd name="T62" fmla="*/ 213 w 853"/>
                <a:gd name="T63" fmla="*/ 391 h 394"/>
                <a:gd name="T64" fmla="*/ 281 w 853"/>
                <a:gd name="T65" fmla="*/ 382 h 394"/>
                <a:gd name="T66" fmla="*/ 319 w 853"/>
                <a:gd name="T67" fmla="*/ 368 h 394"/>
                <a:gd name="T68" fmla="*/ 310 w 853"/>
                <a:gd name="T69" fmla="*/ 347 h 394"/>
                <a:gd name="T70" fmla="*/ 314 w 853"/>
                <a:gd name="T71" fmla="*/ 328 h 394"/>
                <a:gd name="T72" fmla="*/ 352 w 853"/>
                <a:gd name="T73" fmla="*/ 313 h 394"/>
                <a:gd name="T74" fmla="*/ 404 w 853"/>
                <a:gd name="T75" fmla="*/ 301 h 394"/>
                <a:gd name="T76" fmla="*/ 434 w 853"/>
                <a:gd name="T77" fmla="*/ 281 h 394"/>
                <a:gd name="T78" fmla="*/ 501 w 853"/>
                <a:gd name="T79" fmla="*/ 280 h 394"/>
                <a:gd name="T80" fmla="*/ 530 w 853"/>
                <a:gd name="T81" fmla="*/ 252 h 394"/>
                <a:gd name="T82" fmla="*/ 555 w 853"/>
                <a:gd name="T83" fmla="*/ 201 h 394"/>
                <a:gd name="T84" fmla="*/ 578 w 853"/>
                <a:gd name="T85" fmla="*/ 184 h 394"/>
                <a:gd name="T86" fmla="*/ 620 w 853"/>
                <a:gd name="T87" fmla="*/ 184 h 394"/>
                <a:gd name="T88" fmla="*/ 669 w 853"/>
                <a:gd name="T89" fmla="*/ 183 h 394"/>
                <a:gd name="T90" fmla="*/ 704 w 853"/>
                <a:gd name="T91" fmla="*/ 174 h 394"/>
                <a:gd name="T92" fmla="*/ 728 w 853"/>
                <a:gd name="T93" fmla="*/ 191 h 394"/>
                <a:gd name="T94" fmla="*/ 758 w 853"/>
                <a:gd name="T95" fmla="*/ 214 h 394"/>
                <a:gd name="T96" fmla="*/ 811 w 853"/>
                <a:gd name="T97" fmla="*/ 186 h 394"/>
                <a:gd name="T98" fmla="*/ 809 w 853"/>
                <a:gd name="T99" fmla="*/ 156 h 394"/>
                <a:gd name="T100" fmla="*/ 826 w 853"/>
                <a:gd name="T101" fmla="*/ 133 h 394"/>
                <a:gd name="T102" fmla="*/ 832 w 853"/>
                <a:gd name="T103" fmla="*/ 93 h 394"/>
                <a:gd name="T104" fmla="*/ 841 w 853"/>
                <a:gd name="T105" fmla="*/ 6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3" h="394">
                  <a:moveTo>
                    <a:pt x="844" y="50"/>
                  </a:moveTo>
                  <a:lnTo>
                    <a:pt x="836" y="47"/>
                  </a:lnTo>
                  <a:lnTo>
                    <a:pt x="818" y="43"/>
                  </a:lnTo>
                  <a:lnTo>
                    <a:pt x="798" y="39"/>
                  </a:lnTo>
                  <a:lnTo>
                    <a:pt x="788" y="38"/>
                  </a:lnTo>
                  <a:lnTo>
                    <a:pt x="779" y="34"/>
                  </a:lnTo>
                  <a:lnTo>
                    <a:pt x="775" y="34"/>
                  </a:lnTo>
                  <a:lnTo>
                    <a:pt x="772" y="31"/>
                  </a:lnTo>
                  <a:lnTo>
                    <a:pt x="767" y="27"/>
                  </a:lnTo>
                  <a:lnTo>
                    <a:pt x="760" y="21"/>
                  </a:lnTo>
                  <a:lnTo>
                    <a:pt x="752" y="14"/>
                  </a:lnTo>
                  <a:lnTo>
                    <a:pt x="743" y="9"/>
                  </a:lnTo>
                  <a:lnTo>
                    <a:pt x="739" y="5"/>
                  </a:lnTo>
                  <a:lnTo>
                    <a:pt x="733" y="3"/>
                  </a:lnTo>
                  <a:lnTo>
                    <a:pt x="725" y="1"/>
                  </a:lnTo>
                  <a:lnTo>
                    <a:pt x="718" y="1"/>
                  </a:lnTo>
                  <a:lnTo>
                    <a:pt x="711" y="0"/>
                  </a:lnTo>
                  <a:lnTo>
                    <a:pt x="688" y="0"/>
                  </a:lnTo>
                  <a:lnTo>
                    <a:pt x="681" y="1"/>
                  </a:lnTo>
                  <a:lnTo>
                    <a:pt x="644" y="1"/>
                  </a:lnTo>
                  <a:lnTo>
                    <a:pt x="639" y="3"/>
                  </a:lnTo>
                  <a:lnTo>
                    <a:pt x="629" y="4"/>
                  </a:lnTo>
                  <a:lnTo>
                    <a:pt x="627" y="6"/>
                  </a:lnTo>
                  <a:lnTo>
                    <a:pt x="623" y="9"/>
                  </a:lnTo>
                  <a:lnTo>
                    <a:pt x="622" y="13"/>
                  </a:lnTo>
                  <a:lnTo>
                    <a:pt x="620" y="16"/>
                  </a:lnTo>
                  <a:lnTo>
                    <a:pt x="614" y="25"/>
                  </a:lnTo>
                  <a:lnTo>
                    <a:pt x="610" y="29"/>
                  </a:lnTo>
                  <a:lnTo>
                    <a:pt x="607" y="31"/>
                  </a:lnTo>
                  <a:lnTo>
                    <a:pt x="603" y="34"/>
                  </a:lnTo>
                  <a:lnTo>
                    <a:pt x="599" y="34"/>
                  </a:lnTo>
                  <a:lnTo>
                    <a:pt x="590" y="34"/>
                  </a:lnTo>
                  <a:lnTo>
                    <a:pt x="585" y="34"/>
                  </a:lnTo>
                  <a:lnTo>
                    <a:pt x="580" y="31"/>
                  </a:lnTo>
                  <a:lnTo>
                    <a:pt x="573" y="29"/>
                  </a:lnTo>
                  <a:lnTo>
                    <a:pt x="568" y="27"/>
                  </a:lnTo>
                  <a:lnTo>
                    <a:pt x="559" y="22"/>
                  </a:lnTo>
                  <a:lnTo>
                    <a:pt x="557" y="21"/>
                  </a:lnTo>
                  <a:lnTo>
                    <a:pt x="546" y="21"/>
                  </a:lnTo>
                  <a:lnTo>
                    <a:pt x="537" y="21"/>
                  </a:lnTo>
                  <a:lnTo>
                    <a:pt x="526" y="22"/>
                  </a:lnTo>
                  <a:lnTo>
                    <a:pt x="516" y="25"/>
                  </a:lnTo>
                  <a:lnTo>
                    <a:pt x="501" y="31"/>
                  </a:lnTo>
                  <a:lnTo>
                    <a:pt x="499" y="34"/>
                  </a:lnTo>
                  <a:lnTo>
                    <a:pt x="495" y="38"/>
                  </a:lnTo>
                  <a:lnTo>
                    <a:pt x="492" y="42"/>
                  </a:lnTo>
                  <a:lnTo>
                    <a:pt x="491" y="46"/>
                  </a:lnTo>
                  <a:lnTo>
                    <a:pt x="487" y="50"/>
                  </a:lnTo>
                  <a:lnTo>
                    <a:pt x="483" y="55"/>
                  </a:lnTo>
                  <a:lnTo>
                    <a:pt x="479" y="60"/>
                  </a:lnTo>
                  <a:lnTo>
                    <a:pt x="474" y="64"/>
                  </a:lnTo>
                  <a:lnTo>
                    <a:pt x="467" y="68"/>
                  </a:lnTo>
                  <a:lnTo>
                    <a:pt x="465" y="69"/>
                  </a:lnTo>
                  <a:lnTo>
                    <a:pt x="461" y="71"/>
                  </a:lnTo>
                  <a:lnTo>
                    <a:pt x="457" y="71"/>
                  </a:lnTo>
                  <a:lnTo>
                    <a:pt x="453" y="72"/>
                  </a:lnTo>
                  <a:lnTo>
                    <a:pt x="450" y="71"/>
                  </a:lnTo>
                  <a:lnTo>
                    <a:pt x="448" y="71"/>
                  </a:lnTo>
                  <a:lnTo>
                    <a:pt x="441" y="69"/>
                  </a:lnTo>
                  <a:lnTo>
                    <a:pt x="438" y="64"/>
                  </a:lnTo>
                  <a:lnTo>
                    <a:pt x="436" y="63"/>
                  </a:lnTo>
                  <a:lnTo>
                    <a:pt x="433" y="60"/>
                  </a:lnTo>
                  <a:lnTo>
                    <a:pt x="432" y="55"/>
                  </a:lnTo>
                  <a:lnTo>
                    <a:pt x="429" y="48"/>
                  </a:lnTo>
                  <a:lnTo>
                    <a:pt x="428" y="40"/>
                  </a:lnTo>
                  <a:lnTo>
                    <a:pt x="428" y="34"/>
                  </a:lnTo>
                  <a:lnTo>
                    <a:pt x="410" y="34"/>
                  </a:lnTo>
                  <a:lnTo>
                    <a:pt x="406" y="34"/>
                  </a:lnTo>
                  <a:lnTo>
                    <a:pt x="402" y="34"/>
                  </a:lnTo>
                  <a:lnTo>
                    <a:pt x="399" y="33"/>
                  </a:lnTo>
                  <a:lnTo>
                    <a:pt x="399" y="31"/>
                  </a:lnTo>
                  <a:lnTo>
                    <a:pt x="398" y="31"/>
                  </a:lnTo>
                  <a:lnTo>
                    <a:pt x="397" y="29"/>
                  </a:lnTo>
                  <a:lnTo>
                    <a:pt x="395" y="27"/>
                  </a:lnTo>
                  <a:lnTo>
                    <a:pt x="394" y="23"/>
                  </a:lnTo>
                  <a:lnTo>
                    <a:pt x="391" y="20"/>
                  </a:lnTo>
                  <a:lnTo>
                    <a:pt x="385" y="12"/>
                  </a:lnTo>
                  <a:lnTo>
                    <a:pt x="382" y="9"/>
                  </a:lnTo>
                  <a:lnTo>
                    <a:pt x="380" y="8"/>
                  </a:lnTo>
                  <a:lnTo>
                    <a:pt x="377" y="6"/>
                  </a:lnTo>
                  <a:lnTo>
                    <a:pt x="376" y="6"/>
                  </a:lnTo>
                  <a:lnTo>
                    <a:pt x="373" y="5"/>
                  </a:lnTo>
                  <a:lnTo>
                    <a:pt x="366" y="6"/>
                  </a:lnTo>
                  <a:lnTo>
                    <a:pt x="364" y="8"/>
                  </a:lnTo>
                  <a:lnTo>
                    <a:pt x="359" y="9"/>
                  </a:lnTo>
                  <a:lnTo>
                    <a:pt x="353" y="16"/>
                  </a:lnTo>
                  <a:lnTo>
                    <a:pt x="349" y="20"/>
                  </a:lnTo>
                  <a:lnTo>
                    <a:pt x="348" y="23"/>
                  </a:lnTo>
                  <a:lnTo>
                    <a:pt x="345" y="27"/>
                  </a:lnTo>
                  <a:lnTo>
                    <a:pt x="342" y="37"/>
                  </a:lnTo>
                  <a:lnTo>
                    <a:pt x="334" y="46"/>
                  </a:lnTo>
                  <a:lnTo>
                    <a:pt x="331" y="48"/>
                  </a:lnTo>
                  <a:lnTo>
                    <a:pt x="327" y="50"/>
                  </a:lnTo>
                  <a:lnTo>
                    <a:pt x="319" y="50"/>
                  </a:lnTo>
                  <a:lnTo>
                    <a:pt x="315" y="48"/>
                  </a:lnTo>
                  <a:lnTo>
                    <a:pt x="313" y="47"/>
                  </a:lnTo>
                  <a:lnTo>
                    <a:pt x="310" y="46"/>
                  </a:lnTo>
                  <a:lnTo>
                    <a:pt x="310" y="46"/>
                  </a:lnTo>
                  <a:lnTo>
                    <a:pt x="305" y="42"/>
                  </a:lnTo>
                  <a:lnTo>
                    <a:pt x="301" y="38"/>
                  </a:lnTo>
                  <a:lnTo>
                    <a:pt x="297" y="34"/>
                  </a:lnTo>
                  <a:lnTo>
                    <a:pt x="292" y="29"/>
                  </a:lnTo>
                  <a:lnTo>
                    <a:pt x="289" y="25"/>
                  </a:lnTo>
                  <a:lnTo>
                    <a:pt x="288" y="22"/>
                  </a:lnTo>
                  <a:lnTo>
                    <a:pt x="285" y="22"/>
                  </a:lnTo>
                  <a:lnTo>
                    <a:pt x="283" y="23"/>
                  </a:lnTo>
                  <a:lnTo>
                    <a:pt x="277" y="26"/>
                  </a:lnTo>
                  <a:lnTo>
                    <a:pt x="271" y="34"/>
                  </a:lnTo>
                  <a:lnTo>
                    <a:pt x="268" y="38"/>
                  </a:lnTo>
                  <a:lnTo>
                    <a:pt x="264" y="46"/>
                  </a:lnTo>
                  <a:lnTo>
                    <a:pt x="259" y="54"/>
                  </a:lnTo>
                  <a:lnTo>
                    <a:pt x="241" y="93"/>
                  </a:lnTo>
                  <a:lnTo>
                    <a:pt x="237" y="97"/>
                  </a:lnTo>
                  <a:lnTo>
                    <a:pt x="228" y="106"/>
                  </a:lnTo>
                  <a:lnTo>
                    <a:pt x="221" y="110"/>
                  </a:lnTo>
                  <a:lnTo>
                    <a:pt x="207" y="119"/>
                  </a:lnTo>
                  <a:lnTo>
                    <a:pt x="191" y="128"/>
                  </a:lnTo>
                  <a:lnTo>
                    <a:pt x="177" y="136"/>
                  </a:lnTo>
                  <a:lnTo>
                    <a:pt x="164" y="143"/>
                  </a:lnTo>
                  <a:lnTo>
                    <a:pt x="157" y="145"/>
                  </a:lnTo>
                  <a:lnTo>
                    <a:pt x="152" y="149"/>
                  </a:lnTo>
                  <a:lnTo>
                    <a:pt x="149" y="150"/>
                  </a:lnTo>
                  <a:lnTo>
                    <a:pt x="147" y="153"/>
                  </a:lnTo>
                  <a:lnTo>
                    <a:pt x="141" y="156"/>
                  </a:lnTo>
                  <a:lnTo>
                    <a:pt x="133" y="161"/>
                  </a:lnTo>
                  <a:lnTo>
                    <a:pt x="126" y="167"/>
                  </a:lnTo>
                  <a:lnTo>
                    <a:pt x="114" y="173"/>
                  </a:lnTo>
                  <a:lnTo>
                    <a:pt x="102" y="177"/>
                  </a:lnTo>
                  <a:lnTo>
                    <a:pt x="92" y="179"/>
                  </a:lnTo>
                  <a:lnTo>
                    <a:pt x="86" y="179"/>
                  </a:lnTo>
                  <a:lnTo>
                    <a:pt x="82" y="178"/>
                  </a:lnTo>
                  <a:lnTo>
                    <a:pt x="80" y="178"/>
                  </a:lnTo>
                  <a:lnTo>
                    <a:pt x="71" y="173"/>
                  </a:lnTo>
                  <a:lnTo>
                    <a:pt x="68" y="173"/>
                  </a:lnTo>
                  <a:lnTo>
                    <a:pt x="63" y="174"/>
                  </a:lnTo>
                  <a:lnTo>
                    <a:pt x="54" y="179"/>
                  </a:lnTo>
                  <a:lnTo>
                    <a:pt x="48" y="184"/>
                  </a:lnTo>
                  <a:lnTo>
                    <a:pt x="44" y="190"/>
                  </a:lnTo>
                  <a:lnTo>
                    <a:pt x="39" y="194"/>
                  </a:lnTo>
                  <a:lnTo>
                    <a:pt x="30" y="205"/>
                  </a:lnTo>
                  <a:lnTo>
                    <a:pt x="22" y="216"/>
                  </a:lnTo>
                  <a:lnTo>
                    <a:pt x="20" y="220"/>
                  </a:lnTo>
                  <a:lnTo>
                    <a:pt x="20" y="228"/>
                  </a:lnTo>
                  <a:lnTo>
                    <a:pt x="18" y="229"/>
                  </a:lnTo>
                  <a:lnTo>
                    <a:pt x="18" y="233"/>
                  </a:lnTo>
                  <a:lnTo>
                    <a:pt x="18" y="239"/>
                  </a:lnTo>
                  <a:lnTo>
                    <a:pt x="17" y="242"/>
                  </a:lnTo>
                  <a:lnTo>
                    <a:pt x="17" y="242"/>
                  </a:lnTo>
                  <a:lnTo>
                    <a:pt x="16" y="246"/>
                  </a:lnTo>
                  <a:lnTo>
                    <a:pt x="14" y="250"/>
                  </a:lnTo>
                  <a:lnTo>
                    <a:pt x="12" y="254"/>
                  </a:lnTo>
                  <a:lnTo>
                    <a:pt x="8" y="258"/>
                  </a:lnTo>
                  <a:lnTo>
                    <a:pt x="5" y="262"/>
                  </a:lnTo>
                  <a:lnTo>
                    <a:pt x="3" y="264"/>
                  </a:lnTo>
                  <a:lnTo>
                    <a:pt x="1" y="267"/>
                  </a:lnTo>
                  <a:lnTo>
                    <a:pt x="1" y="268"/>
                  </a:lnTo>
                  <a:lnTo>
                    <a:pt x="0" y="269"/>
                  </a:lnTo>
                  <a:lnTo>
                    <a:pt x="1" y="271"/>
                  </a:lnTo>
                  <a:lnTo>
                    <a:pt x="5" y="280"/>
                  </a:lnTo>
                  <a:lnTo>
                    <a:pt x="9" y="288"/>
                  </a:lnTo>
                  <a:lnTo>
                    <a:pt x="14" y="294"/>
                  </a:lnTo>
                  <a:lnTo>
                    <a:pt x="20" y="299"/>
                  </a:lnTo>
                  <a:lnTo>
                    <a:pt x="24" y="302"/>
                  </a:lnTo>
                  <a:lnTo>
                    <a:pt x="27" y="306"/>
                  </a:lnTo>
                  <a:lnTo>
                    <a:pt x="33" y="309"/>
                  </a:lnTo>
                  <a:lnTo>
                    <a:pt x="35" y="311"/>
                  </a:lnTo>
                  <a:lnTo>
                    <a:pt x="43" y="313"/>
                  </a:lnTo>
                  <a:lnTo>
                    <a:pt x="46" y="315"/>
                  </a:lnTo>
                  <a:lnTo>
                    <a:pt x="48" y="319"/>
                  </a:lnTo>
                  <a:lnTo>
                    <a:pt x="52" y="326"/>
                  </a:lnTo>
                  <a:lnTo>
                    <a:pt x="54" y="331"/>
                  </a:lnTo>
                  <a:lnTo>
                    <a:pt x="54" y="336"/>
                  </a:lnTo>
                  <a:lnTo>
                    <a:pt x="54" y="341"/>
                  </a:lnTo>
                  <a:lnTo>
                    <a:pt x="54" y="348"/>
                  </a:lnTo>
                  <a:lnTo>
                    <a:pt x="55" y="352"/>
                  </a:lnTo>
                  <a:lnTo>
                    <a:pt x="58" y="350"/>
                  </a:lnTo>
                  <a:lnTo>
                    <a:pt x="72" y="350"/>
                  </a:lnTo>
                  <a:lnTo>
                    <a:pt x="72" y="352"/>
                  </a:lnTo>
                  <a:lnTo>
                    <a:pt x="80" y="352"/>
                  </a:lnTo>
                  <a:lnTo>
                    <a:pt x="86" y="353"/>
                  </a:lnTo>
                  <a:lnTo>
                    <a:pt x="93" y="356"/>
                  </a:lnTo>
                  <a:lnTo>
                    <a:pt x="98" y="358"/>
                  </a:lnTo>
                  <a:lnTo>
                    <a:pt x="110" y="365"/>
                  </a:lnTo>
                  <a:lnTo>
                    <a:pt x="122" y="373"/>
                  </a:lnTo>
                  <a:lnTo>
                    <a:pt x="135" y="381"/>
                  </a:lnTo>
                  <a:lnTo>
                    <a:pt x="141" y="385"/>
                  </a:lnTo>
                  <a:lnTo>
                    <a:pt x="149" y="387"/>
                  </a:lnTo>
                  <a:lnTo>
                    <a:pt x="164" y="392"/>
                  </a:lnTo>
                  <a:lnTo>
                    <a:pt x="171" y="394"/>
                  </a:lnTo>
                  <a:lnTo>
                    <a:pt x="181" y="394"/>
                  </a:lnTo>
                  <a:lnTo>
                    <a:pt x="198" y="392"/>
                  </a:lnTo>
                  <a:lnTo>
                    <a:pt x="213" y="391"/>
                  </a:lnTo>
                  <a:lnTo>
                    <a:pt x="226" y="391"/>
                  </a:lnTo>
                  <a:lnTo>
                    <a:pt x="239" y="390"/>
                  </a:lnTo>
                  <a:lnTo>
                    <a:pt x="253" y="387"/>
                  </a:lnTo>
                  <a:lnTo>
                    <a:pt x="264" y="386"/>
                  </a:lnTo>
                  <a:lnTo>
                    <a:pt x="271" y="385"/>
                  </a:lnTo>
                  <a:lnTo>
                    <a:pt x="281" y="382"/>
                  </a:lnTo>
                  <a:lnTo>
                    <a:pt x="287" y="379"/>
                  </a:lnTo>
                  <a:lnTo>
                    <a:pt x="297" y="378"/>
                  </a:lnTo>
                  <a:lnTo>
                    <a:pt x="304" y="375"/>
                  </a:lnTo>
                  <a:lnTo>
                    <a:pt x="310" y="374"/>
                  </a:lnTo>
                  <a:lnTo>
                    <a:pt x="317" y="370"/>
                  </a:lnTo>
                  <a:lnTo>
                    <a:pt x="319" y="368"/>
                  </a:lnTo>
                  <a:lnTo>
                    <a:pt x="319" y="362"/>
                  </a:lnTo>
                  <a:lnTo>
                    <a:pt x="317" y="358"/>
                  </a:lnTo>
                  <a:lnTo>
                    <a:pt x="313" y="353"/>
                  </a:lnTo>
                  <a:lnTo>
                    <a:pt x="313" y="350"/>
                  </a:lnTo>
                  <a:lnTo>
                    <a:pt x="310" y="349"/>
                  </a:lnTo>
                  <a:lnTo>
                    <a:pt x="310" y="347"/>
                  </a:lnTo>
                  <a:lnTo>
                    <a:pt x="310" y="341"/>
                  </a:lnTo>
                  <a:lnTo>
                    <a:pt x="310" y="337"/>
                  </a:lnTo>
                  <a:lnTo>
                    <a:pt x="310" y="336"/>
                  </a:lnTo>
                  <a:lnTo>
                    <a:pt x="313" y="333"/>
                  </a:lnTo>
                  <a:lnTo>
                    <a:pt x="313" y="331"/>
                  </a:lnTo>
                  <a:lnTo>
                    <a:pt x="314" y="328"/>
                  </a:lnTo>
                  <a:lnTo>
                    <a:pt x="317" y="327"/>
                  </a:lnTo>
                  <a:lnTo>
                    <a:pt x="319" y="326"/>
                  </a:lnTo>
                  <a:lnTo>
                    <a:pt x="322" y="322"/>
                  </a:lnTo>
                  <a:lnTo>
                    <a:pt x="334" y="318"/>
                  </a:lnTo>
                  <a:lnTo>
                    <a:pt x="340" y="315"/>
                  </a:lnTo>
                  <a:lnTo>
                    <a:pt x="352" y="313"/>
                  </a:lnTo>
                  <a:lnTo>
                    <a:pt x="365" y="313"/>
                  </a:lnTo>
                  <a:lnTo>
                    <a:pt x="377" y="311"/>
                  </a:lnTo>
                  <a:lnTo>
                    <a:pt x="386" y="310"/>
                  </a:lnTo>
                  <a:lnTo>
                    <a:pt x="394" y="307"/>
                  </a:lnTo>
                  <a:lnTo>
                    <a:pt x="399" y="305"/>
                  </a:lnTo>
                  <a:lnTo>
                    <a:pt x="404" y="301"/>
                  </a:lnTo>
                  <a:lnTo>
                    <a:pt x="408" y="299"/>
                  </a:lnTo>
                  <a:lnTo>
                    <a:pt x="420" y="289"/>
                  </a:lnTo>
                  <a:lnTo>
                    <a:pt x="423" y="286"/>
                  </a:lnTo>
                  <a:lnTo>
                    <a:pt x="425" y="284"/>
                  </a:lnTo>
                  <a:lnTo>
                    <a:pt x="431" y="282"/>
                  </a:lnTo>
                  <a:lnTo>
                    <a:pt x="434" y="281"/>
                  </a:lnTo>
                  <a:lnTo>
                    <a:pt x="440" y="280"/>
                  </a:lnTo>
                  <a:lnTo>
                    <a:pt x="468" y="284"/>
                  </a:lnTo>
                  <a:lnTo>
                    <a:pt x="484" y="284"/>
                  </a:lnTo>
                  <a:lnTo>
                    <a:pt x="491" y="282"/>
                  </a:lnTo>
                  <a:lnTo>
                    <a:pt x="496" y="281"/>
                  </a:lnTo>
                  <a:lnTo>
                    <a:pt x="501" y="280"/>
                  </a:lnTo>
                  <a:lnTo>
                    <a:pt x="510" y="275"/>
                  </a:lnTo>
                  <a:lnTo>
                    <a:pt x="516" y="271"/>
                  </a:lnTo>
                  <a:lnTo>
                    <a:pt x="518" y="268"/>
                  </a:lnTo>
                  <a:lnTo>
                    <a:pt x="525" y="260"/>
                  </a:lnTo>
                  <a:lnTo>
                    <a:pt x="527" y="256"/>
                  </a:lnTo>
                  <a:lnTo>
                    <a:pt x="530" y="252"/>
                  </a:lnTo>
                  <a:lnTo>
                    <a:pt x="539" y="233"/>
                  </a:lnTo>
                  <a:lnTo>
                    <a:pt x="542" y="222"/>
                  </a:lnTo>
                  <a:lnTo>
                    <a:pt x="547" y="214"/>
                  </a:lnTo>
                  <a:lnTo>
                    <a:pt x="548" y="209"/>
                  </a:lnTo>
                  <a:lnTo>
                    <a:pt x="552" y="204"/>
                  </a:lnTo>
                  <a:lnTo>
                    <a:pt x="555" y="201"/>
                  </a:lnTo>
                  <a:lnTo>
                    <a:pt x="557" y="197"/>
                  </a:lnTo>
                  <a:lnTo>
                    <a:pt x="560" y="194"/>
                  </a:lnTo>
                  <a:lnTo>
                    <a:pt x="565" y="191"/>
                  </a:lnTo>
                  <a:lnTo>
                    <a:pt x="569" y="188"/>
                  </a:lnTo>
                  <a:lnTo>
                    <a:pt x="573" y="186"/>
                  </a:lnTo>
                  <a:lnTo>
                    <a:pt x="578" y="184"/>
                  </a:lnTo>
                  <a:lnTo>
                    <a:pt x="585" y="182"/>
                  </a:lnTo>
                  <a:lnTo>
                    <a:pt x="592" y="182"/>
                  </a:lnTo>
                  <a:lnTo>
                    <a:pt x="598" y="180"/>
                  </a:lnTo>
                  <a:lnTo>
                    <a:pt x="606" y="182"/>
                  </a:lnTo>
                  <a:lnTo>
                    <a:pt x="614" y="183"/>
                  </a:lnTo>
                  <a:lnTo>
                    <a:pt x="620" y="184"/>
                  </a:lnTo>
                  <a:lnTo>
                    <a:pt x="627" y="186"/>
                  </a:lnTo>
                  <a:lnTo>
                    <a:pt x="633" y="188"/>
                  </a:lnTo>
                  <a:lnTo>
                    <a:pt x="641" y="191"/>
                  </a:lnTo>
                  <a:lnTo>
                    <a:pt x="646" y="191"/>
                  </a:lnTo>
                  <a:lnTo>
                    <a:pt x="654" y="191"/>
                  </a:lnTo>
                  <a:lnTo>
                    <a:pt x="669" y="183"/>
                  </a:lnTo>
                  <a:lnTo>
                    <a:pt x="677" y="179"/>
                  </a:lnTo>
                  <a:lnTo>
                    <a:pt x="683" y="177"/>
                  </a:lnTo>
                  <a:lnTo>
                    <a:pt x="687" y="175"/>
                  </a:lnTo>
                  <a:lnTo>
                    <a:pt x="691" y="175"/>
                  </a:lnTo>
                  <a:lnTo>
                    <a:pt x="695" y="174"/>
                  </a:lnTo>
                  <a:lnTo>
                    <a:pt x="704" y="174"/>
                  </a:lnTo>
                  <a:lnTo>
                    <a:pt x="709" y="175"/>
                  </a:lnTo>
                  <a:lnTo>
                    <a:pt x="713" y="178"/>
                  </a:lnTo>
                  <a:lnTo>
                    <a:pt x="717" y="179"/>
                  </a:lnTo>
                  <a:lnTo>
                    <a:pt x="721" y="183"/>
                  </a:lnTo>
                  <a:lnTo>
                    <a:pt x="724" y="187"/>
                  </a:lnTo>
                  <a:lnTo>
                    <a:pt x="728" y="191"/>
                  </a:lnTo>
                  <a:lnTo>
                    <a:pt x="730" y="194"/>
                  </a:lnTo>
                  <a:lnTo>
                    <a:pt x="735" y="201"/>
                  </a:lnTo>
                  <a:lnTo>
                    <a:pt x="743" y="211"/>
                  </a:lnTo>
                  <a:lnTo>
                    <a:pt x="749" y="212"/>
                  </a:lnTo>
                  <a:lnTo>
                    <a:pt x="751" y="214"/>
                  </a:lnTo>
                  <a:lnTo>
                    <a:pt x="758" y="214"/>
                  </a:lnTo>
                  <a:lnTo>
                    <a:pt x="762" y="213"/>
                  </a:lnTo>
                  <a:lnTo>
                    <a:pt x="781" y="201"/>
                  </a:lnTo>
                  <a:lnTo>
                    <a:pt x="790" y="197"/>
                  </a:lnTo>
                  <a:lnTo>
                    <a:pt x="798" y="191"/>
                  </a:lnTo>
                  <a:lnTo>
                    <a:pt x="805" y="188"/>
                  </a:lnTo>
                  <a:lnTo>
                    <a:pt x="811" y="186"/>
                  </a:lnTo>
                  <a:lnTo>
                    <a:pt x="811" y="186"/>
                  </a:lnTo>
                  <a:lnTo>
                    <a:pt x="811" y="186"/>
                  </a:lnTo>
                  <a:lnTo>
                    <a:pt x="811" y="179"/>
                  </a:lnTo>
                  <a:lnTo>
                    <a:pt x="809" y="169"/>
                  </a:lnTo>
                  <a:lnTo>
                    <a:pt x="809" y="163"/>
                  </a:lnTo>
                  <a:lnTo>
                    <a:pt x="809" y="156"/>
                  </a:lnTo>
                  <a:lnTo>
                    <a:pt x="810" y="152"/>
                  </a:lnTo>
                  <a:lnTo>
                    <a:pt x="814" y="146"/>
                  </a:lnTo>
                  <a:lnTo>
                    <a:pt x="818" y="143"/>
                  </a:lnTo>
                  <a:lnTo>
                    <a:pt x="823" y="140"/>
                  </a:lnTo>
                  <a:lnTo>
                    <a:pt x="824" y="137"/>
                  </a:lnTo>
                  <a:lnTo>
                    <a:pt x="826" y="133"/>
                  </a:lnTo>
                  <a:lnTo>
                    <a:pt x="827" y="128"/>
                  </a:lnTo>
                  <a:lnTo>
                    <a:pt x="828" y="125"/>
                  </a:lnTo>
                  <a:lnTo>
                    <a:pt x="828" y="119"/>
                  </a:lnTo>
                  <a:lnTo>
                    <a:pt x="831" y="105"/>
                  </a:lnTo>
                  <a:lnTo>
                    <a:pt x="831" y="99"/>
                  </a:lnTo>
                  <a:lnTo>
                    <a:pt x="832" y="93"/>
                  </a:lnTo>
                  <a:lnTo>
                    <a:pt x="834" y="85"/>
                  </a:lnTo>
                  <a:lnTo>
                    <a:pt x="835" y="77"/>
                  </a:lnTo>
                  <a:lnTo>
                    <a:pt x="836" y="76"/>
                  </a:lnTo>
                  <a:lnTo>
                    <a:pt x="836" y="76"/>
                  </a:lnTo>
                  <a:lnTo>
                    <a:pt x="840" y="67"/>
                  </a:lnTo>
                  <a:lnTo>
                    <a:pt x="841" y="64"/>
                  </a:lnTo>
                  <a:lnTo>
                    <a:pt x="849" y="55"/>
                  </a:lnTo>
                  <a:lnTo>
                    <a:pt x="852" y="54"/>
                  </a:lnTo>
                  <a:lnTo>
                    <a:pt x="853" y="52"/>
                  </a:lnTo>
                  <a:lnTo>
                    <a:pt x="844" y="50"/>
                  </a:lnTo>
                  <a:close/>
                </a:path>
              </a:pathLst>
            </a:custGeom>
            <a:solidFill>
              <a:srgbClr val="86BC25"/>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18">
              <a:extLst>
                <a:ext uri="{FF2B5EF4-FFF2-40B4-BE49-F238E27FC236}">
                  <a16:creationId xmlns:a16="http://schemas.microsoft.com/office/drawing/2014/main" id="{D4180325-5E70-E39D-E7BC-26D5CBE9982C}"/>
                </a:ext>
              </a:extLst>
            </p:cNvPr>
            <p:cNvSpPr>
              <a:spLocks/>
            </p:cNvSpPr>
            <p:nvPr/>
          </p:nvSpPr>
          <p:spPr bwMode="auto">
            <a:xfrm>
              <a:off x="1721" y="2822"/>
              <a:ext cx="491" cy="344"/>
            </a:xfrm>
            <a:custGeom>
              <a:avLst/>
              <a:gdLst>
                <a:gd name="T0" fmla="*/ 454 w 491"/>
                <a:gd name="T1" fmla="*/ 80 h 344"/>
                <a:gd name="T2" fmla="*/ 478 w 491"/>
                <a:gd name="T3" fmla="*/ 78 h 344"/>
                <a:gd name="T4" fmla="*/ 487 w 491"/>
                <a:gd name="T5" fmla="*/ 75 h 344"/>
                <a:gd name="T6" fmla="*/ 481 w 491"/>
                <a:gd name="T7" fmla="*/ 68 h 344"/>
                <a:gd name="T8" fmla="*/ 469 w 491"/>
                <a:gd name="T9" fmla="*/ 48 h 344"/>
                <a:gd name="T10" fmla="*/ 460 w 491"/>
                <a:gd name="T11" fmla="*/ 25 h 344"/>
                <a:gd name="T12" fmla="*/ 449 w 491"/>
                <a:gd name="T13" fmla="*/ 11 h 344"/>
                <a:gd name="T14" fmla="*/ 432 w 491"/>
                <a:gd name="T15" fmla="*/ 0 h 344"/>
                <a:gd name="T16" fmla="*/ 413 w 491"/>
                <a:gd name="T17" fmla="*/ 17 h 344"/>
                <a:gd name="T18" fmla="*/ 406 w 491"/>
                <a:gd name="T19" fmla="*/ 32 h 344"/>
                <a:gd name="T20" fmla="*/ 393 w 491"/>
                <a:gd name="T21" fmla="*/ 49 h 344"/>
                <a:gd name="T22" fmla="*/ 369 w 491"/>
                <a:gd name="T23" fmla="*/ 51 h 344"/>
                <a:gd name="T24" fmla="*/ 341 w 491"/>
                <a:gd name="T25" fmla="*/ 65 h 344"/>
                <a:gd name="T26" fmla="*/ 308 w 491"/>
                <a:gd name="T27" fmla="*/ 68 h 344"/>
                <a:gd name="T28" fmla="*/ 270 w 491"/>
                <a:gd name="T29" fmla="*/ 68 h 344"/>
                <a:gd name="T30" fmla="*/ 244 w 491"/>
                <a:gd name="T31" fmla="*/ 76 h 344"/>
                <a:gd name="T32" fmla="*/ 210 w 491"/>
                <a:gd name="T33" fmla="*/ 106 h 344"/>
                <a:gd name="T34" fmla="*/ 190 w 491"/>
                <a:gd name="T35" fmla="*/ 116 h 344"/>
                <a:gd name="T36" fmla="*/ 159 w 491"/>
                <a:gd name="T37" fmla="*/ 118 h 344"/>
                <a:gd name="T38" fmla="*/ 113 w 491"/>
                <a:gd name="T39" fmla="*/ 110 h 344"/>
                <a:gd name="T40" fmla="*/ 80 w 491"/>
                <a:gd name="T41" fmla="*/ 105 h 344"/>
                <a:gd name="T42" fmla="*/ 55 w 491"/>
                <a:gd name="T43" fmla="*/ 112 h 344"/>
                <a:gd name="T44" fmla="*/ 40 w 491"/>
                <a:gd name="T45" fmla="*/ 118 h 344"/>
                <a:gd name="T46" fmla="*/ 17 w 491"/>
                <a:gd name="T47" fmla="*/ 133 h 344"/>
                <a:gd name="T48" fmla="*/ 6 w 491"/>
                <a:gd name="T49" fmla="*/ 144 h 344"/>
                <a:gd name="T50" fmla="*/ 0 w 491"/>
                <a:gd name="T51" fmla="*/ 161 h 344"/>
                <a:gd name="T52" fmla="*/ 10 w 491"/>
                <a:gd name="T53" fmla="*/ 169 h 344"/>
                <a:gd name="T54" fmla="*/ 32 w 491"/>
                <a:gd name="T55" fmla="*/ 176 h 344"/>
                <a:gd name="T56" fmla="*/ 25 w 491"/>
                <a:gd name="T57" fmla="*/ 190 h 344"/>
                <a:gd name="T58" fmla="*/ 13 w 491"/>
                <a:gd name="T59" fmla="*/ 202 h 344"/>
                <a:gd name="T60" fmla="*/ 33 w 491"/>
                <a:gd name="T61" fmla="*/ 208 h 344"/>
                <a:gd name="T62" fmla="*/ 34 w 491"/>
                <a:gd name="T63" fmla="*/ 236 h 344"/>
                <a:gd name="T64" fmla="*/ 72 w 491"/>
                <a:gd name="T65" fmla="*/ 265 h 344"/>
                <a:gd name="T66" fmla="*/ 87 w 491"/>
                <a:gd name="T67" fmla="*/ 284 h 344"/>
                <a:gd name="T68" fmla="*/ 79 w 491"/>
                <a:gd name="T69" fmla="*/ 291 h 344"/>
                <a:gd name="T70" fmla="*/ 53 w 491"/>
                <a:gd name="T71" fmla="*/ 304 h 344"/>
                <a:gd name="T72" fmla="*/ 83 w 491"/>
                <a:gd name="T73" fmla="*/ 339 h 344"/>
                <a:gd name="T74" fmla="*/ 113 w 491"/>
                <a:gd name="T75" fmla="*/ 344 h 344"/>
                <a:gd name="T76" fmla="*/ 127 w 491"/>
                <a:gd name="T77" fmla="*/ 338 h 344"/>
                <a:gd name="T78" fmla="*/ 136 w 491"/>
                <a:gd name="T79" fmla="*/ 327 h 344"/>
                <a:gd name="T80" fmla="*/ 140 w 491"/>
                <a:gd name="T81" fmla="*/ 307 h 344"/>
                <a:gd name="T82" fmla="*/ 147 w 491"/>
                <a:gd name="T83" fmla="*/ 291 h 344"/>
                <a:gd name="T84" fmla="*/ 165 w 491"/>
                <a:gd name="T85" fmla="*/ 300 h 344"/>
                <a:gd name="T86" fmla="*/ 232 w 491"/>
                <a:gd name="T87" fmla="*/ 304 h 344"/>
                <a:gd name="T88" fmla="*/ 267 w 491"/>
                <a:gd name="T89" fmla="*/ 301 h 344"/>
                <a:gd name="T90" fmla="*/ 292 w 491"/>
                <a:gd name="T91" fmla="*/ 292 h 344"/>
                <a:gd name="T92" fmla="*/ 318 w 491"/>
                <a:gd name="T93" fmla="*/ 282 h 344"/>
                <a:gd name="T94" fmla="*/ 338 w 491"/>
                <a:gd name="T95" fmla="*/ 279 h 344"/>
                <a:gd name="T96" fmla="*/ 359 w 491"/>
                <a:gd name="T97" fmla="*/ 256 h 344"/>
                <a:gd name="T98" fmla="*/ 360 w 491"/>
                <a:gd name="T99" fmla="*/ 229 h 344"/>
                <a:gd name="T100" fmla="*/ 350 w 491"/>
                <a:gd name="T101" fmla="*/ 211 h 344"/>
                <a:gd name="T102" fmla="*/ 331 w 491"/>
                <a:gd name="T103" fmla="*/ 201 h 344"/>
                <a:gd name="T104" fmla="*/ 325 w 491"/>
                <a:gd name="T105" fmla="*/ 189 h 344"/>
                <a:gd name="T106" fmla="*/ 328 w 491"/>
                <a:gd name="T107" fmla="*/ 174 h 344"/>
                <a:gd name="T108" fmla="*/ 339 w 491"/>
                <a:gd name="T109" fmla="*/ 172 h 344"/>
                <a:gd name="T110" fmla="*/ 383 w 491"/>
                <a:gd name="T111" fmla="*/ 172 h 344"/>
                <a:gd name="T112" fmla="*/ 415 w 491"/>
                <a:gd name="T113" fmla="*/ 164 h 344"/>
                <a:gd name="T114" fmla="*/ 431 w 491"/>
                <a:gd name="T115" fmla="*/ 148 h 344"/>
                <a:gd name="T116" fmla="*/ 431 w 491"/>
                <a:gd name="T117" fmla="*/ 119 h 344"/>
                <a:gd name="T118" fmla="*/ 436 w 491"/>
                <a:gd name="T119" fmla="*/ 9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1" h="344">
                  <a:moveTo>
                    <a:pt x="440" y="89"/>
                  </a:moveTo>
                  <a:lnTo>
                    <a:pt x="448" y="85"/>
                  </a:lnTo>
                  <a:lnTo>
                    <a:pt x="451" y="83"/>
                  </a:lnTo>
                  <a:lnTo>
                    <a:pt x="454" y="80"/>
                  </a:lnTo>
                  <a:lnTo>
                    <a:pt x="458" y="80"/>
                  </a:lnTo>
                  <a:lnTo>
                    <a:pt x="464" y="79"/>
                  </a:lnTo>
                  <a:lnTo>
                    <a:pt x="468" y="79"/>
                  </a:lnTo>
                  <a:lnTo>
                    <a:pt x="478" y="78"/>
                  </a:lnTo>
                  <a:lnTo>
                    <a:pt x="489" y="78"/>
                  </a:lnTo>
                  <a:lnTo>
                    <a:pt x="491" y="78"/>
                  </a:lnTo>
                  <a:lnTo>
                    <a:pt x="490" y="78"/>
                  </a:lnTo>
                  <a:lnTo>
                    <a:pt x="487" y="75"/>
                  </a:lnTo>
                  <a:lnTo>
                    <a:pt x="487" y="75"/>
                  </a:lnTo>
                  <a:lnTo>
                    <a:pt x="485" y="74"/>
                  </a:lnTo>
                  <a:lnTo>
                    <a:pt x="483" y="70"/>
                  </a:lnTo>
                  <a:lnTo>
                    <a:pt x="481" y="68"/>
                  </a:lnTo>
                  <a:lnTo>
                    <a:pt x="478" y="63"/>
                  </a:lnTo>
                  <a:lnTo>
                    <a:pt x="475" y="61"/>
                  </a:lnTo>
                  <a:lnTo>
                    <a:pt x="470" y="51"/>
                  </a:lnTo>
                  <a:lnTo>
                    <a:pt x="469" y="48"/>
                  </a:lnTo>
                  <a:lnTo>
                    <a:pt x="468" y="41"/>
                  </a:lnTo>
                  <a:lnTo>
                    <a:pt x="466" y="36"/>
                  </a:lnTo>
                  <a:lnTo>
                    <a:pt x="464" y="31"/>
                  </a:lnTo>
                  <a:lnTo>
                    <a:pt x="460" y="25"/>
                  </a:lnTo>
                  <a:lnTo>
                    <a:pt x="458" y="20"/>
                  </a:lnTo>
                  <a:lnTo>
                    <a:pt x="456" y="17"/>
                  </a:lnTo>
                  <a:lnTo>
                    <a:pt x="452" y="14"/>
                  </a:lnTo>
                  <a:lnTo>
                    <a:pt x="449" y="11"/>
                  </a:lnTo>
                  <a:lnTo>
                    <a:pt x="444" y="7"/>
                  </a:lnTo>
                  <a:lnTo>
                    <a:pt x="439" y="3"/>
                  </a:lnTo>
                  <a:lnTo>
                    <a:pt x="435" y="2"/>
                  </a:lnTo>
                  <a:lnTo>
                    <a:pt x="432" y="0"/>
                  </a:lnTo>
                  <a:lnTo>
                    <a:pt x="427" y="3"/>
                  </a:lnTo>
                  <a:lnTo>
                    <a:pt x="424" y="7"/>
                  </a:lnTo>
                  <a:lnTo>
                    <a:pt x="419" y="10"/>
                  </a:lnTo>
                  <a:lnTo>
                    <a:pt x="413" y="17"/>
                  </a:lnTo>
                  <a:lnTo>
                    <a:pt x="411" y="21"/>
                  </a:lnTo>
                  <a:lnTo>
                    <a:pt x="407" y="25"/>
                  </a:lnTo>
                  <a:lnTo>
                    <a:pt x="406" y="31"/>
                  </a:lnTo>
                  <a:lnTo>
                    <a:pt x="406" y="32"/>
                  </a:lnTo>
                  <a:lnTo>
                    <a:pt x="403" y="36"/>
                  </a:lnTo>
                  <a:lnTo>
                    <a:pt x="402" y="42"/>
                  </a:lnTo>
                  <a:lnTo>
                    <a:pt x="397" y="46"/>
                  </a:lnTo>
                  <a:lnTo>
                    <a:pt x="393" y="49"/>
                  </a:lnTo>
                  <a:lnTo>
                    <a:pt x="389" y="50"/>
                  </a:lnTo>
                  <a:lnTo>
                    <a:pt x="381" y="50"/>
                  </a:lnTo>
                  <a:lnTo>
                    <a:pt x="375" y="50"/>
                  </a:lnTo>
                  <a:lnTo>
                    <a:pt x="369" y="51"/>
                  </a:lnTo>
                  <a:lnTo>
                    <a:pt x="360" y="54"/>
                  </a:lnTo>
                  <a:lnTo>
                    <a:pt x="352" y="57"/>
                  </a:lnTo>
                  <a:lnTo>
                    <a:pt x="350" y="58"/>
                  </a:lnTo>
                  <a:lnTo>
                    <a:pt x="341" y="65"/>
                  </a:lnTo>
                  <a:lnTo>
                    <a:pt x="333" y="68"/>
                  </a:lnTo>
                  <a:lnTo>
                    <a:pt x="329" y="68"/>
                  </a:lnTo>
                  <a:lnTo>
                    <a:pt x="318" y="70"/>
                  </a:lnTo>
                  <a:lnTo>
                    <a:pt x="308" y="68"/>
                  </a:lnTo>
                  <a:lnTo>
                    <a:pt x="295" y="68"/>
                  </a:lnTo>
                  <a:lnTo>
                    <a:pt x="283" y="68"/>
                  </a:lnTo>
                  <a:lnTo>
                    <a:pt x="277" y="68"/>
                  </a:lnTo>
                  <a:lnTo>
                    <a:pt x="270" y="68"/>
                  </a:lnTo>
                  <a:lnTo>
                    <a:pt x="265" y="68"/>
                  </a:lnTo>
                  <a:lnTo>
                    <a:pt x="259" y="70"/>
                  </a:lnTo>
                  <a:lnTo>
                    <a:pt x="249" y="75"/>
                  </a:lnTo>
                  <a:lnTo>
                    <a:pt x="244" y="76"/>
                  </a:lnTo>
                  <a:lnTo>
                    <a:pt x="240" y="80"/>
                  </a:lnTo>
                  <a:lnTo>
                    <a:pt x="224" y="95"/>
                  </a:lnTo>
                  <a:lnTo>
                    <a:pt x="218" y="101"/>
                  </a:lnTo>
                  <a:lnTo>
                    <a:pt x="210" y="106"/>
                  </a:lnTo>
                  <a:lnTo>
                    <a:pt x="206" y="110"/>
                  </a:lnTo>
                  <a:lnTo>
                    <a:pt x="201" y="112"/>
                  </a:lnTo>
                  <a:lnTo>
                    <a:pt x="195" y="113"/>
                  </a:lnTo>
                  <a:lnTo>
                    <a:pt x="190" y="116"/>
                  </a:lnTo>
                  <a:lnTo>
                    <a:pt x="184" y="117"/>
                  </a:lnTo>
                  <a:lnTo>
                    <a:pt x="177" y="117"/>
                  </a:lnTo>
                  <a:lnTo>
                    <a:pt x="168" y="118"/>
                  </a:lnTo>
                  <a:lnTo>
                    <a:pt x="159" y="118"/>
                  </a:lnTo>
                  <a:lnTo>
                    <a:pt x="151" y="117"/>
                  </a:lnTo>
                  <a:lnTo>
                    <a:pt x="140" y="117"/>
                  </a:lnTo>
                  <a:lnTo>
                    <a:pt x="123" y="112"/>
                  </a:lnTo>
                  <a:lnTo>
                    <a:pt x="113" y="110"/>
                  </a:lnTo>
                  <a:lnTo>
                    <a:pt x="102" y="106"/>
                  </a:lnTo>
                  <a:lnTo>
                    <a:pt x="93" y="105"/>
                  </a:lnTo>
                  <a:lnTo>
                    <a:pt x="85" y="105"/>
                  </a:lnTo>
                  <a:lnTo>
                    <a:pt x="80" y="105"/>
                  </a:lnTo>
                  <a:lnTo>
                    <a:pt x="74" y="106"/>
                  </a:lnTo>
                  <a:lnTo>
                    <a:pt x="67" y="108"/>
                  </a:lnTo>
                  <a:lnTo>
                    <a:pt x="61" y="110"/>
                  </a:lnTo>
                  <a:lnTo>
                    <a:pt x="55" y="112"/>
                  </a:lnTo>
                  <a:lnTo>
                    <a:pt x="51" y="113"/>
                  </a:lnTo>
                  <a:lnTo>
                    <a:pt x="49" y="114"/>
                  </a:lnTo>
                  <a:lnTo>
                    <a:pt x="46" y="116"/>
                  </a:lnTo>
                  <a:lnTo>
                    <a:pt x="40" y="118"/>
                  </a:lnTo>
                  <a:lnTo>
                    <a:pt x="32" y="123"/>
                  </a:lnTo>
                  <a:lnTo>
                    <a:pt x="25" y="126"/>
                  </a:lnTo>
                  <a:lnTo>
                    <a:pt x="20" y="130"/>
                  </a:lnTo>
                  <a:lnTo>
                    <a:pt x="17" y="133"/>
                  </a:lnTo>
                  <a:lnTo>
                    <a:pt x="13" y="135"/>
                  </a:lnTo>
                  <a:lnTo>
                    <a:pt x="12" y="138"/>
                  </a:lnTo>
                  <a:lnTo>
                    <a:pt x="10" y="140"/>
                  </a:lnTo>
                  <a:lnTo>
                    <a:pt x="6" y="144"/>
                  </a:lnTo>
                  <a:lnTo>
                    <a:pt x="3" y="150"/>
                  </a:lnTo>
                  <a:lnTo>
                    <a:pt x="2" y="152"/>
                  </a:lnTo>
                  <a:lnTo>
                    <a:pt x="0" y="153"/>
                  </a:lnTo>
                  <a:lnTo>
                    <a:pt x="0" y="161"/>
                  </a:lnTo>
                  <a:lnTo>
                    <a:pt x="2" y="164"/>
                  </a:lnTo>
                  <a:lnTo>
                    <a:pt x="3" y="165"/>
                  </a:lnTo>
                  <a:lnTo>
                    <a:pt x="4" y="167"/>
                  </a:lnTo>
                  <a:lnTo>
                    <a:pt x="10" y="169"/>
                  </a:lnTo>
                  <a:lnTo>
                    <a:pt x="16" y="172"/>
                  </a:lnTo>
                  <a:lnTo>
                    <a:pt x="21" y="172"/>
                  </a:lnTo>
                  <a:lnTo>
                    <a:pt x="28" y="173"/>
                  </a:lnTo>
                  <a:lnTo>
                    <a:pt x="32" y="176"/>
                  </a:lnTo>
                  <a:lnTo>
                    <a:pt x="37" y="178"/>
                  </a:lnTo>
                  <a:lnTo>
                    <a:pt x="33" y="182"/>
                  </a:lnTo>
                  <a:lnTo>
                    <a:pt x="29" y="186"/>
                  </a:lnTo>
                  <a:lnTo>
                    <a:pt x="25" y="190"/>
                  </a:lnTo>
                  <a:lnTo>
                    <a:pt x="21" y="194"/>
                  </a:lnTo>
                  <a:lnTo>
                    <a:pt x="17" y="197"/>
                  </a:lnTo>
                  <a:lnTo>
                    <a:pt x="15" y="201"/>
                  </a:lnTo>
                  <a:lnTo>
                    <a:pt x="13" y="202"/>
                  </a:lnTo>
                  <a:lnTo>
                    <a:pt x="12" y="203"/>
                  </a:lnTo>
                  <a:lnTo>
                    <a:pt x="12" y="206"/>
                  </a:lnTo>
                  <a:lnTo>
                    <a:pt x="12" y="208"/>
                  </a:lnTo>
                  <a:lnTo>
                    <a:pt x="33" y="208"/>
                  </a:lnTo>
                  <a:lnTo>
                    <a:pt x="33" y="221"/>
                  </a:lnTo>
                  <a:lnTo>
                    <a:pt x="34" y="227"/>
                  </a:lnTo>
                  <a:lnTo>
                    <a:pt x="34" y="231"/>
                  </a:lnTo>
                  <a:lnTo>
                    <a:pt x="34" y="236"/>
                  </a:lnTo>
                  <a:lnTo>
                    <a:pt x="34" y="240"/>
                  </a:lnTo>
                  <a:lnTo>
                    <a:pt x="51" y="252"/>
                  </a:lnTo>
                  <a:lnTo>
                    <a:pt x="66" y="259"/>
                  </a:lnTo>
                  <a:lnTo>
                    <a:pt x="72" y="265"/>
                  </a:lnTo>
                  <a:lnTo>
                    <a:pt x="79" y="269"/>
                  </a:lnTo>
                  <a:lnTo>
                    <a:pt x="84" y="275"/>
                  </a:lnTo>
                  <a:lnTo>
                    <a:pt x="91" y="280"/>
                  </a:lnTo>
                  <a:lnTo>
                    <a:pt x="87" y="284"/>
                  </a:lnTo>
                  <a:lnTo>
                    <a:pt x="84" y="286"/>
                  </a:lnTo>
                  <a:lnTo>
                    <a:pt x="84" y="287"/>
                  </a:lnTo>
                  <a:lnTo>
                    <a:pt x="82" y="290"/>
                  </a:lnTo>
                  <a:lnTo>
                    <a:pt x="79" y="291"/>
                  </a:lnTo>
                  <a:lnTo>
                    <a:pt x="76" y="292"/>
                  </a:lnTo>
                  <a:lnTo>
                    <a:pt x="74" y="292"/>
                  </a:lnTo>
                  <a:lnTo>
                    <a:pt x="50" y="299"/>
                  </a:lnTo>
                  <a:lnTo>
                    <a:pt x="53" y="304"/>
                  </a:lnTo>
                  <a:lnTo>
                    <a:pt x="58" y="312"/>
                  </a:lnTo>
                  <a:lnTo>
                    <a:pt x="63" y="321"/>
                  </a:lnTo>
                  <a:lnTo>
                    <a:pt x="74" y="333"/>
                  </a:lnTo>
                  <a:lnTo>
                    <a:pt x="83" y="339"/>
                  </a:lnTo>
                  <a:lnTo>
                    <a:pt x="87" y="342"/>
                  </a:lnTo>
                  <a:lnTo>
                    <a:pt x="92" y="342"/>
                  </a:lnTo>
                  <a:lnTo>
                    <a:pt x="96" y="344"/>
                  </a:lnTo>
                  <a:lnTo>
                    <a:pt x="113" y="344"/>
                  </a:lnTo>
                  <a:lnTo>
                    <a:pt x="117" y="342"/>
                  </a:lnTo>
                  <a:lnTo>
                    <a:pt x="121" y="342"/>
                  </a:lnTo>
                  <a:lnTo>
                    <a:pt x="125" y="339"/>
                  </a:lnTo>
                  <a:lnTo>
                    <a:pt x="127" y="338"/>
                  </a:lnTo>
                  <a:lnTo>
                    <a:pt x="130" y="335"/>
                  </a:lnTo>
                  <a:lnTo>
                    <a:pt x="133" y="333"/>
                  </a:lnTo>
                  <a:lnTo>
                    <a:pt x="135" y="330"/>
                  </a:lnTo>
                  <a:lnTo>
                    <a:pt x="136" y="327"/>
                  </a:lnTo>
                  <a:lnTo>
                    <a:pt x="138" y="324"/>
                  </a:lnTo>
                  <a:lnTo>
                    <a:pt x="139" y="321"/>
                  </a:lnTo>
                  <a:lnTo>
                    <a:pt x="140" y="313"/>
                  </a:lnTo>
                  <a:lnTo>
                    <a:pt x="140" y="307"/>
                  </a:lnTo>
                  <a:lnTo>
                    <a:pt x="140" y="293"/>
                  </a:lnTo>
                  <a:lnTo>
                    <a:pt x="143" y="292"/>
                  </a:lnTo>
                  <a:lnTo>
                    <a:pt x="144" y="291"/>
                  </a:lnTo>
                  <a:lnTo>
                    <a:pt x="147" y="291"/>
                  </a:lnTo>
                  <a:lnTo>
                    <a:pt x="150" y="292"/>
                  </a:lnTo>
                  <a:lnTo>
                    <a:pt x="153" y="293"/>
                  </a:lnTo>
                  <a:lnTo>
                    <a:pt x="160" y="297"/>
                  </a:lnTo>
                  <a:lnTo>
                    <a:pt x="165" y="300"/>
                  </a:lnTo>
                  <a:lnTo>
                    <a:pt x="170" y="301"/>
                  </a:lnTo>
                  <a:lnTo>
                    <a:pt x="176" y="303"/>
                  </a:lnTo>
                  <a:lnTo>
                    <a:pt x="182" y="304"/>
                  </a:lnTo>
                  <a:lnTo>
                    <a:pt x="232" y="304"/>
                  </a:lnTo>
                  <a:lnTo>
                    <a:pt x="245" y="303"/>
                  </a:lnTo>
                  <a:lnTo>
                    <a:pt x="257" y="303"/>
                  </a:lnTo>
                  <a:lnTo>
                    <a:pt x="263" y="301"/>
                  </a:lnTo>
                  <a:lnTo>
                    <a:pt x="267" y="301"/>
                  </a:lnTo>
                  <a:lnTo>
                    <a:pt x="273" y="300"/>
                  </a:lnTo>
                  <a:lnTo>
                    <a:pt x="277" y="299"/>
                  </a:lnTo>
                  <a:lnTo>
                    <a:pt x="284" y="295"/>
                  </a:lnTo>
                  <a:lnTo>
                    <a:pt x="292" y="292"/>
                  </a:lnTo>
                  <a:lnTo>
                    <a:pt x="300" y="287"/>
                  </a:lnTo>
                  <a:lnTo>
                    <a:pt x="309" y="284"/>
                  </a:lnTo>
                  <a:lnTo>
                    <a:pt x="314" y="282"/>
                  </a:lnTo>
                  <a:lnTo>
                    <a:pt x="318" y="282"/>
                  </a:lnTo>
                  <a:lnTo>
                    <a:pt x="325" y="282"/>
                  </a:lnTo>
                  <a:lnTo>
                    <a:pt x="330" y="280"/>
                  </a:lnTo>
                  <a:lnTo>
                    <a:pt x="337" y="280"/>
                  </a:lnTo>
                  <a:lnTo>
                    <a:pt x="338" y="279"/>
                  </a:lnTo>
                  <a:lnTo>
                    <a:pt x="343" y="276"/>
                  </a:lnTo>
                  <a:lnTo>
                    <a:pt x="347" y="275"/>
                  </a:lnTo>
                  <a:lnTo>
                    <a:pt x="354" y="266"/>
                  </a:lnTo>
                  <a:lnTo>
                    <a:pt x="359" y="256"/>
                  </a:lnTo>
                  <a:lnTo>
                    <a:pt x="360" y="249"/>
                  </a:lnTo>
                  <a:lnTo>
                    <a:pt x="362" y="242"/>
                  </a:lnTo>
                  <a:lnTo>
                    <a:pt x="362" y="236"/>
                  </a:lnTo>
                  <a:lnTo>
                    <a:pt x="360" y="229"/>
                  </a:lnTo>
                  <a:lnTo>
                    <a:pt x="359" y="223"/>
                  </a:lnTo>
                  <a:lnTo>
                    <a:pt x="356" y="218"/>
                  </a:lnTo>
                  <a:lnTo>
                    <a:pt x="352" y="214"/>
                  </a:lnTo>
                  <a:lnTo>
                    <a:pt x="350" y="211"/>
                  </a:lnTo>
                  <a:lnTo>
                    <a:pt x="347" y="208"/>
                  </a:lnTo>
                  <a:lnTo>
                    <a:pt x="345" y="207"/>
                  </a:lnTo>
                  <a:lnTo>
                    <a:pt x="337" y="203"/>
                  </a:lnTo>
                  <a:lnTo>
                    <a:pt x="331" y="201"/>
                  </a:lnTo>
                  <a:lnTo>
                    <a:pt x="329" y="197"/>
                  </a:lnTo>
                  <a:lnTo>
                    <a:pt x="326" y="195"/>
                  </a:lnTo>
                  <a:lnTo>
                    <a:pt x="325" y="191"/>
                  </a:lnTo>
                  <a:lnTo>
                    <a:pt x="325" y="189"/>
                  </a:lnTo>
                  <a:lnTo>
                    <a:pt x="324" y="185"/>
                  </a:lnTo>
                  <a:lnTo>
                    <a:pt x="324" y="184"/>
                  </a:lnTo>
                  <a:lnTo>
                    <a:pt x="326" y="178"/>
                  </a:lnTo>
                  <a:lnTo>
                    <a:pt x="328" y="174"/>
                  </a:lnTo>
                  <a:lnTo>
                    <a:pt x="329" y="172"/>
                  </a:lnTo>
                  <a:lnTo>
                    <a:pt x="330" y="172"/>
                  </a:lnTo>
                  <a:lnTo>
                    <a:pt x="333" y="172"/>
                  </a:lnTo>
                  <a:lnTo>
                    <a:pt x="339" y="172"/>
                  </a:lnTo>
                  <a:lnTo>
                    <a:pt x="350" y="172"/>
                  </a:lnTo>
                  <a:lnTo>
                    <a:pt x="362" y="173"/>
                  </a:lnTo>
                  <a:lnTo>
                    <a:pt x="376" y="173"/>
                  </a:lnTo>
                  <a:lnTo>
                    <a:pt x="383" y="172"/>
                  </a:lnTo>
                  <a:lnTo>
                    <a:pt x="390" y="172"/>
                  </a:lnTo>
                  <a:lnTo>
                    <a:pt x="397" y="172"/>
                  </a:lnTo>
                  <a:lnTo>
                    <a:pt x="410" y="167"/>
                  </a:lnTo>
                  <a:lnTo>
                    <a:pt x="415" y="164"/>
                  </a:lnTo>
                  <a:lnTo>
                    <a:pt x="420" y="160"/>
                  </a:lnTo>
                  <a:lnTo>
                    <a:pt x="427" y="153"/>
                  </a:lnTo>
                  <a:lnTo>
                    <a:pt x="430" y="151"/>
                  </a:lnTo>
                  <a:lnTo>
                    <a:pt x="431" y="148"/>
                  </a:lnTo>
                  <a:lnTo>
                    <a:pt x="432" y="147"/>
                  </a:lnTo>
                  <a:lnTo>
                    <a:pt x="432" y="135"/>
                  </a:lnTo>
                  <a:lnTo>
                    <a:pt x="431" y="127"/>
                  </a:lnTo>
                  <a:lnTo>
                    <a:pt x="431" y="119"/>
                  </a:lnTo>
                  <a:lnTo>
                    <a:pt x="432" y="110"/>
                  </a:lnTo>
                  <a:lnTo>
                    <a:pt x="434" y="105"/>
                  </a:lnTo>
                  <a:lnTo>
                    <a:pt x="434" y="101"/>
                  </a:lnTo>
                  <a:lnTo>
                    <a:pt x="436" y="97"/>
                  </a:lnTo>
                  <a:lnTo>
                    <a:pt x="439" y="93"/>
                  </a:lnTo>
                  <a:lnTo>
                    <a:pt x="440" y="89"/>
                  </a:lnTo>
                  <a:close/>
                </a:path>
              </a:pathLst>
            </a:custGeom>
            <a:solidFill>
              <a:schemeClr val="accent1"/>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19">
              <a:extLst>
                <a:ext uri="{FF2B5EF4-FFF2-40B4-BE49-F238E27FC236}">
                  <a16:creationId xmlns:a16="http://schemas.microsoft.com/office/drawing/2014/main" id="{B08BF663-CF2C-9B20-4F39-DA68BDD0FCDA}"/>
                </a:ext>
              </a:extLst>
            </p:cNvPr>
            <p:cNvSpPr>
              <a:spLocks/>
            </p:cNvSpPr>
            <p:nvPr/>
          </p:nvSpPr>
          <p:spPr bwMode="auto">
            <a:xfrm>
              <a:off x="2995" y="3650"/>
              <a:ext cx="438" cy="321"/>
            </a:xfrm>
            <a:custGeom>
              <a:avLst/>
              <a:gdLst>
                <a:gd name="T0" fmla="*/ 272 w 438"/>
                <a:gd name="T1" fmla="*/ 6 h 321"/>
                <a:gd name="T2" fmla="*/ 255 w 438"/>
                <a:gd name="T3" fmla="*/ 14 h 321"/>
                <a:gd name="T4" fmla="*/ 209 w 438"/>
                <a:gd name="T5" fmla="*/ 29 h 321"/>
                <a:gd name="T6" fmla="*/ 169 w 438"/>
                <a:gd name="T7" fmla="*/ 44 h 321"/>
                <a:gd name="T8" fmla="*/ 152 w 438"/>
                <a:gd name="T9" fmla="*/ 59 h 321"/>
                <a:gd name="T10" fmla="*/ 153 w 438"/>
                <a:gd name="T11" fmla="*/ 67 h 321"/>
                <a:gd name="T12" fmla="*/ 57 w 438"/>
                <a:gd name="T13" fmla="*/ 104 h 321"/>
                <a:gd name="T14" fmla="*/ 34 w 438"/>
                <a:gd name="T15" fmla="*/ 120 h 321"/>
                <a:gd name="T16" fmla="*/ 9 w 438"/>
                <a:gd name="T17" fmla="*/ 126 h 321"/>
                <a:gd name="T18" fmla="*/ 6 w 438"/>
                <a:gd name="T19" fmla="*/ 143 h 321"/>
                <a:gd name="T20" fmla="*/ 5 w 438"/>
                <a:gd name="T21" fmla="*/ 161 h 321"/>
                <a:gd name="T22" fmla="*/ 12 w 438"/>
                <a:gd name="T23" fmla="*/ 177 h 321"/>
                <a:gd name="T24" fmla="*/ 10 w 438"/>
                <a:gd name="T25" fmla="*/ 189 h 321"/>
                <a:gd name="T26" fmla="*/ 1 w 438"/>
                <a:gd name="T27" fmla="*/ 195 h 321"/>
                <a:gd name="T28" fmla="*/ 1 w 438"/>
                <a:gd name="T29" fmla="*/ 202 h 321"/>
                <a:gd name="T30" fmla="*/ 13 w 438"/>
                <a:gd name="T31" fmla="*/ 214 h 321"/>
                <a:gd name="T32" fmla="*/ 13 w 438"/>
                <a:gd name="T33" fmla="*/ 225 h 321"/>
                <a:gd name="T34" fmla="*/ 17 w 438"/>
                <a:gd name="T35" fmla="*/ 250 h 321"/>
                <a:gd name="T36" fmla="*/ 25 w 438"/>
                <a:gd name="T37" fmla="*/ 261 h 321"/>
                <a:gd name="T38" fmla="*/ 39 w 438"/>
                <a:gd name="T39" fmla="*/ 283 h 321"/>
                <a:gd name="T40" fmla="*/ 55 w 438"/>
                <a:gd name="T41" fmla="*/ 308 h 321"/>
                <a:gd name="T42" fmla="*/ 70 w 438"/>
                <a:gd name="T43" fmla="*/ 317 h 321"/>
                <a:gd name="T44" fmla="*/ 87 w 438"/>
                <a:gd name="T45" fmla="*/ 313 h 321"/>
                <a:gd name="T46" fmla="*/ 118 w 438"/>
                <a:gd name="T47" fmla="*/ 317 h 321"/>
                <a:gd name="T48" fmla="*/ 141 w 438"/>
                <a:gd name="T49" fmla="*/ 320 h 321"/>
                <a:gd name="T50" fmla="*/ 162 w 438"/>
                <a:gd name="T51" fmla="*/ 313 h 321"/>
                <a:gd name="T52" fmla="*/ 172 w 438"/>
                <a:gd name="T53" fmla="*/ 304 h 321"/>
                <a:gd name="T54" fmla="*/ 189 w 438"/>
                <a:gd name="T55" fmla="*/ 299 h 321"/>
                <a:gd name="T56" fmla="*/ 224 w 438"/>
                <a:gd name="T57" fmla="*/ 297 h 321"/>
                <a:gd name="T58" fmla="*/ 243 w 438"/>
                <a:gd name="T59" fmla="*/ 286 h 321"/>
                <a:gd name="T60" fmla="*/ 263 w 438"/>
                <a:gd name="T61" fmla="*/ 258 h 321"/>
                <a:gd name="T62" fmla="*/ 289 w 438"/>
                <a:gd name="T63" fmla="*/ 236 h 321"/>
                <a:gd name="T64" fmla="*/ 400 w 438"/>
                <a:gd name="T65" fmla="*/ 220 h 321"/>
                <a:gd name="T66" fmla="*/ 409 w 438"/>
                <a:gd name="T67" fmla="*/ 208 h 321"/>
                <a:gd name="T68" fmla="*/ 411 w 438"/>
                <a:gd name="T69" fmla="*/ 184 h 321"/>
                <a:gd name="T70" fmla="*/ 421 w 438"/>
                <a:gd name="T71" fmla="*/ 180 h 321"/>
                <a:gd name="T72" fmla="*/ 437 w 438"/>
                <a:gd name="T73" fmla="*/ 174 h 321"/>
                <a:gd name="T74" fmla="*/ 433 w 438"/>
                <a:gd name="T75" fmla="*/ 155 h 321"/>
                <a:gd name="T76" fmla="*/ 425 w 438"/>
                <a:gd name="T77" fmla="*/ 140 h 321"/>
                <a:gd name="T78" fmla="*/ 426 w 438"/>
                <a:gd name="T79" fmla="*/ 123 h 321"/>
                <a:gd name="T80" fmla="*/ 430 w 438"/>
                <a:gd name="T81" fmla="*/ 99 h 321"/>
                <a:gd name="T82" fmla="*/ 428 w 438"/>
                <a:gd name="T83" fmla="*/ 92 h 321"/>
                <a:gd name="T84" fmla="*/ 413 w 438"/>
                <a:gd name="T85" fmla="*/ 82 h 321"/>
                <a:gd name="T86" fmla="*/ 398 w 438"/>
                <a:gd name="T87" fmla="*/ 55 h 321"/>
                <a:gd name="T88" fmla="*/ 383 w 438"/>
                <a:gd name="T89" fmla="*/ 44 h 321"/>
                <a:gd name="T90" fmla="*/ 375 w 438"/>
                <a:gd name="T91" fmla="*/ 44 h 321"/>
                <a:gd name="T92" fmla="*/ 347 w 438"/>
                <a:gd name="T93" fmla="*/ 37 h 321"/>
                <a:gd name="T94" fmla="*/ 324 w 438"/>
                <a:gd name="T95" fmla="*/ 20 h 321"/>
                <a:gd name="T96" fmla="*/ 302 w 438"/>
                <a:gd name="T97"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8" h="321">
                  <a:moveTo>
                    <a:pt x="295" y="2"/>
                  </a:moveTo>
                  <a:lnTo>
                    <a:pt x="288" y="2"/>
                  </a:lnTo>
                  <a:lnTo>
                    <a:pt x="281" y="4"/>
                  </a:lnTo>
                  <a:lnTo>
                    <a:pt x="272" y="6"/>
                  </a:lnTo>
                  <a:lnTo>
                    <a:pt x="269" y="7"/>
                  </a:lnTo>
                  <a:lnTo>
                    <a:pt x="261" y="10"/>
                  </a:lnTo>
                  <a:lnTo>
                    <a:pt x="258" y="12"/>
                  </a:lnTo>
                  <a:lnTo>
                    <a:pt x="255" y="14"/>
                  </a:lnTo>
                  <a:lnTo>
                    <a:pt x="244" y="19"/>
                  </a:lnTo>
                  <a:lnTo>
                    <a:pt x="238" y="20"/>
                  </a:lnTo>
                  <a:lnTo>
                    <a:pt x="224" y="24"/>
                  </a:lnTo>
                  <a:lnTo>
                    <a:pt x="209" y="29"/>
                  </a:lnTo>
                  <a:lnTo>
                    <a:pt x="195" y="33"/>
                  </a:lnTo>
                  <a:lnTo>
                    <a:pt x="180" y="37"/>
                  </a:lnTo>
                  <a:lnTo>
                    <a:pt x="174" y="40"/>
                  </a:lnTo>
                  <a:lnTo>
                    <a:pt x="169" y="44"/>
                  </a:lnTo>
                  <a:lnTo>
                    <a:pt x="165" y="45"/>
                  </a:lnTo>
                  <a:lnTo>
                    <a:pt x="161" y="48"/>
                  </a:lnTo>
                  <a:lnTo>
                    <a:pt x="153" y="57"/>
                  </a:lnTo>
                  <a:lnTo>
                    <a:pt x="152" y="59"/>
                  </a:lnTo>
                  <a:lnTo>
                    <a:pt x="150" y="62"/>
                  </a:lnTo>
                  <a:lnTo>
                    <a:pt x="152" y="65"/>
                  </a:lnTo>
                  <a:lnTo>
                    <a:pt x="153" y="66"/>
                  </a:lnTo>
                  <a:lnTo>
                    <a:pt x="153" y="67"/>
                  </a:lnTo>
                  <a:lnTo>
                    <a:pt x="72" y="91"/>
                  </a:lnTo>
                  <a:lnTo>
                    <a:pt x="69" y="92"/>
                  </a:lnTo>
                  <a:lnTo>
                    <a:pt x="65" y="97"/>
                  </a:lnTo>
                  <a:lnTo>
                    <a:pt x="57" y="104"/>
                  </a:lnTo>
                  <a:lnTo>
                    <a:pt x="48" y="110"/>
                  </a:lnTo>
                  <a:lnTo>
                    <a:pt x="43" y="114"/>
                  </a:lnTo>
                  <a:lnTo>
                    <a:pt x="38" y="117"/>
                  </a:lnTo>
                  <a:lnTo>
                    <a:pt x="34" y="120"/>
                  </a:lnTo>
                  <a:lnTo>
                    <a:pt x="22" y="123"/>
                  </a:lnTo>
                  <a:lnTo>
                    <a:pt x="12" y="123"/>
                  </a:lnTo>
                  <a:lnTo>
                    <a:pt x="10" y="123"/>
                  </a:lnTo>
                  <a:lnTo>
                    <a:pt x="9" y="126"/>
                  </a:lnTo>
                  <a:lnTo>
                    <a:pt x="9" y="134"/>
                  </a:lnTo>
                  <a:lnTo>
                    <a:pt x="9" y="137"/>
                  </a:lnTo>
                  <a:lnTo>
                    <a:pt x="8" y="140"/>
                  </a:lnTo>
                  <a:lnTo>
                    <a:pt x="6" y="143"/>
                  </a:lnTo>
                  <a:lnTo>
                    <a:pt x="6" y="147"/>
                  </a:lnTo>
                  <a:lnTo>
                    <a:pt x="6" y="152"/>
                  </a:lnTo>
                  <a:lnTo>
                    <a:pt x="6" y="156"/>
                  </a:lnTo>
                  <a:lnTo>
                    <a:pt x="5" y="161"/>
                  </a:lnTo>
                  <a:lnTo>
                    <a:pt x="6" y="165"/>
                  </a:lnTo>
                  <a:lnTo>
                    <a:pt x="8" y="171"/>
                  </a:lnTo>
                  <a:lnTo>
                    <a:pt x="10" y="174"/>
                  </a:lnTo>
                  <a:lnTo>
                    <a:pt x="12" y="177"/>
                  </a:lnTo>
                  <a:lnTo>
                    <a:pt x="12" y="180"/>
                  </a:lnTo>
                  <a:lnTo>
                    <a:pt x="13" y="182"/>
                  </a:lnTo>
                  <a:lnTo>
                    <a:pt x="13" y="184"/>
                  </a:lnTo>
                  <a:lnTo>
                    <a:pt x="10" y="189"/>
                  </a:lnTo>
                  <a:lnTo>
                    <a:pt x="9" y="189"/>
                  </a:lnTo>
                  <a:lnTo>
                    <a:pt x="6" y="191"/>
                  </a:lnTo>
                  <a:lnTo>
                    <a:pt x="4" y="195"/>
                  </a:lnTo>
                  <a:lnTo>
                    <a:pt x="1" y="195"/>
                  </a:lnTo>
                  <a:lnTo>
                    <a:pt x="0" y="197"/>
                  </a:lnTo>
                  <a:lnTo>
                    <a:pt x="0" y="198"/>
                  </a:lnTo>
                  <a:lnTo>
                    <a:pt x="0" y="199"/>
                  </a:lnTo>
                  <a:lnTo>
                    <a:pt x="1" y="202"/>
                  </a:lnTo>
                  <a:lnTo>
                    <a:pt x="5" y="205"/>
                  </a:lnTo>
                  <a:lnTo>
                    <a:pt x="9" y="207"/>
                  </a:lnTo>
                  <a:lnTo>
                    <a:pt x="12" y="212"/>
                  </a:lnTo>
                  <a:lnTo>
                    <a:pt x="13" y="214"/>
                  </a:lnTo>
                  <a:lnTo>
                    <a:pt x="13" y="216"/>
                  </a:lnTo>
                  <a:lnTo>
                    <a:pt x="14" y="219"/>
                  </a:lnTo>
                  <a:lnTo>
                    <a:pt x="13" y="222"/>
                  </a:lnTo>
                  <a:lnTo>
                    <a:pt x="13" y="225"/>
                  </a:lnTo>
                  <a:lnTo>
                    <a:pt x="13" y="231"/>
                  </a:lnTo>
                  <a:lnTo>
                    <a:pt x="13" y="240"/>
                  </a:lnTo>
                  <a:lnTo>
                    <a:pt x="14" y="245"/>
                  </a:lnTo>
                  <a:lnTo>
                    <a:pt x="17" y="250"/>
                  </a:lnTo>
                  <a:lnTo>
                    <a:pt x="18" y="253"/>
                  </a:lnTo>
                  <a:lnTo>
                    <a:pt x="19" y="256"/>
                  </a:lnTo>
                  <a:lnTo>
                    <a:pt x="22" y="258"/>
                  </a:lnTo>
                  <a:lnTo>
                    <a:pt x="25" y="261"/>
                  </a:lnTo>
                  <a:lnTo>
                    <a:pt x="27" y="262"/>
                  </a:lnTo>
                  <a:lnTo>
                    <a:pt x="30" y="265"/>
                  </a:lnTo>
                  <a:lnTo>
                    <a:pt x="35" y="274"/>
                  </a:lnTo>
                  <a:lnTo>
                    <a:pt x="39" y="283"/>
                  </a:lnTo>
                  <a:lnTo>
                    <a:pt x="46" y="293"/>
                  </a:lnTo>
                  <a:lnTo>
                    <a:pt x="48" y="299"/>
                  </a:lnTo>
                  <a:lnTo>
                    <a:pt x="51" y="304"/>
                  </a:lnTo>
                  <a:lnTo>
                    <a:pt x="55" y="308"/>
                  </a:lnTo>
                  <a:lnTo>
                    <a:pt x="60" y="311"/>
                  </a:lnTo>
                  <a:lnTo>
                    <a:pt x="63" y="313"/>
                  </a:lnTo>
                  <a:lnTo>
                    <a:pt x="68" y="316"/>
                  </a:lnTo>
                  <a:lnTo>
                    <a:pt x="70" y="317"/>
                  </a:lnTo>
                  <a:lnTo>
                    <a:pt x="74" y="317"/>
                  </a:lnTo>
                  <a:lnTo>
                    <a:pt x="78" y="316"/>
                  </a:lnTo>
                  <a:lnTo>
                    <a:pt x="85" y="313"/>
                  </a:lnTo>
                  <a:lnTo>
                    <a:pt x="87" y="313"/>
                  </a:lnTo>
                  <a:lnTo>
                    <a:pt x="95" y="313"/>
                  </a:lnTo>
                  <a:lnTo>
                    <a:pt x="102" y="313"/>
                  </a:lnTo>
                  <a:lnTo>
                    <a:pt x="107" y="314"/>
                  </a:lnTo>
                  <a:lnTo>
                    <a:pt x="118" y="317"/>
                  </a:lnTo>
                  <a:lnTo>
                    <a:pt x="123" y="320"/>
                  </a:lnTo>
                  <a:lnTo>
                    <a:pt x="125" y="321"/>
                  </a:lnTo>
                  <a:lnTo>
                    <a:pt x="135" y="321"/>
                  </a:lnTo>
                  <a:lnTo>
                    <a:pt x="141" y="320"/>
                  </a:lnTo>
                  <a:lnTo>
                    <a:pt x="146" y="318"/>
                  </a:lnTo>
                  <a:lnTo>
                    <a:pt x="150" y="317"/>
                  </a:lnTo>
                  <a:lnTo>
                    <a:pt x="155" y="316"/>
                  </a:lnTo>
                  <a:lnTo>
                    <a:pt x="162" y="313"/>
                  </a:lnTo>
                  <a:lnTo>
                    <a:pt x="167" y="313"/>
                  </a:lnTo>
                  <a:lnTo>
                    <a:pt x="167" y="311"/>
                  </a:lnTo>
                  <a:lnTo>
                    <a:pt x="170" y="307"/>
                  </a:lnTo>
                  <a:lnTo>
                    <a:pt x="172" y="304"/>
                  </a:lnTo>
                  <a:lnTo>
                    <a:pt x="174" y="303"/>
                  </a:lnTo>
                  <a:lnTo>
                    <a:pt x="182" y="300"/>
                  </a:lnTo>
                  <a:lnTo>
                    <a:pt x="186" y="300"/>
                  </a:lnTo>
                  <a:lnTo>
                    <a:pt x="189" y="299"/>
                  </a:lnTo>
                  <a:lnTo>
                    <a:pt x="209" y="299"/>
                  </a:lnTo>
                  <a:lnTo>
                    <a:pt x="213" y="299"/>
                  </a:lnTo>
                  <a:lnTo>
                    <a:pt x="218" y="299"/>
                  </a:lnTo>
                  <a:lnTo>
                    <a:pt x="224" y="297"/>
                  </a:lnTo>
                  <a:lnTo>
                    <a:pt x="229" y="296"/>
                  </a:lnTo>
                  <a:lnTo>
                    <a:pt x="234" y="293"/>
                  </a:lnTo>
                  <a:lnTo>
                    <a:pt x="239" y="291"/>
                  </a:lnTo>
                  <a:lnTo>
                    <a:pt x="243" y="286"/>
                  </a:lnTo>
                  <a:lnTo>
                    <a:pt x="247" y="283"/>
                  </a:lnTo>
                  <a:lnTo>
                    <a:pt x="254" y="274"/>
                  </a:lnTo>
                  <a:lnTo>
                    <a:pt x="260" y="262"/>
                  </a:lnTo>
                  <a:lnTo>
                    <a:pt x="263" y="258"/>
                  </a:lnTo>
                  <a:lnTo>
                    <a:pt x="273" y="245"/>
                  </a:lnTo>
                  <a:lnTo>
                    <a:pt x="277" y="241"/>
                  </a:lnTo>
                  <a:lnTo>
                    <a:pt x="284" y="237"/>
                  </a:lnTo>
                  <a:lnTo>
                    <a:pt x="289" y="236"/>
                  </a:lnTo>
                  <a:lnTo>
                    <a:pt x="297" y="235"/>
                  </a:lnTo>
                  <a:lnTo>
                    <a:pt x="383" y="229"/>
                  </a:lnTo>
                  <a:lnTo>
                    <a:pt x="394" y="225"/>
                  </a:lnTo>
                  <a:lnTo>
                    <a:pt x="400" y="220"/>
                  </a:lnTo>
                  <a:lnTo>
                    <a:pt x="403" y="219"/>
                  </a:lnTo>
                  <a:lnTo>
                    <a:pt x="405" y="218"/>
                  </a:lnTo>
                  <a:lnTo>
                    <a:pt x="408" y="214"/>
                  </a:lnTo>
                  <a:lnTo>
                    <a:pt x="409" y="208"/>
                  </a:lnTo>
                  <a:lnTo>
                    <a:pt x="409" y="202"/>
                  </a:lnTo>
                  <a:lnTo>
                    <a:pt x="408" y="195"/>
                  </a:lnTo>
                  <a:lnTo>
                    <a:pt x="408" y="182"/>
                  </a:lnTo>
                  <a:lnTo>
                    <a:pt x="411" y="184"/>
                  </a:lnTo>
                  <a:lnTo>
                    <a:pt x="413" y="184"/>
                  </a:lnTo>
                  <a:lnTo>
                    <a:pt x="415" y="182"/>
                  </a:lnTo>
                  <a:lnTo>
                    <a:pt x="417" y="182"/>
                  </a:lnTo>
                  <a:lnTo>
                    <a:pt x="421" y="180"/>
                  </a:lnTo>
                  <a:lnTo>
                    <a:pt x="424" y="178"/>
                  </a:lnTo>
                  <a:lnTo>
                    <a:pt x="430" y="177"/>
                  </a:lnTo>
                  <a:lnTo>
                    <a:pt x="436" y="177"/>
                  </a:lnTo>
                  <a:lnTo>
                    <a:pt x="437" y="174"/>
                  </a:lnTo>
                  <a:lnTo>
                    <a:pt x="438" y="171"/>
                  </a:lnTo>
                  <a:lnTo>
                    <a:pt x="438" y="168"/>
                  </a:lnTo>
                  <a:lnTo>
                    <a:pt x="437" y="165"/>
                  </a:lnTo>
                  <a:lnTo>
                    <a:pt x="433" y="155"/>
                  </a:lnTo>
                  <a:lnTo>
                    <a:pt x="430" y="151"/>
                  </a:lnTo>
                  <a:lnTo>
                    <a:pt x="426" y="147"/>
                  </a:lnTo>
                  <a:lnTo>
                    <a:pt x="426" y="143"/>
                  </a:lnTo>
                  <a:lnTo>
                    <a:pt x="425" y="140"/>
                  </a:lnTo>
                  <a:lnTo>
                    <a:pt x="424" y="138"/>
                  </a:lnTo>
                  <a:lnTo>
                    <a:pt x="424" y="134"/>
                  </a:lnTo>
                  <a:lnTo>
                    <a:pt x="425" y="130"/>
                  </a:lnTo>
                  <a:lnTo>
                    <a:pt x="426" y="123"/>
                  </a:lnTo>
                  <a:lnTo>
                    <a:pt x="426" y="117"/>
                  </a:lnTo>
                  <a:lnTo>
                    <a:pt x="429" y="110"/>
                  </a:lnTo>
                  <a:lnTo>
                    <a:pt x="430" y="104"/>
                  </a:lnTo>
                  <a:lnTo>
                    <a:pt x="430" y="99"/>
                  </a:lnTo>
                  <a:lnTo>
                    <a:pt x="430" y="97"/>
                  </a:lnTo>
                  <a:lnTo>
                    <a:pt x="430" y="95"/>
                  </a:lnTo>
                  <a:lnTo>
                    <a:pt x="429" y="93"/>
                  </a:lnTo>
                  <a:lnTo>
                    <a:pt x="428" y="92"/>
                  </a:lnTo>
                  <a:lnTo>
                    <a:pt x="424" y="92"/>
                  </a:lnTo>
                  <a:lnTo>
                    <a:pt x="420" y="88"/>
                  </a:lnTo>
                  <a:lnTo>
                    <a:pt x="417" y="86"/>
                  </a:lnTo>
                  <a:lnTo>
                    <a:pt x="413" y="82"/>
                  </a:lnTo>
                  <a:lnTo>
                    <a:pt x="408" y="74"/>
                  </a:lnTo>
                  <a:lnTo>
                    <a:pt x="401" y="63"/>
                  </a:lnTo>
                  <a:lnTo>
                    <a:pt x="400" y="59"/>
                  </a:lnTo>
                  <a:lnTo>
                    <a:pt x="398" y="55"/>
                  </a:lnTo>
                  <a:lnTo>
                    <a:pt x="394" y="51"/>
                  </a:lnTo>
                  <a:lnTo>
                    <a:pt x="391" y="48"/>
                  </a:lnTo>
                  <a:lnTo>
                    <a:pt x="387" y="45"/>
                  </a:lnTo>
                  <a:lnTo>
                    <a:pt x="383" y="44"/>
                  </a:lnTo>
                  <a:lnTo>
                    <a:pt x="382" y="44"/>
                  </a:lnTo>
                  <a:lnTo>
                    <a:pt x="379" y="44"/>
                  </a:lnTo>
                  <a:lnTo>
                    <a:pt x="377" y="42"/>
                  </a:lnTo>
                  <a:lnTo>
                    <a:pt x="375" y="44"/>
                  </a:lnTo>
                  <a:lnTo>
                    <a:pt x="364" y="44"/>
                  </a:lnTo>
                  <a:lnTo>
                    <a:pt x="357" y="42"/>
                  </a:lnTo>
                  <a:lnTo>
                    <a:pt x="352" y="40"/>
                  </a:lnTo>
                  <a:lnTo>
                    <a:pt x="347" y="37"/>
                  </a:lnTo>
                  <a:lnTo>
                    <a:pt x="343" y="36"/>
                  </a:lnTo>
                  <a:lnTo>
                    <a:pt x="337" y="32"/>
                  </a:lnTo>
                  <a:lnTo>
                    <a:pt x="332" y="28"/>
                  </a:lnTo>
                  <a:lnTo>
                    <a:pt x="324" y="20"/>
                  </a:lnTo>
                  <a:lnTo>
                    <a:pt x="316" y="12"/>
                  </a:lnTo>
                  <a:lnTo>
                    <a:pt x="310" y="7"/>
                  </a:lnTo>
                  <a:lnTo>
                    <a:pt x="306" y="0"/>
                  </a:lnTo>
                  <a:lnTo>
                    <a:pt x="302" y="0"/>
                  </a:lnTo>
                  <a:lnTo>
                    <a:pt x="295" y="2"/>
                  </a:lnTo>
                  <a:close/>
                </a:path>
              </a:pathLst>
            </a:custGeom>
            <a:solidFill>
              <a:schemeClr val="accent1"/>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20">
              <a:extLst>
                <a:ext uri="{FF2B5EF4-FFF2-40B4-BE49-F238E27FC236}">
                  <a16:creationId xmlns:a16="http://schemas.microsoft.com/office/drawing/2014/main" id="{EB9A135D-F675-A64A-84E3-71D99FFBB120}"/>
                </a:ext>
              </a:extLst>
            </p:cNvPr>
            <p:cNvSpPr>
              <a:spLocks/>
            </p:cNvSpPr>
            <p:nvPr/>
          </p:nvSpPr>
          <p:spPr bwMode="auto">
            <a:xfrm>
              <a:off x="2897" y="3458"/>
              <a:ext cx="299" cy="318"/>
            </a:xfrm>
            <a:custGeom>
              <a:avLst/>
              <a:gdLst>
                <a:gd name="T0" fmla="*/ 201 w 229"/>
                <a:gd name="T1" fmla="*/ 181 h 243"/>
                <a:gd name="T2" fmla="*/ 208 w 229"/>
                <a:gd name="T3" fmla="*/ 170 h 243"/>
                <a:gd name="T4" fmla="*/ 216 w 229"/>
                <a:gd name="T5" fmla="*/ 157 h 243"/>
                <a:gd name="T6" fmla="*/ 229 w 229"/>
                <a:gd name="T7" fmla="*/ 124 h 243"/>
                <a:gd name="T8" fmla="*/ 208 w 229"/>
                <a:gd name="T9" fmla="*/ 120 h 243"/>
                <a:gd name="T10" fmla="*/ 186 w 229"/>
                <a:gd name="T11" fmla="*/ 112 h 243"/>
                <a:gd name="T12" fmla="*/ 195 w 229"/>
                <a:gd name="T13" fmla="*/ 87 h 243"/>
                <a:gd name="T14" fmla="*/ 175 w 229"/>
                <a:gd name="T15" fmla="*/ 53 h 243"/>
                <a:gd name="T16" fmla="*/ 146 w 229"/>
                <a:gd name="T17" fmla="*/ 49 h 243"/>
                <a:gd name="T18" fmla="*/ 125 w 229"/>
                <a:gd name="T19" fmla="*/ 16 h 243"/>
                <a:gd name="T20" fmla="*/ 104 w 229"/>
                <a:gd name="T21" fmla="*/ 0 h 243"/>
                <a:gd name="T22" fmla="*/ 63 w 229"/>
                <a:gd name="T23" fmla="*/ 16 h 243"/>
                <a:gd name="T24" fmla="*/ 50 w 229"/>
                <a:gd name="T25" fmla="*/ 49 h 243"/>
                <a:gd name="T26" fmla="*/ 50 w 229"/>
                <a:gd name="T27" fmla="*/ 74 h 243"/>
                <a:gd name="T28" fmla="*/ 13 w 229"/>
                <a:gd name="T29" fmla="*/ 74 h 243"/>
                <a:gd name="T30" fmla="*/ 1 w 229"/>
                <a:gd name="T31" fmla="*/ 108 h 243"/>
                <a:gd name="T32" fmla="*/ 0 w 229"/>
                <a:gd name="T33" fmla="*/ 147 h 243"/>
                <a:gd name="T34" fmla="*/ 9 w 229"/>
                <a:gd name="T35" fmla="*/ 147 h 243"/>
                <a:gd name="T36" fmla="*/ 14 w 229"/>
                <a:gd name="T37" fmla="*/ 152 h 243"/>
                <a:gd name="T38" fmla="*/ 18 w 229"/>
                <a:gd name="T39" fmla="*/ 158 h 243"/>
                <a:gd name="T40" fmla="*/ 23 w 229"/>
                <a:gd name="T41" fmla="*/ 172 h 243"/>
                <a:gd name="T42" fmla="*/ 25 w 229"/>
                <a:gd name="T43" fmla="*/ 178 h 243"/>
                <a:gd name="T44" fmla="*/ 39 w 229"/>
                <a:gd name="T45" fmla="*/ 180 h 243"/>
                <a:gd name="T46" fmla="*/ 51 w 229"/>
                <a:gd name="T47" fmla="*/ 181 h 243"/>
                <a:gd name="T48" fmla="*/ 60 w 229"/>
                <a:gd name="T49" fmla="*/ 184 h 243"/>
                <a:gd name="T50" fmla="*/ 69 w 229"/>
                <a:gd name="T51" fmla="*/ 190 h 243"/>
                <a:gd name="T52" fmla="*/ 76 w 229"/>
                <a:gd name="T53" fmla="*/ 200 h 243"/>
                <a:gd name="T54" fmla="*/ 80 w 229"/>
                <a:gd name="T55" fmla="*/ 216 h 243"/>
                <a:gd name="T56" fmla="*/ 82 w 229"/>
                <a:gd name="T57" fmla="*/ 227 h 243"/>
                <a:gd name="T58" fmla="*/ 82 w 229"/>
                <a:gd name="T59" fmla="*/ 243 h 243"/>
                <a:gd name="T60" fmla="*/ 92 w 229"/>
                <a:gd name="T61" fmla="*/ 241 h 243"/>
                <a:gd name="T62" fmla="*/ 104 w 229"/>
                <a:gd name="T63" fmla="*/ 236 h 243"/>
                <a:gd name="T64" fmla="*/ 114 w 229"/>
                <a:gd name="T65" fmla="*/ 230 h 243"/>
                <a:gd name="T66" fmla="*/ 122 w 229"/>
                <a:gd name="T67" fmla="*/ 223 h 243"/>
                <a:gd name="T68" fmla="*/ 130 w 229"/>
                <a:gd name="T69" fmla="*/ 216 h 243"/>
                <a:gd name="T70" fmla="*/ 140 w 229"/>
                <a:gd name="T71" fmla="*/ 214 h 243"/>
                <a:gd name="T72" fmla="*/ 154 w 229"/>
                <a:gd name="T73" fmla="*/ 208 h 243"/>
                <a:gd name="T74" fmla="*/ 171 w 229"/>
                <a:gd name="T75" fmla="*/ 204 h 243"/>
                <a:gd name="T76" fmla="*/ 181 w 229"/>
                <a:gd name="T77" fmla="*/ 200 h 243"/>
                <a:gd name="T78" fmla="*/ 192 w 229"/>
                <a:gd name="T79" fmla="*/ 198 h 243"/>
                <a:gd name="T80" fmla="*/ 195 w 229"/>
                <a:gd name="T81" fmla="*/ 187 h 243"/>
                <a:gd name="T82" fmla="*/ 201 w 229"/>
                <a:gd name="T83" fmla="*/ 18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9" h="243">
                  <a:moveTo>
                    <a:pt x="201" y="181"/>
                  </a:moveTo>
                  <a:cubicBezTo>
                    <a:pt x="208" y="170"/>
                    <a:pt x="208" y="170"/>
                    <a:pt x="208" y="170"/>
                  </a:cubicBezTo>
                  <a:cubicBezTo>
                    <a:pt x="216" y="157"/>
                    <a:pt x="216" y="157"/>
                    <a:pt x="216" y="157"/>
                  </a:cubicBezTo>
                  <a:cubicBezTo>
                    <a:pt x="229" y="124"/>
                    <a:pt x="229" y="124"/>
                    <a:pt x="229" y="124"/>
                  </a:cubicBezTo>
                  <a:cubicBezTo>
                    <a:pt x="208" y="120"/>
                    <a:pt x="208" y="120"/>
                    <a:pt x="208" y="120"/>
                  </a:cubicBezTo>
                  <a:cubicBezTo>
                    <a:pt x="186" y="112"/>
                    <a:pt x="186" y="112"/>
                    <a:pt x="186" y="112"/>
                  </a:cubicBezTo>
                  <a:cubicBezTo>
                    <a:pt x="195" y="87"/>
                    <a:pt x="195" y="87"/>
                    <a:pt x="195" y="87"/>
                  </a:cubicBezTo>
                  <a:cubicBezTo>
                    <a:pt x="175" y="53"/>
                    <a:pt x="175" y="53"/>
                    <a:pt x="175" y="53"/>
                  </a:cubicBezTo>
                  <a:cubicBezTo>
                    <a:pt x="146" y="49"/>
                    <a:pt x="146" y="49"/>
                    <a:pt x="146" y="49"/>
                  </a:cubicBezTo>
                  <a:cubicBezTo>
                    <a:pt x="125" y="16"/>
                    <a:pt x="125" y="16"/>
                    <a:pt x="125" y="16"/>
                  </a:cubicBezTo>
                  <a:cubicBezTo>
                    <a:pt x="104" y="0"/>
                    <a:pt x="104" y="0"/>
                    <a:pt x="104" y="0"/>
                  </a:cubicBezTo>
                  <a:cubicBezTo>
                    <a:pt x="63" y="16"/>
                    <a:pt x="63" y="16"/>
                    <a:pt x="63" y="16"/>
                  </a:cubicBezTo>
                  <a:cubicBezTo>
                    <a:pt x="50" y="49"/>
                    <a:pt x="50" y="49"/>
                    <a:pt x="50" y="49"/>
                  </a:cubicBezTo>
                  <a:cubicBezTo>
                    <a:pt x="50" y="74"/>
                    <a:pt x="50" y="74"/>
                    <a:pt x="50" y="74"/>
                  </a:cubicBezTo>
                  <a:cubicBezTo>
                    <a:pt x="13" y="74"/>
                    <a:pt x="13" y="74"/>
                    <a:pt x="13" y="74"/>
                  </a:cubicBezTo>
                  <a:cubicBezTo>
                    <a:pt x="1" y="108"/>
                    <a:pt x="1" y="108"/>
                    <a:pt x="1" y="108"/>
                  </a:cubicBezTo>
                  <a:cubicBezTo>
                    <a:pt x="0" y="147"/>
                    <a:pt x="0" y="147"/>
                    <a:pt x="0" y="147"/>
                  </a:cubicBezTo>
                  <a:cubicBezTo>
                    <a:pt x="9" y="147"/>
                    <a:pt x="9" y="147"/>
                    <a:pt x="9" y="147"/>
                  </a:cubicBezTo>
                  <a:cubicBezTo>
                    <a:pt x="14" y="152"/>
                    <a:pt x="14" y="152"/>
                    <a:pt x="14" y="152"/>
                  </a:cubicBezTo>
                  <a:cubicBezTo>
                    <a:pt x="18" y="158"/>
                    <a:pt x="18" y="158"/>
                    <a:pt x="18" y="158"/>
                  </a:cubicBezTo>
                  <a:cubicBezTo>
                    <a:pt x="18" y="158"/>
                    <a:pt x="22" y="170"/>
                    <a:pt x="23" y="172"/>
                  </a:cubicBezTo>
                  <a:cubicBezTo>
                    <a:pt x="23" y="174"/>
                    <a:pt x="22" y="179"/>
                    <a:pt x="25" y="178"/>
                  </a:cubicBezTo>
                  <a:cubicBezTo>
                    <a:pt x="27" y="178"/>
                    <a:pt x="39" y="180"/>
                    <a:pt x="39" y="180"/>
                  </a:cubicBezTo>
                  <a:cubicBezTo>
                    <a:pt x="51" y="181"/>
                    <a:pt x="51" y="181"/>
                    <a:pt x="51" y="181"/>
                  </a:cubicBezTo>
                  <a:cubicBezTo>
                    <a:pt x="60" y="184"/>
                    <a:pt x="60" y="184"/>
                    <a:pt x="60" y="184"/>
                  </a:cubicBezTo>
                  <a:cubicBezTo>
                    <a:pt x="69" y="190"/>
                    <a:pt x="69" y="190"/>
                    <a:pt x="69" y="190"/>
                  </a:cubicBezTo>
                  <a:cubicBezTo>
                    <a:pt x="76" y="200"/>
                    <a:pt x="76" y="200"/>
                    <a:pt x="76" y="200"/>
                  </a:cubicBezTo>
                  <a:cubicBezTo>
                    <a:pt x="80" y="216"/>
                    <a:pt x="80" y="216"/>
                    <a:pt x="80" y="216"/>
                  </a:cubicBezTo>
                  <a:cubicBezTo>
                    <a:pt x="80" y="216"/>
                    <a:pt x="82" y="224"/>
                    <a:pt x="82" y="227"/>
                  </a:cubicBezTo>
                  <a:cubicBezTo>
                    <a:pt x="83" y="231"/>
                    <a:pt x="82" y="243"/>
                    <a:pt x="82" y="243"/>
                  </a:cubicBezTo>
                  <a:cubicBezTo>
                    <a:pt x="92" y="241"/>
                    <a:pt x="92" y="241"/>
                    <a:pt x="92" y="241"/>
                  </a:cubicBezTo>
                  <a:cubicBezTo>
                    <a:pt x="104" y="236"/>
                    <a:pt x="104" y="236"/>
                    <a:pt x="104" y="236"/>
                  </a:cubicBezTo>
                  <a:cubicBezTo>
                    <a:pt x="114" y="230"/>
                    <a:pt x="114" y="230"/>
                    <a:pt x="114" y="230"/>
                  </a:cubicBezTo>
                  <a:cubicBezTo>
                    <a:pt x="122" y="223"/>
                    <a:pt x="122" y="223"/>
                    <a:pt x="122" y="223"/>
                  </a:cubicBezTo>
                  <a:cubicBezTo>
                    <a:pt x="130" y="216"/>
                    <a:pt x="130" y="216"/>
                    <a:pt x="130" y="216"/>
                  </a:cubicBezTo>
                  <a:cubicBezTo>
                    <a:pt x="140" y="214"/>
                    <a:pt x="140" y="214"/>
                    <a:pt x="140" y="214"/>
                  </a:cubicBezTo>
                  <a:cubicBezTo>
                    <a:pt x="140" y="214"/>
                    <a:pt x="153" y="208"/>
                    <a:pt x="154" y="208"/>
                  </a:cubicBezTo>
                  <a:cubicBezTo>
                    <a:pt x="156" y="208"/>
                    <a:pt x="171" y="204"/>
                    <a:pt x="171" y="204"/>
                  </a:cubicBezTo>
                  <a:cubicBezTo>
                    <a:pt x="181" y="200"/>
                    <a:pt x="181" y="200"/>
                    <a:pt x="181" y="200"/>
                  </a:cubicBezTo>
                  <a:cubicBezTo>
                    <a:pt x="192" y="198"/>
                    <a:pt x="192" y="198"/>
                    <a:pt x="192" y="198"/>
                  </a:cubicBezTo>
                  <a:cubicBezTo>
                    <a:pt x="195" y="187"/>
                    <a:pt x="195" y="187"/>
                    <a:pt x="195" y="187"/>
                  </a:cubicBezTo>
                  <a:lnTo>
                    <a:pt x="201" y="181"/>
                  </a:lnTo>
                  <a:close/>
                </a:path>
              </a:pathLst>
            </a:custGeom>
            <a:solidFill>
              <a:srgbClr val="C0D737"/>
            </a:solidFill>
            <a:ln w="793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21">
              <a:extLst>
                <a:ext uri="{FF2B5EF4-FFF2-40B4-BE49-F238E27FC236}">
                  <a16:creationId xmlns:a16="http://schemas.microsoft.com/office/drawing/2014/main" id="{72E06CC2-98D7-10DA-63E7-5B2A6EE9D71A}"/>
                </a:ext>
              </a:extLst>
            </p:cNvPr>
            <p:cNvSpPr>
              <a:spLocks/>
            </p:cNvSpPr>
            <p:nvPr/>
          </p:nvSpPr>
          <p:spPr bwMode="auto">
            <a:xfrm>
              <a:off x="2777" y="3436"/>
              <a:ext cx="161" cy="118"/>
            </a:xfrm>
            <a:custGeom>
              <a:avLst/>
              <a:gdLst>
                <a:gd name="T0" fmla="*/ 0 w 123"/>
                <a:gd name="T1" fmla="*/ 0 h 90"/>
                <a:gd name="T2" fmla="*/ 2 w 123"/>
                <a:gd name="T3" fmla="*/ 6 h 90"/>
                <a:gd name="T4" fmla="*/ 7 w 123"/>
                <a:gd name="T5" fmla="*/ 10 h 90"/>
                <a:gd name="T6" fmla="*/ 16 w 123"/>
                <a:gd name="T7" fmla="*/ 23 h 90"/>
                <a:gd name="T8" fmla="*/ 20 w 123"/>
                <a:gd name="T9" fmla="*/ 28 h 90"/>
                <a:gd name="T10" fmla="*/ 29 w 123"/>
                <a:gd name="T11" fmla="*/ 37 h 90"/>
                <a:gd name="T12" fmla="*/ 36 w 123"/>
                <a:gd name="T13" fmla="*/ 44 h 90"/>
                <a:gd name="T14" fmla="*/ 43 w 123"/>
                <a:gd name="T15" fmla="*/ 48 h 90"/>
                <a:gd name="T16" fmla="*/ 47 w 123"/>
                <a:gd name="T17" fmla="*/ 44 h 90"/>
                <a:gd name="T18" fmla="*/ 53 w 123"/>
                <a:gd name="T19" fmla="*/ 50 h 90"/>
                <a:gd name="T20" fmla="*/ 59 w 123"/>
                <a:gd name="T21" fmla="*/ 57 h 90"/>
                <a:gd name="T22" fmla="*/ 64 w 123"/>
                <a:gd name="T23" fmla="*/ 60 h 90"/>
                <a:gd name="T24" fmla="*/ 69 w 123"/>
                <a:gd name="T25" fmla="*/ 54 h 90"/>
                <a:gd name="T26" fmla="*/ 74 w 123"/>
                <a:gd name="T27" fmla="*/ 63 h 90"/>
                <a:gd name="T28" fmla="*/ 79 w 123"/>
                <a:gd name="T29" fmla="*/ 68 h 90"/>
                <a:gd name="T30" fmla="*/ 84 w 123"/>
                <a:gd name="T31" fmla="*/ 73 h 90"/>
                <a:gd name="T32" fmla="*/ 93 w 123"/>
                <a:gd name="T33" fmla="*/ 73 h 90"/>
                <a:gd name="T34" fmla="*/ 103 w 123"/>
                <a:gd name="T35" fmla="*/ 79 h 90"/>
                <a:gd name="T36" fmla="*/ 114 w 123"/>
                <a:gd name="T37" fmla="*/ 86 h 90"/>
                <a:gd name="T38" fmla="*/ 123 w 123"/>
                <a:gd name="T39"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 h="90">
                  <a:moveTo>
                    <a:pt x="0" y="0"/>
                  </a:moveTo>
                  <a:cubicBezTo>
                    <a:pt x="2" y="6"/>
                    <a:pt x="2" y="6"/>
                    <a:pt x="2" y="6"/>
                  </a:cubicBezTo>
                  <a:cubicBezTo>
                    <a:pt x="7" y="10"/>
                    <a:pt x="7" y="10"/>
                    <a:pt x="7" y="10"/>
                  </a:cubicBezTo>
                  <a:cubicBezTo>
                    <a:pt x="16" y="23"/>
                    <a:pt x="16" y="23"/>
                    <a:pt x="16" y="23"/>
                  </a:cubicBezTo>
                  <a:cubicBezTo>
                    <a:pt x="20" y="28"/>
                    <a:pt x="20" y="28"/>
                    <a:pt x="20" y="28"/>
                  </a:cubicBezTo>
                  <a:cubicBezTo>
                    <a:pt x="29" y="37"/>
                    <a:pt x="29" y="37"/>
                    <a:pt x="29" y="37"/>
                  </a:cubicBezTo>
                  <a:cubicBezTo>
                    <a:pt x="36" y="44"/>
                    <a:pt x="36" y="44"/>
                    <a:pt x="36" y="44"/>
                  </a:cubicBezTo>
                  <a:cubicBezTo>
                    <a:pt x="43" y="48"/>
                    <a:pt x="43" y="48"/>
                    <a:pt x="43" y="48"/>
                  </a:cubicBezTo>
                  <a:cubicBezTo>
                    <a:pt x="47" y="44"/>
                    <a:pt x="47" y="44"/>
                    <a:pt x="47" y="44"/>
                  </a:cubicBezTo>
                  <a:cubicBezTo>
                    <a:pt x="47" y="44"/>
                    <a:pt x="53" y="47"/>
                    <a:pt x="53" y="50"/>
                  </a:cubicBezTo>
                  <a:cubicBezTo>
                    <a:pt x="53" y="53"/>
                    <a:pt x="59" y="57"/>
                    <a:pt x="59" y="57"/>
                  </a:cubicBezTo>
                  <a:cubicBezTo>
                    <a:pt x="64" y="60"/>
                    <a:pt x="64" y="60"/>
                    <a:pt x="64" y="60"/>
                  </a:cubicBezTo>
                  <a:cubicBezTo>
                    <a:pt x="69" y="54"/>
                    <a:pt x="69" y="54"/>
                    <a:pt x="69" y="54"/>
                  </a:cubicBezTo>
                  <a:cubicBezTo>
                    <a:pt x="74" y="63"/>
                    <a:pt x="74" y="63"/>
                    <a:pt x="74" y="63"/>
                  </a:cubicBezTo>
                  <a:cubicBezTo>
                    <a:pt x="79" y="68"/>
                    <a:pt x="79" y="68"/>
                    <a:pt x="79" y="68"/>
                  </a:cubicBezTo>
                  <a:cubicBezTo>
                    <a:pt x="79" y="68"/>
                    <a:pt x="82" y="73"/>
                    <a:pt x="84" y="73"/>
                  </a:cubicBezTo>
                  <a:cubicBezTo>
                    <a:pt x="86" y="73"/>
                    <a:pt x="92" y="72"/>
                    <a:pt x="93" y="73"/>
                  </a:cubicBezTo>
                  <a:cubicBezTo>
                    <a:pt x="95" y="74"/>
                    <a:pt x="102" y="78"/>
                    <a:pt x="103" y="79"/>
                  </a:cubicBezTo>
                  <a:cubicBezTo>
                    <a:pt x="104" y="81"/>
                    <a:pt x="114" y="86"/>
                    <a:pt x="114" y="86"/>
                  </a:cubicBezTo>
                  <a:cubicBezTo>
                    <a:pt x="123" y="90"/>
                    <a:pt x="123" y="90"/>
                    <a:pt x="123" y="90"/>
                  </a:cubicBezTo>
                </a:path>
              </a:pathLst>
            </a:custGeom>
            <a:solidFill>
              <a:srgbClr val="98C944"/>
            </a:solidFill>
            <a:ln w="793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22">
              <a:extLst>
                <a:ext uri="{FF2B5EF4-FFF2-40B4-BE49-F238E27FC236}">
                  <a16:creationId xmlns:a16="http://schemas.microsoft.com/office/drawing/2014/main" id="{67FA8ABE-0E74-A093-46F4-AB9B7F9BE4C0}"/>
                </a:ext>
              </a:extLst>
            </p:cNvPr>
            <p:cNvSpPr>
              <a:spLocks/>
            </p:cNvSpPr>
            <p:nvPr/>
          </p:nvSpPr>
          <p:spPr bwMode="auto">
            <a:xfrm>
              <a:off x="2777" y="3436"/>
              <a:ext cx="161" cy="118"/>
            </a:xfrm>
            <a:custGeom>
              <a:avLst/>
              <a:gdLst>
                <a:gd name="T0" fmla="*/ 0 w 123"/>
                <a:gd name="T1" fmla="*/ 0 h 90"/>
                <a:gd name="T2" fmla="*/ 2 w 123"/>
                <a:gd name="T3" fmla="*/ 6 h 90"/>
                <a:gd name="T4" fmla="*/ 7 w 123"/>
                <a:gd name="T5" fmla="*/ 10 h 90"/>
                <a:gd name="T6" fmla="*/ 16 w 123"/>
                <a:gd name="T7" fmla="*/ 23 h 90"/>
                <a:gd name="T8" fmla="*/ 20 w 123"/>
                <a:gd name="T9" fmla="*/ 28 h 90"/>
                <a:gd name="T10" fmla="*/ 29 w 123"/>
                <a:gd name="T11" fmla="*/ 37 h 90"/>
                <a:gd name="T12" fmla="*/ 36 w 123"/>
                <a:gd name="T13" fmla="*/ 44 h 90"/>
                <a:gd name="T14" fmla="*/ 43 w 123"/>
                <a:gd name="T15" fmla="*/ 48 h 90"/>
                <a:gd name="T16" fmla="*/ 47 w 123"/>
                <a:gd name="T17" fmla="*/ 44 h 90"/>
                <a:gd name="T18" fmla="*/ 53 w 123"/>
                <a:gd name="T19" fmla="*/ 50 h 90"/>
                <a:gd name="T20" fmla="*/ 59 w 123"/>
                <a:gd name="T21" fmla="*/ 57 h 90"/>
                <a:gd name="T22" fmla="*/ 64 w 123"/>
                <a:gd name="T23" fmla="*/ 60 h 90"/>
                <a:gd name="T24" fmla="*/ 69 w 123"/>
                <a:gd name="T25" fmla="*/ 54 h 90"/>
                <a:gd name="T26" fmla="*/ 74 w 123"/>
                <a:gd name="T27" fmla="*/ 63 h 90"/>
                <a:gd name="T28" fmla="*/ 79 w 123"/>
                <a:gd name="T29" fmla="*/ 68 h 90"/>
                <a:gd name="T30" fmla="*/ 84 w 123"/>
                <a:gd name="T31" fmla="*/ 73 h 90"/>
                <a:gd name="T32" fmla="*/ 93 w 123"/>
                <a:gd name="T33" fmla="*/ 73 h 90"/>
                <a:gd name="T34" fmla="*/ 103 w 123"/>
                <a:gd name="T35" fmla="*/ 79 h 90"/>
                <a:gd name="T36" fmla="*/ 114 w 123"/>
                <a:gd name="T37" fmla="*/ 86 h 90"/>
                <a:gd name="T38" fmla="*/ 123 w 123"/>
                <a:gd name="T39"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 h="90">
                  <a:moveTo>
                    <a:pt x="0" y="0"/>
                  </a:moveTo>
                  <a:cubicBezTo>
                    <a:pt x="2" y="6"/>
                    <a:pt x="2" y="6"/>
                    <a:pt x="2" y="6"/>
                  </a:cubicBezTo>
                  <a:cubicBezTo>
                    <a:pt x="7" y="10"/>
                    <a:pt x="7" y="10"/>
                    <a:pt x="7" y="10"/>
                  </a:cubicBezTo>
                  <a:cubicBezTo>
                    <a:pt x="16" y="23"/>
                    <a:pt x="16" y="23"/>
                    <a:pt x="16" y="23"/>
                  </a:cubicBezTo>
                  <a:cubicBezTo>
                    <a:pt x="20" y="28"/>
                    <a:pt x="20" y="28"/>
                    <a:pt x="20" y="28"/>
                  </a:cubicBezTo>
                  <a:cubicBezTo>
                    <a:pt x="29" y="37"/>
                    <a:pt x="29" y="37"/>
                    <a:pt x="29" y="37"/>
                  </a:cubicBezTo>
                  <a:cubicBezTo>
                    <a:pt x="36" y="44"/>
                    <a:pt x="36" y="44"/>
                    <a:pt x="36" y="44"/>
                  </a:cubicBezTo>
                  <a:cubicBezTo>
                    <a:pt x="43" y="48"/>
                    <a:pt x="43" y="48"/>
                    <a:pt x="43" y="48"/>
                  </a:cubicBezTo>
                  <a:cubicBezTo>
                    <a:pt x="47" y="44"/>
                    <a:pt x="47" y="44"/>
                    <a:pt x="47" y="44"/>
                  </a:cubicBezTo>
                  <a:cubicBezTo>
                    <a:pt x="47" y="44"/>
                    <a:pt x="53" y="47"/>
                    <a:pt x="53" y="50"/>
                  </a:cubicBezTo>
                  <a:cubicBezTo>
                    <a:pt x="53" y="53"/>
                    <a:pt x="59" y="57"/>
                    <a:pt x="59" y="57"/>
                  </a:cubicBezTo>
                  <a:cubicBezTo>
                    <a:pt x="64" y="60"/>
                    <a:pt x="64" y="60"/>
                    <a:pt x="64" y="60"/>
                  </a:cubicBezTo>
                  <a:cubicBezTo>
                    <a:pt x="69" y="54"/>
                    <a:pt x="69" y="54"/>
                    <a:pt x="69" y="54"/>
                  </a:cubicBezTo>
                  <a:cubicBezTo>
                    <a:pt x="74" y="63"/>
                    <a:pt x="74" y="63"/>
                    <a:pt x="74" y="63"/>
                  </a:cubicBezTo>
                  <a:cubicBezTo>
                    <a:pt x="79" y="68"/>
                    <a:pt x="79" y="68"/>
                    <a:pt x="79" y="68"/>
                  </a:cubicBezTo>
                  <a:cubicBezTo>
                    <a:pt x="79" y="68"/>
                    <a:pt x="82" y="73"/>
                    <a:pt x="84" y="73"/>
                  </a:cubicBezTo>
                  <a:cubicBezTo>
                    <a:pt x="86" y="73"/>
                    <a:pt x="92" y="72"/>
                    <a:pt x="93" y="73"/>
                  </a:cubicBezTo>
                  <a:cubicBezTo>
                    <a:pt x="95" y="74"/>
                    <a:pt x="102" y="78"/>
                    <a:pt x="103" y="79"/>
                  </a:cubicBezTo>
                  <a:cubicBezTo>
                    <a:pt x="104" y="81"/>
                    <a:pt x="114" y="86"/>
                    <a:pt x="114" y="86"/>
                  </a:cubicBezTo>
                  <a:cubicBezTo>
                    <a:pt x="123" y="90"/>
                    <a:pt x="123" y="90"/>
                    <a:pt x="123" y="90"/>
                  </a:cubicBezTo>
                </a:path>
              </a:pathLst>
            </a:custGeom>
            <a:noFill/>
            <a:ln w="79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Freeform 23">
              <a:extLst>
                <a:ext uri="{FF2B5EF4-FFF2-40B4-BE49-F238E27FC236}">
                  <a16:creationId xmlns:a16="http://schemas.microsoft.com/office/drawing/2014/main" id="{DFFB3771-D785-BEB1-5E94-8A025544CC2E}"/>
                </a:ext>
              </a:extLst>
            </p:cNvPr>
            <p:cNvSpPr>
              <a:spLocks/>
            </p:cNvSpPr>
            <p:nvPr/>
          </p:nvSpPr>
          <p:spPr bwMode="auto">
            <a:xfrm>
              <a:off x="2128" y="3096"/>
              <a:ext cx="574" cy="545"/>
            </a:xfrm>
            <a:custGeom>
              <a:avLst/>
              <a:gdLst>
                <a:gd name="T0" fmla="*/ 320 w 438"/>
                <a:gd name="T1" fmla="*/ 367 h 417"/>
                <a:gd name="T2" fmla="*/ 317 w 438"/>
                <a:gd name="T3" fmla="*/ 368 h 417"/>
                <a:gd name="T4" fmla="*/ 318 w 438"/>
                <a:gd name="T5" fmla="*/ 329 h 417"/>
                <a:gd name="T6" fmla="*/ 353 w 438"/>
                <a:gd name="T7" fmla="*/ 302 h 417"/>
                <a:gd name="T8" fmla="*/ 371 w 438"/>
                <a:gd name="T9" fmla="*/ 267 h 417"/>
                <a:gd name="T10" fmla="*/ 432 w 438"/>
                <a:gd name="T11" fmla="*/ 242 h 417"/>
                <a:gd name="T12" fmla="*/ 366 w 438"/>
                <a:gd name="T13" fmla="*/ 253 h 417"/>
                <a:gd name="T14" fmla="*/ 379 w 438"/>
                <a:gd name="T15" fmla="*/ 213 h 417"/>
                <a:gd name="T16" fmla="*/ 403 w 438"/>
                <a:gd name="T17" fmla="*/ 148 h 417"/>
                <a:gd name="T18" fmla="*/ 433 w 438"/>
                <a:gd name="T19" fmla="*/ 97 h 417"/>
                <a:gd name="T20" fmla="*/ 395 w 438"/>
                <a:gd name="T21" fmla="*/ 86 h 417"/>
                <a:gd name="T22" fmla="*/ 391 w 438"/>
                <a:gd name="T23" fmla="*/ 67 h 417"/>
                <a:gd name="T24" fmla="*/ 365 w 438"/>
                <a:gd name="T25" fmla="*/ 51 h 417"/>
                <a:gd name="T26" fmla="*/ 339 w 438"/>
                <a:gd name="T27" fmla="*/ 55 h 417"/>
                <a:gd name="T28" fmla="*/ 314 w 438"/>
                <a:gd name="T29" fmla="*/ 70 h 417"/>
                <a:gd name="T30" fmla="*/ 343 w 438"/>
                <a:gd name="T31" fmla="*/ 90 h 417"/>
                <a:gd name="T32" fmla="*/ 304 w 438"/>
                <a:gd name="T33" fmla="*/ 92 h 417"/>
                <a:gd name="T34" fmla="*/ 291 w 438"/>
                <a:gd name="T35" fmla="*/ 98 h 417"/>
                <a:gd name="T36" fmla="*/ 280 w 438"/>
                <a:gd name="T37" fmla="*/ 139 h 417"/>
                <a:gd name="T38" fmla="*/ 207 w 438"/>
                <a:gd name="T39" fmla="*/ 139 h 417"/>
                <a:gd name="T40" fmla="*/ 207 w 438"/>
                <a:gd name="T41" fmla="*/ 168 h 417"/>
                <a:gd name="T42" fmla="*/ 209 w 438"/>
                <a:gd name="T43" fmla="*/ 203 h 417"/>
                <a:gd name="T44" fmla="*/ 116 w 438"/>
                <a:gd name="T45" fmla="*/ 154 h 417"/>
                <a:gd name="T46" fmla="*/ 146 w 438"/>
                <a:gd name="T47" fmla="*/ 129 h 417"/>
                <a:gd name="T48" fmla="*/ 146 w 438"/>
                <a:gd name="T49" fmla="*/ 95 h 417"/>
                <a:gd name="T50" fmla="*/ 80 w 438"/>
                <a:gd name="T51" fmla="*/ 78 h 417"/>
                <a:gd name="T52" fmla="*/ 64 w 438"/>
                <a:gd name="T53" fmla="*/ 55 h 417"/>
                <a:gd name="T54" fmla="*/ 73 w 438"/>
                <a:gd name="T55" fmla="*/ 33 h 417"/>
                <a:gd name="T56" fmla="*/ 59 w 438"/>
                <a:gd name="T57" fmla="*/ 28 h 417"/>
                <a:gd name="T58" fmla="*/ 44 w 438"/>
                <a:gd name="T59" fmla="*/ 13 h 417"/>
                <a:gd name="T60" fmla="*/ 29 w 438"/>
                <a:gd name="T61" fmla="*/ 0 h 417"/>
                <a:gd name="T62" fmla="*/ 15 w 438"/>
                <a:gd name="T63" fmla="*/ 5 h 417"/>
                <a:gd name="T64" fmla="*/ 4 w 438"/>
                <a:gd name="T65" fmla="*/ 19 h 417"/>
                <a:gd name="T66" fmla="*/ 0 w 438"/>
                <a:gd name="T67" fmla="*/ 43 h 417"/>
                <a:gd name="T68" fmla="*/ 13 w 438"/>
                <a:gd name="T69" fmla="*/ 71 h 417"/>
                <a:gd name="T70" fmla="*/ 34 w 438"/>
                <a:gd name="T71" fmla="*/ 95 h 417"/>
                <a:gd name="T72" fmla="*/ 46 w 438"/>
                <a:gd name="T73" fmla="*/ 122 h 417"/>
                <a:gd name="T74" fmla="*/ 66 w 438"/>
                <a:gd name="T75" fmla="*/ 178 h 417"/>
                <a:gd name="T76" fmla="*/ 94 w 438"/>
                <a:gd name="T77" fmla="*/ 231 h 417"/>
                <a:gd name="T78" fmla="*/ 119 w 438"/>
                <a:gd name="T79" fmla="*/ 272 h 417"/>
                <a:gd name="T80" fmla="*/ 141 w 438"/>
                <a:gd name="T81" fmla="*/ 288 h 417"/>
                <a:gd name="T82" fmla="*/ 182 w 438"/>
                <a:gd name="T83" fmla="*/ 319 h 417"/>
                <a:gd name="T84" fmla="*/ 197 w 438"/>
                <a:gd name="T85" fmla="*/ 336 h 417"/>
                <a:gd name="T86" fmla="*/ 236 w 438"/>
                <a:gd name="T87" fmla="*/ 364 h 417"/>
                <a:gd name="T88" fmla="*/ 254 w 438"/>
                <a:gd name="T89" fmla="*/ 382 h 417"/>
                <a:gd name="T90" fmla="*/ 270 w 438"/>
                <a:gd name="T91" fmla="*/ 396 h 417"/>
                <a:gd name="T92" fmla="*/ 291 w 438"/>
                <a:gd name="T93" fmla="*/ 406 h 417"/>
                <a:gd name="T94" fmla="*/ 323 w 438"/>
                <a:gd name="T9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8" h="417">
                  <a:moveTo>
                    <a:pt x="320" y="389"/>
                  </a:moveTo>
                  <a:cubicBezTo>
                    <a:pt x="320" y="389"/>
                    <a:pt x="320" y="389"/>
                    <a:pt x="320" y="389"/>
                  </a:cubicBezTo>
                  <a:cubicBezTo>
                    <a:pt x="325" y="375"/>
                    <a:pt x="325" y="375"/>
                    <a:pt x="325" y="375"/>
                  </a:cubicBezTo>
                  <a:cubicBezTo>
                    <a:pt x="324" y="374"/>
                    <a:pt x="320" y="370"/>
                    <a:pt x="320" y="367"/>
                  </a:cubicBezTo>
                  <a:cubicBezTo>
                    <a:pt x="320" y="367"/>
                    <a:pt x="320" y="367"/>
                    <a:pt x="320" y="367"/>
                  </a:cubicBezTo>
                  <a:cubicBezTo>
                    <a:pt x="320" y="368"/>
                    <a:pt x="320" y="368"/>
                    <a:pt x="320" y="368"/>
                  </a:cubicBezTo>
                  <a:cubicBezTo>
                    <a:pt x="319" y="369"/>
                    <a:pt x="318" y="370"/>
                    <a:pt x="318" y="370"/>
                  </a:cubicBezTo>
                  <a:cubicBezTo>
                    <a:pt x="317" y="369"/>
                    <a:pt x="317" y="369"/>
                    <a:pt x="317" y="368"/>
                  </a:cubicBezTo>
                  <a:cubicBezTo>
                    <a:pt x="317" y="367"/>
                    <a:pt x="317" y="367"/>
                    <a:pt x="316" y="366"/>
                  </a:cubicBezTo>
                  <a:cubicBezTo>
                    <a:pt x="315" y="363"/>
                    <a:pt x="313" y="359"/>
                    <a:pt x="315" y="350"/>
                  </a:cubicBezTo>
                  <a:cubicBezTo>
                    <a:pt x="317" y="343"/>
                    <a:pt x="317" y="339"/>
                    <a:pt x="317" y="336"/>
                  </a:cubicBezTo>
                  <a:cubicBezTo>
                    <a:pt x="317" y="334"/>
                    <a:pt x="317" y="331"/>
                    <a:pt x="318" y="329"/>
                  </a:cubicBezTo>
                  <a:cubicBezTo>
                    <a:pt x="319" y="324"/>
                    <a:pt x="317" y="316"/>
                    <a:pt x="316" y="310"/>
                  </a:cubicBezTo>
                  <a:cubicBezTo>
                    <a:pt x="315" y="306"/>
                    <a:pt x="315" y="303"/>
                    <a:pt x="315" y="302"/>
                  </a:cubicBezTo>
                  <a:cubicBezTo>
                    <a:pt x="316" y="300"/>
                    <a:pt x="327" y="301"/>
                    <a:pt x="332" y="302"/>
                  </a:cubicBezTo>
                  <a:cubicBezTo>
                    <a:pt x="332" y="302"/>
                    <a:pt x="351" y="302"/>
                    <a:pt x="353" y="302"/>
                  </a:cubicBezTo>
                  <a:cubicBezTo>
                    <a:pt x="355" y="302"/>
                    <a:pt x="358" y="293"/>
                    <a:pt x="360" y="289"/>
                  </a:cubicBezTo>
                  <a:cubicBezTo>
                    <a:pt x="362" y="286"/>
                    <a:pt x="363" y="283"/>
                    <a:pt x="363" y="282"/>
                  </a:cubicBezTo>
                  <a:cubicBezTo>
                    <a:pt x="364" y="282"/>
                    <a:pt x="364" y="280"/>
                    <a:pt x="364" y="279"/>
                  </a:cubicBezTo>
                  <a:cubicBezTo>
                    <a:pt x="366" y="275"/>
                    <a:pt x="367" y="269"/>
                    <a:pt x="371" y="267"/>
                  </a:cubicBezTo>
                  <a:cubicBezTo>
                    <a:pt x="377" y="264"/>
                    <a:pt x="399" y="273"/>
                    <a:pt x="401" y="274"/>
                  </a:cubicBezTo>
                  <a:cubicBezTo>
                    <a:pt x="402" y="274"/>
                    <a:pt x="412" y="275"/>
                    <a:pt x="422" y="274"/>
                  </a:cubicBezTo>
                  <a:cubicBezTo>
                    <a:pt x="431" y="272"/>
                    <a:pt x="438" y="266"/>
                    <a:pt x="438" y="260"/>
                  </a:cubicBezTo>
                  <a:cubicBezTo>
                    <a:pt x="438" y="256"/>
                    <a:pt x="436" y="248"/>
                    <a:pt x="432" y="242"/>
                  </a:cubicBezTo>
                  <a:cubicBezTo>
                    <a:pt x="432" y="241"/>
                    <a:pt x="431" y="240"/>
                    <a:pt x="430" y="240"/>
                  </a:cubicBezTo>
                  <a:cubicBezTo>
                    <a:pt x="425" y="239"/>
                    <a:pt x="413" y="245"/>
                    <a:pt x="410" y="247"/>
                  </a:cubicBezTo>
                  <a:cubicBezTo>
                    <a:pt x="405" y="251"/>
                    <a:pt x="391" y="256"/>
                    <a:pt x="379" y="258"/>
                  </a:cubicBezTo>
                  <a:cubicBezTo>
                    <a:pt x="373" y="258"/>
                    <a:pt x="369" y="256"/>
                    <a:pt x="366" y="253"/>
                  </a:cubicBezTo>
                  <a:cubicBezTo>
                    <a:pt x="362" y="249"/>
                    <a:pt x="359" y="243"/>
                    <a:pt x="360" y="238"/>
                  </a:cubicBezTo>
                  <a:cubicBezTo>
                    <a:pt x="360" y="233"/>
                    <a:pt x="362" y="232"/>
                    <a:pt x="364" y="231"/>
                  </a:cubicBezTo>
                  <a:cubicBezTo>
                    <a:pt x="366" y="230"/>
                    <a:pt x="368" y="228"/>
                    <a:pt x="370" y="224"/>
                  </a:cubicBezTo>
                  <a:cubicBezTo>
                    <a:pt x="372" y="220"/>
                    <a:pt x="376" y="217"/>
                    <a:pt x="379" y="213"/>
                  </a:cubicBezTo>
                  <a:cubicBezTo>
                    <a:pt x="383" y="210"/>
                    <a:pt x="386" y="207"/>
                    <a:pt x="387" y="204"/>
                  </a:cubicBezTo>
                  <a:cubicBezTo>
                    <a:pt x="389" y="198"/>
                    <a:pt x="398" y="183"/>
                    <a:pt x="403" y="175"/>
                  </a:cubicBezTo>
                  <a:cubicBezTo>
                    <a:pt x="405" y="172"/>
                    <a:pt x="405" y="168"/>
                    <a:pt x="404" y="162"/>
                  </a:cubicBezTo>
                  <a:cubicBezTo>
                    <a:pt x="404" y="159"/>
                    <a:pt x="403" y="154"/>
                    <a:pt x="403" y="148"/>
                  </a:cubicBezTo>
                  <a:cubicBezTo>
                    <a:pt x="404" y="136"/>
                    <a:pt x="413" y="133"/>
                    <a:pt x="420" y="131"/>
                  </a:cubicBezTo>
                  <a:cubicBezTo>
                    <a:pt x="422" y="131"/>
                    <a:pt x="424" y="130"/>
                    <a:pt x="425" y="129"/>
                  </a:cubicBezTo>
                  <a:cubicBezTo>
                    <a:pt x="429" y="127"/>
                    <a:pt x="430" y="115"/>
                    <a:pt x="432" y="102"/>
                  </a:cubicBezTo>
                  <a:cubicBezTo>
                    <a:pt x="433" y="100"/>
                    <a:pt x="433" y="99"/>
                    <a:pt x="433" y="97"/>
                  </a:cubicBezTo>
                  <a:cubicBezTo>
                    <a:pt x="434" y="93"/>
                    <a:pt x="433" y="92"/>
                    <a:pt x="433" y="92"/>
                  </a:cubicBezTo>
                  <a:cubicBezTo>
                    <a:pt x="432" y="91"/>
                    <a:pt x="429" y="93"/>
                    <a:pt x="426" y="94"/>
                  </a:cubicBezTo>
                  <a:cubicBezTo>
                    <a:pt x="422" y="97"/>
                    <a:pt x="416" y="101"/>
                    <a:pt x="411" y="100"/>
                  </a:cubicBezTo>
                  <a:cubicBezTo>
                    <a:pt x="400" y="98"/>
                    <a:pt x="397" y="91"/>
                    <a:pt x="395" y="86"/>
                  </a:cubicBezTo>
                  <a:cubicBezTo>
                    <a:pt x="395" y="86"/>
                    <a:pt x="394" y="85"/>
                    <a:pt x="394" y="85"/>
                  </a:cubicBezTo>
                  <a:cubicBezTo>
                    <a:pt x="393" y="82"/>
                    <a:pt x="395" y="78"/>
                    <a:pt x="397" y="75"/>
                  </a:cubicBezTo>
                  <a:cubicBezTo>
                    <a:pt x="399" y="72"/>
                    <a:pt x="400" y="70"/>
                    <a:pt x="400" y="69"/>
                  </a:cubicBezTo>
                  <a:cubicBezTo>
                    <a:pt x="399" y="67"/>
                    <a:pt x="396" y="67"/>
                    <a:pt x="391" y="67"/>
                  </a:cubicBezTo>
                  <a:cubicBezTo>
                    <a:pt x="386" y="67"/>
                    <a:pt x="379" y="67"/>
                    <a:pt x="370" y="66"/>
                  </a:cubicBezTo>
                  <a:cubicBezTo>
                    <a:pt x="363" y="65"/>
                    <a:pt x="359" y="64"/>
                    <a:pt x="359" y="62"/>
                  </a:cubicBezTo>
                  <a:cubicBezTo>
                    <a:pt x="358" y="60"/>
                    <a:pt x="360" y="58"/>
                    <a:pt x="362" y="56"/>
                  </a:cubicBezTo>
                  <a:cubicBezTo>
                    <a:pt x="364" y="55"/>
                    <a:pt x="365" y="53"/>
                    <a:pt x="365" y="51"/>
                  </a:cubicBezTo>
                  <a:cubicBezTo>
                    <a:pt x="365" y="47"/>
                    <a:pt x="358" y="46"/>
                    <a:pt x="349" y="44"/>
                  </a:cubicBezTo>
                  <a:cubicBezTo>
                    <a:pt x="348" y="44"/>
                    <a:pt x="347" y="44"/>
                    <a:pt x="346" y="44"/>
                  </a:cubicBezTo>
                  <a:cubicBezTo>
                    <a:pt x="345" y="44"/>
                    <a:pt x="343" y="44"/>
                    <a:pt x="342" y="45"/>
                  </a:cubicBezTo>
                  <a:cubicBezTo>
                    <a:pt x="340" y="47"/>
                    <a:pt x="339" y="51"/>
                    <a:pt x="339" y="55"/>
                  </a:cubicBezTo>
                  <a:cubicBezTo>
                    <a:pt x="338" y="58"/>
                    <a:pt x="338" y="61"/>
                    <a:pt x="337" y="63"/>
                  </a:cubicBezTo>
                  <a:cubicBezTo>
                    <a:pt x="335" y="67"/>
                    <a:pt x="333" y="66"/>
                    <a:pt x="330" y="66"/>
                  </a:cubicBezTo>
                  <a:cubicBezTo>
                    <a:pt x="327" y="66"/>
                    <a:pt x="324" y="65"/>
                    <a:pt x="318" y="67"/>
                  </a:cubicBezTo>
                  <a:cubicBezTo>
                    <a:pt x="316" y="68"/>
                    <a:pt x="314" y="69"/>
                    <a:pt x="314" y="70"/>
                  </a:cubicBezTo>
                  <a:cubicBezTo>
                    <a:pt x="314" y="72"/>
                    <a:pt x="319" y="75"/>
                    <a:pt x="324" y="79"/>
                  </a:cubicBezTo>
                  <a:cubicBezTo>
                    <a:pt x="327" y="81"/>
                    <a:pt x="330" y="83"/>
                    <a:pt x="333" y="86"/>
                  </a:cubicBezTo>
                  <a:cubicBezTo>
                    <a:pt x="338" y="91"/>
                    <a:pt x="340" y="91"/>
                    <a:pt x="341" y="90"/>
                  </a:cubicBezTo>
                  <a:cubicBezTo>
                    <a:pt x="342" y="90"/>
                    <a:pt x="343" y="90"/>
                    <a:pt x="343" y="90"/>
                  </a:cubicBezTo>
                  <a:cubicBezTo>
                    <a:pt x="346" y="91"/>
                    <a:pt x="351" y="94"/>
                    <a:pt x="350" y="99"/>
                  </a:cubicBezTo>
                  <a:cubicBezTo>
                    <a:pt x="349" y="105"/>
                    <a:pt x="340" y="108"/>
                    <a:pt x="331" y="108"/>
                  </a:cubicBezTo>
                  <a:cubicBezTo>
                    <a:pt x="323" y="108"/>
                    <a:pt x="313" y="104"/>
                    <a:pt x="307" y="101"/>
                  </a:cubicBezTo>
                  <a:cubicBezTo>
                    <a:pt x="305" y="99"/>
                    <a:pt x="304" y="95"/>
                    <a:pt x="304" y="92"/>
                  </a:cubicBezTo>
                  <a:cubicBezTo>
                    <a:pt x="303" y="87"/>
                    <a:pt x="303" y="82"/>
                    <a:pt x="298" y="80"/>
                  </a:cubicBezTo>
                  <a:cubicBezTo>
                    <a:pt x="296" y="80"/>
                    <a:pt x="295" y="80"/>
                    <a:pt x="294" y="81"/>
                  </a:cubicBezTo>
                  <a:cubicBezTo>
                    <a:pt x="291" y="83"/>
                    <a:pt x="291" y="90"/>
                    <a:pt x="291" y="96"/>
                  </a:cubicBezTo>
                  <a:cubicBezTo>
                    <a:pt x="291" y="97"/>
                    <a:pt x="291" y="97"/>
                    <a:pt x="291" y="98"/>
                  </a:cubicBezTo>
                  <a:cubicBezTo>
                    <a:pt x="291" y="102"/>
                    <a:pt x="293" y="107"/>
                    <a:pt x="294" y="112"/>
                  </a:cubicBezTo>
                  <a:cubicBezTo>
                    <a:pt x="296" y="116"/>
                    <a:pt x="297" y="120"/>
                    <a:pt x="296" y="123"/>
                  </a:cubicBezTo>
                  <a:cubicBezTo>
                    <a:pt x="296" y="127"/>
                    <a:pt x="291" y="131"/>
                    <a:pt x="285" y="136"/>
                  </a:cubicBezTo>
                  <a:cubicBezTo>
                    <a:pt x="283" y="137"/>
                    <a:pt x="282" y="138"/>
                    <a:pt x="280" y="139"/>
                  </a:cubicBezTo>
                  <a:cubicBezTo>
                    <a:pt x="272" y="146"/>
                    <a:pt x="257" y="154"/>
                    <a:pt x="249" y="156"/>
                  </a:cubicBezTo>
                  <a:cubicBezTo>
                    <a:pt x="241" y="157"/>
                    <a:pt x="236" y="156"/>
                    <a:pt x="230" y="145"/>
                  </a:cubicBezTo>
                  <a:cubicBezTo>
                    <a:pt x="227" y="138"/>
                    <a:pt x="225" y="138"/>
                    <a:pt x="219" y="138"/>
                  </a:cubicBezTo>
                  <a:cubicBezTo>
                    <a:pt x="216" y="139"/>
                    <a:pt x="212" y="139"/>
                    <a:pt x="207" y="139"/>
                  </a:cubicBezTo>
                  <a:cubicBezTo>
                    <a:pt x="203" y="139"/>
                    <a:pt x="201" y="139"/>
                    <a:pt x="200" y="140"/>
                  </a:cubicBezTo>
                  <a:cubicBezTo>
                    <a:pt x="199" y="142"/>
                    <a:pt x="199" y="145"/>
                    <a:pt x="200" y="148"/>
                  </a:cubicBezTo>
                  <a:cubicBezTo>
                    <a:pt x="201" y="150"/>
                    <a:pt x="202" y="154"/>
                    <a:pt x="202" y="157"/>
                  </a:cubicBezTo>
                  <a:cubicBezTo>
                    <a:pt x="202" y="163"/>
                    <a:pt x="204" y="165"/>
                    <a:pt x="207" y="168"/>
                  </a:cubicBezTo>
                  <a:cubicBezTo>
                    <a:pt x="208" y="169"/>
                    <a:pt x="210" y="170"/>
                    <a:pt x="211" y="173"/>
                  </a:cubicBezTo>
                  <a:cubicBezTo>
                    <a:pt x="214" y="179"/>
                    <a:pt x="213" y="189"/>
                    <a:pt x="212" y="196"/>
                  </a:cubicBezTo>
                  <a:cubicBezTo>
                    <a:pt x="212" y="197"/>
                    <a:pt x="212" y="198"/>
                    <a:pt x="212" y="199"/>
                  </a:cubicBezTo>
                  <a:cubicBezTo>
                    <a:pt x="212" y="201"/>
                    <a:pt x="211" y="202"/>
                    <a:pt x="209" y="203"/>
                  </a:cubicBezTo>
                  <a:cubicBezTo>
                    <a:pt x="204" y="207"/>
                    <a:pt x="195" y="207"/>
                    <a:pt x="191" y="206"/>
                  </a:cubicBezTo>
                  <a:cubicBezTo>
                    <a:pt x="185" y="204"/>
                    <a:pt x="165" y="188"/>
                    <a:pt x="163" y="186"/>
                  </a:cubicBezTo>
                  <a:cubicBezTo>
                    <a:pt x="160" y="184"/>
                    <a:pt x="143" y="169"/>
                    <a:pt x="143" y="169"/>
                  </a:cubicBezTo>
                  <a:cubicBezTo>
                    <a:pt x="116" y="154"/>
                    <a:pt x="116" y="154"/>
                    <a:pt x="116" y="154"/>
                  </a:cubicBezTo>
                  <a:cubicBezTo>
                    <a:pt x="116" y="154"/>
                    <a:pt x="107" y="147"/>
                    <a:pt x="105" y="141"/>
                  </a:cubicBezTo>
                  <a:cubicBezTo>
                    <a:pt x="105" y="141"/>
                    <a:pt x="105" y="140"/>
                    <a:pt x="105" y="139"/>
                  </a:cubicBezTo>
                  <a:cubicBezTo>
                    <a:pt x="108" y="134"/>
                    <a:pt x="123" y="131"/>
                    <a:pt x="123" y="131"/>
                  </a:cubicBezTo>
                  <a:cubicBezTo>
                    <a:pt x="146" y="129"/>
                    <a:pt x="146" y="129"/>
                    <a:pt x="146" y="129"/>
                  </a:cubicBezTo>
                  <a:cubicBezTo>
                    <a:pt x="151" y="127"/>
                    <a:pt x="156" y="123"/>
                    <a:pt x="156" y="122"/>
                  </a:cubicBezTo>
                  <a:cubicBezTo>
                    <a:pt x="156" y="121"/>
                    <a:pt x="153" y="114"/>
                    <a:pt x="151" y="109"/>
                  </a:cubicBezTo>
                  <a:cubicBezTo>
                    <a:pt x="149" y="104"/>
                    <a:pt x="147" y="100"/>
                    <a:pt x="146" y="98"/>
                  </a:cubicBezTo>
                  <a:cubicBezTo>
                    <a:pt x="146" y="97"/>
                    <a:pt x="146" y="96"/>
                    <a:pt x="146" y="95"/>
                  </a:cubicBezTo>
                  <a:cubicBezTo>
                    <a:pt x="145" y="92"/>
                    <a:pt x="144" y="88"/>
                    <a:pt x="134" y="83"/>
                  </a:cubicBezTo>
                  <a:cubicBezTo>
                    <a:pt x="122" y="76"/>
                    <a:pt x="96" y="77"/>
                    <a:pt x="95" y="77"/>
                  </a:cubicBezTo>
                  <a:cubicBezTo>
                    <a:pt x="80" y="78"/>
                    <a:pt x="80" y="78"/>
                    <a:pt x="80" y="78"/>
                  </a:cubicBezTo>
                  <a:cubicBezTo>
                    <a:pt x="80" y="78"/>
                    <a:pt x="80" y="78"/>
                    <a:pt x="80" y="78"/>
                  </a:cubicBezTo>
                  <a:cubicBezTo>
                    <a:pt x="78" y="77"/>
                    <a:pt x="68" y="66"/>
                    <a:pt x="67" y="64"/>
                  </a:cubicBezTo>
                  <a:cubicBezTo>
                    <a:pt x="66" y="62"/>
                    <a:pt x="64" y="55"/>
                    <a:pt x="64" y="55"/>
                  </a:cubicBezTo>
                  <a:cubicBezTo>
                    <a:pt x="64" y="55"/>
                    <a:pt x="64" y="55"/>
                    <a:pt x="64" y="55"/>
                  </a:cubicBezTo>
                  <a:cubicBezTo>
                    <a:pt x="64" y="55"/>
                    <a:pt x="64" y="55"/>
                    <a:pt x="64" y="55"/>
                  </a:cubicBezTo>
                  <a:cubicBezTo>
                    <a:pt x="82" y="47"/>
                    <a:pt x="82" y="47"/>
                    <a:pt x="82" y="47"/>
                  </a:cubicBezTo>
                  <a:cubicBezTo>
                    <a:pt x="85" y="33"/>
                    <a:pt x="85" y="33"/>
                    <a:pt x="85" y="33"/>
                  </a:cubicBezTo>
                  <a:cubicBezTo>
                    <a:pt x="84" y="33"/>
                    <a:pt x="84" y="33"/>
                    <a:pt x="84" y="33"/>
                  </a:cubicBezTo>
                  <a:cubicBezTo>
                    <a:pt x="73" y="33"/>
                    <a:pt x="73" y="33"/>
                    <a:pt x="73" y="33"/>
                  </a:cubicBezTo>
                  <a:cubicBezTo>
                    <a:pt x="70" y="32"/>
                    <a:pt x="70" y="32"/>
                    <a:pt x="70" y="32"/>
                  </a:cubicBezTo>
                  <a:cubicBezTo>
                    <a:pt x="67" y="32"/>
                    <a:pt x="67" y="32"/>
                    <a:pt x="67" y="32"/>
                  </a:cubicBezTo>
                  <a:cubicBezTo>
                    <a:pt x="65" y="31"/>
                    <a:pt x="65" y="31"/>
                    <a:pt x="65" y="31"/>
                  </a:cubicBezTo>
                  <a:cubicBezTo>
                    <a:pt x="59" y="28"/>
                    <a:pt x="59" y="28"/>
                    <a:pt x="59" y="28"/>
                  </a:cubicBezTo>
                  <a:cubicBezTo>
                    <a:pt x="54" y="24"/>
                    <a:pt x="54" y="24"/>
                    <a:pt x="54" y="24"/>
                  </a:cubicBezTo>
                  <a:cubicBezTo>
                    <a:pt x="51" y="21"/>
                    <a:pt x="51" y="21"/>
                    <a:pt x="51" y="21"/>
                  </a:cubicBezTo>
                  <a:cubicBezTo>
                    <a:pt x="47" y="17"/>
                    <a:pt x="47" y="17"/>
                    <a:pt x="47" y="17"/>
                  </a:cubicBezTo>
                  <a:cubicBezTo>
                    <a:pt x="44" y="13"/>
                    <a:pt x="44" y="13"/>
                    <a:pt x="44" y="13"/>
                  </a:cubicBezTo>
                  <a:cubicBezTo>
                    <a:pt x="38" y="6"/>
                    <a:pt x="38" y="6"/>
                    <a:pt x="38" y="6"/>
                  </a:cubicBezTo>
                  <a:cubicBezTo>
                    <a:pt x="34" y="2"/>
                    <a:pt x="34" y="2"/>
                    <a:pt x="34" y="2"/>
                  </a:cubicBezTo>
                  <a:cubicBezTo>
                    <a:pt x="31" y="1"/>
                    <a:pt x="31" y="1"/>
                    <a:pt x="31" y="1"/>
                  </a:cubicBezTo>
                  <a:cubicBezTo>
                    <a:pt x="29" y="0"/>
                    <a:pt x="29" y="0"/>
                    <a:pt x="29" y="0"/>
                  </a:cubicBezTo>
                  <a:cubicBezTo>
                    <a:pt x="24" y="0"/>
                    <a:pt x="24" y="0"/>
                    <a:pt x="24" y="0"/>
                  </a:cubicBezTo>
                  <a:cubicBezTo>
                    <a:pt x="22" y="1"/>
                    <a:pt x="22" y="1"/>
                    <a:pt x="22" y="1"/>
                  </a:cubicBezTo>
                  <a:cubicBezTo>
                    <a:pt x="18" y="3"/>
                    <a:pt x="18" y="3"/>
                    <a:pt x="18" y="3"/>
                  </a:cubicBezTo>
                  <a:cubicBezTo>
                    <a:pt x="15" y="5"/>
                    <a:pt x="15" y="5"/>
                    <a:pt x="15" y="5"/>
                  </a:cubicBezTo>
                  <a:cubicBezTo>
                    <a:pt x="11" y="9"/>
                    <a:pt x="11" y="9"/>
                    <a:pt x="11" y="9"/>
                  </a:cubicBezTo>
                  <a:cubicBezTo>
                    <a:pt x="8" y="12"/>
                    <a:pt x="8" y="12"/>
                    <a:pt x="8" y="12"/>
                  </a:cubicBezTo>
                  <a:cubicBezTo>
                    <a:pt x="6" y="15"/>
                    <a:pt x="6" y="15"/>
                    <a:pt x="6" y="15"/>
                  </a:cubicBezTo>
                  <a:cubicBezTo>
                    <a:pt x="4" y="19"/>
                    <a:pt x="4" y="19"/>
                    <a:pt x="4" y="19"/>
                  </a:cubicBezTo>
                  <a:cubicBezTo>
                    <a:pt x="3" y="22"/>
                    <a:pt x="3" y="22"/>
                    <a:pt x="3" y="22"/>
                  </a:cubicBezTo>
                  <a:cubicBezTo>
                    <a:pt x="2" y="25"/>
                    <a:pt x="2" y="25"/>
                    <a:pt x="2" y="25"/>
                  </a:cubicBezTo>
                  <a:cubicBezTo>
                    <a:pt x="0" y="29"/>
                    <a:pt x="0" y="29"/>
                    <a:pt x="0" y="29"/>
                  </a:cubicBezTo>
                  <a:cubicBezTo>
                    <a:pt x="0" y="43"/>
                    <a:pt x="0" y="43"/>
                    <a:pt x="0" y="43"/>
                  </a:cubicBezTo>
                  <a:cubicBezTo>
                    <a:pt x="2" y="47"/>
                    <a:pt x="2" y="47"/>
                    <a:pt x="2" y="47"/>
                  </a:cubicBezTo>
                  <a:cubicBezTo>
                    <a:pt x="3" y="52"/>
                    <a:pt x="3" y="52"/>
                    <a:pt x="3" y="52"/>
                  </a:cubicBezTo>
                  <a:cubicBezTo>
                    <a:pt x="10" y="66"/>
                    <a:pt x="10" y="66"/>
                    <a:pt x="10" y="66"/>
                  </a:cubicBezTo>
                  <a:cubicBezTo>
                    <a:pt x="13" y="71"/>
                    <a:pt x="13" y="71"/>
                    <a:pt x="13" y="71"/>
                  </a:cubicBezTo>
                  <a:cubicBezTo>
                    <a:pt x="18" y="77"/>
                    <a:pt x="18" y="77"/>
                    <a:pt x="18" y="77"/>
                  </a:cubicBezTo>
                  <a:cubicBezTo>
                    <a:pt x="22" y="81"/>
                    <a:pt x="22" y="81"/>
                    <a:pt x="22" y="81"/>
                  </a:cubicBezTo>
                  <a:cubicBezTo>
                    <a:pt x="29" y="89"/>
                    <a:pt x="29" y="89"/>
                    <a:pt x="29" y="89"/>
                  </a:cubicBezTo>
                  <a:cubicBezTo>
                    <a:pt x="34" y="95"/>
                    <a:pt x="34" y="95"/>
                    <a:pt x="34" y="95"/>
                  </a:cubicBezTo>
                  <a:cubicBezTo>
                    <a:pt x="36" y="98"/>
                    <a:pt x="36" y="98"/>
                    <a:pt x="36" y="98"/>
                  </a:cubicBezTo>
                  <a:cubicBezTo>
                    <a:pt x="38" y="101"/>
                    <a:pt x="38" y="101"/>
                    <a:pt x="38" y="101"/>
                  </a:cubicBezTo>
                  <a:cubicBezTo>
                    <a:pt x="40" y="105"/>
                    <a:pt x="40" y="105"/>
                    <a:pt x="40" y="105"/>
                  </a:cubicBezTo>
                  <a:cubicBezTo>
                    <a:pt x="46" y="122"/>
                    <a:pt x="46" y="122"/>
                    <a:pt x="46" y="122"/>
                  </a:cubicBezTo>
                  <a:cubicBezTo>
                    <a:pt x="51" y="136"/>
                    <a:pt x="51" y="136"/>
                    <a:pt x="51" y="136"/>
                  </a:cubicBezTo>
                  <a:cubicBezTo>
                    <a:pt x="56" y="150"/>
                    <a:pt x="56" y="150"/>
                    <a:pt x="56" y="150"/>
                  </a:cubicBezTo>
                  <a:cubicBezTo>
                    <a:pt x="61" y="164"/>
                    <a:pt x="61" y="164"/>
                    <a:pt x="61" y="164"/>
                  </a:cubicBezTo>
                  <a:cubicBezTo>
                    <a:pt x="66" y="178"/>
                    <a:pt x="66" y="178"/>
                    <a:pt x="66" y="178"/>
                  </a:cubicBezTo>
                  <a:cubicBezTo>
                    <a:pt x="72" y="190"/>
                    <a:pt x="72" y="190"/>
                    <a:pt x="72" y="190"/>
                  </a:cubicBezTo>
                  <a:cubicBezTo>
                    <a:pt x="78" y="203"/>
                    <a:pt x="78" y="203"/>
                    <a:pt x="78" y="203"/>
                  </a:cubicBezTo>
                  <a:cubicBezTo>
                    <a:pt x="86" y="216"/>
                    <a:pt x="86" y="216"/>
                    <a:pt x="86" y="216"/>
                  </a:cubicBezTo>
                  <a:cubicBezTo>
                    <a:pt x="94" y="231"/>
                    <a:pt x="94" y="231"/>
                    <a:pt x="94" y="231"/>
                  </a:cubicBezTo>
                  <a:cubicBezTo>
                    <a:pt x="102" y="244"/>
                    <a:pt x="102" y="244"/>
                    <a:pt x="102" y="244"/>
                  </a:cubicBezTo>
                  <a:cubicBezTo>
                    <a:pt x="109" y="257"/>
                    <a:pt x="109" y="257"/>
                    <a:pt x="109" y="257"/>
                  </a:cubicBezTo>
                  <a:cubicBezTo>
                    <a:pt x="115" y="266"/>
                    <a:pt x="115" y="266"/>
                    <a:pt x="115" y="266"/>
                  </a:cubicBezTo>
                  <a:cubicBezTo>
                    <a:pt x="119" y="272"/>
                    <a:pt x="119" y="272"/>
                    <a:pt x="119" y="272"/>
                  </a:cubicBezTo>
                  <a:cubicBezTo>
                    <a:pt x="120" y="275"/>
                    <a:pt x="120" y="275"/>
                    <a:pt x="120" y="275"/>
                  </a:cubicBezTo>
                  <a:cubicBezTo>
                    <a:pt x="123" y="277"/>
                    <a:pt x="123" y="277"/>
                    <a:pt x="123" y="277"/>
                  </a:cubicBezTo>
                  <a:cubicBezTo>
                    <a:pt x="130" y="281"/>
                    <a:pt x="130" y="281"/>
                    <a:pt x="130" y="281"/>
                  </a:cubicBezTo>
                  <a:cubicBezTo>
                    <a:pt x="141" y="288"/>
                    <a:pt x="141" y="288"/>
                    <a:pt x="141" y="288"/>
                  </a:cubicBezTo>
                  <a:cubicBezTo>
                    <a:pt x="153" y="296"/>
                    <a:pt x="153" y="296"/>
                    <a:pt x="153" y="296"/>
                  </a:cubicBezTo>
                  <a:cubicBezTo>
                    <a:pt x="166" y="305"/>
                    <a:pt x="166" y="305"/>
                    <a:pt x="166" y="305"/>
                  </a:cubicBezTo>
                  <a:cubicBezTo>
                    <a:pt x="177" y="314"/>
                    <a:pt x="177" y="314"/>
                    <a:pt x="177" y="314"/>
                  </a:cubicBezTo>
                  <a:cubicBezTo>
                    <a:pt x="182" y="319"/>
                    <a:pt x="182" y="319"/>
                    <a:pt x="182" y="319"/>
                  </a:cubicBezTo>
                  <a:cubicBezTo>
                    <a:pt x="186" y="323"/>
                    <a:pt x="186" y="323"/>
                    <a:pt x="186" y="323"/>
                  </a:cubicBezTo>
                  <a:cubicBezTo>
                    <a:pt x="190" y="326"/>
                    <a:pt x="190" y="326"/>
                    <a:pt x="190" y="326"/>
                  </a:cubicBezTo>
                  <a:cubicBezTo>
                    <a:pt x="192" y="330"/>
                    <a:pt x="192" y="330"/>
                    <a:pt x="192" y="330"/>
                  </a:cubicBezTo>
                  <a:cubicBezTo>
                    <a:pt x="197" y="336"/>
                    <a:pt x="197" y="336"/>
                    <a:pt x="197" y="336"/>
                  </a:cubicBezTo>
                  <a:cubicBezTo>
                    <a:pt x="200" y="338"/>
                    <a:pt x="200" y="338"/>
                    <a:pt x="200" y="338"/>
                  </a:cubicBezTo>
                  <a:cubicBezTo>
                    <a:pt x="204" y="341"/>
                    <a:pt x="204" y="341"/>
                    <a:pt x="204" y="341"/>
                  </a:cubicBezTo>
                  <a:cubicBezTo>
                    <a:pt x="211" y="346"/>
                    <a:pt x="211" y="346"/>
                    <a:pt x="211" y="346"/>
                  </a:cubicBezTo>
                  <a:cubicBezTo>
                    <a:pt x="236" y="364"/>
                    <a:pt x="236" y="364"/>
                    <a:pt x="236" y="364"/>
                  </a:cubicBezTo>
                  <a:cubicBezTo>
                    <a:pt x="241" y="368"/>
                    <a:pt x="241" y="368"/>
                    <a:pt x="241" y="368"/>
                  </a:cubicBezTo>
                  <a:cubicBezTo>
                    <a:pt x="245" y="371"/>
                    <a:pt x="245" y="371"/>
                    <a:pt x="245" y="371"/>
                  </a:cubicBezTo>
                  <a:cubicBezTo>
                    <a:pt x="251" y="378"/>
                    <a:pt x="251" y="378"/>
                    <a:pt x="251" y="378"/>
                  </a:cubicBezTo>
                  <a:cubicBezTo>
                    <a:pt x="254" y="382"/>
                    <a:pt x="254" y="382"/>
                    <a:pt x="254" y="382"/>
                  </a:cubicBezTo>
                  <a:cubicBezTo>
                    <a:pt x="258" y="387"/>
                    <a:pt x="258" y="387"/>
                    <a:pt x="258" y="387"/>
                  </a:cubicBezTo>
                  <a:cubicBezTo>
                    <a:pt x="261" y="390"/>
                    <a:pt x="261" y="390"/>
                    <a:pt x="261" y="390"/>
                  </a:cubicBezTo>
                  <a:cubicBezTo>
                    <a:pt x="266" y="393"/>
                    <a:pt x="266" y="393"/>
                    <a:pt x="266" y="393"/>
                  </a:cubicBezTo>
                  <a:cubicBezTo>
                    <a:pt x="270" y="396"/>
                    <a:pt x="270" y="396"/>
                    <a:pt x="270" y="396"/>
                  </a:cubicBezTo>
                  <a:cubicBezTo>
                    <a:pt x="275" y="398"/>
                    <a:pt x="275" y="398"/>
                    <a:pt x="275" y="398"/>
                  </a:cubicBezTo>
                  <a:cubicBezTo>
                    <a:pt x="280" y="401"/>
                    <a:pt x="280" y="401"/>
                    <a:pt x="280" y="401"/>
                  </a:cubicBezTo>
                  <a:cubicBezTo>
                    <a:pt x="283" y="403"/>
                    <a:pt x="283" y="403"/>
                    <a:pt x="283" y="403"/>
                  </a:cubicBezTo>
                  <a:cubicBezTo>
                    <a:pt x="291" y="406"/>
                    <a:pt x="291" y="406"/>
                    <a:pt x="291" y="406"/>
                  </a:cubicBezTo>
                  <a:cubicBezTo>
                    <a:pt x="298" y="410"/>
                    <a:pt x="298" y="410"/>
                    <a:pt x="298" y="410"/>
                  </a:cubicBezTo>
                  <a:cubicBezTo>
                    <a:pt x="302" y="411"/>
                    <a:pt x="302" y="411"/>
                    <a:pt x="302" y="411"/>
                  </a:cubicBezTo>
                  <a:cubicBezTo>
                    <a:pt x="304" y="411"/>
                    <a:pt x="304" y="411"/>
                    <a:pt x="304" y="411"/>
                  </a:cubicBezTo>
                  <a:cubicBezTo>
                    <a:pt x="323" y="417"/>
                    <a:pt x="323" y="417"/>
                    <a:pt x="323" y="417"/>
                  </a:cubicBezTo>
                  <a:cubicBezTo>
                    <a:pt x="322" y="401"/>
                    <a:pt x="322" y="401"/>
                    <a:pt x="322" y="401"/>
                  </a:cubicBezTo>
                  <a:lnTo>
                    <a:pt x="320" y="389"/>
                  </a:lnTo>
                  <a:close/>
                </a:path>
              </a:pathLst>
            </a:custGeom>
            <a:solidFill>
              <a:schemeClr val="accent1"/>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 name="Freeform 24">
              <a:extLst>
                <a:ext uri="{FF2B5EF4-FFF2-40B4-BE49-F238E27FC236}">
                  <a16:creationId xmlns:a16="http://schemas.microsoft.com/office/drawing/2014/main" id="{4B9466C8-AEF9-69C1-955C-3B2EF6732946}"/>
                </a:ext>
              </a:extLst>
            </p:cNvPr>
            <p:cNvSpPr>
              <a:spLocks/>
            </p:cNvSpPr>
            <p:nvPr/>
          </p:nvSpPr>
          <p:spPr bwMode="auto">
            <a:xfrm>
              <a:off x="2213" y="3098"/>
              <a:ext cx="587" cy="560"/>
            </a:xfrm>
            <a:custGeom>
              <a:avLst/>
              <a:gdLst>
                <a:gd name="T0" fmla="*/ 434 w 448"/>
                <a:gd name="T1" fmla="*/ 238 h 428"/>
                <a:gd name="T2" fmla="*/ 408 w 448"/>
                <a:gd name="T3" fmla="*/ 208 h 428"/>
                <a:gd name="T4" fmla="*/ 391 w 448"/>
                <a:gd name="T5" fmla="*/ 194 h 428"/>
                <a:gd name="T6" fmla="*/ 401 w 448"/>
                <a:gd name="T7" fmla="*/ 188 h 428"/>
                <a:gd name="T8" fmla="*/ 425 w 448"/>
                <a:gd name="T9" fmla="*/ 189 h 428"/>
                <a:gd name="T10" fmla="*/ 440 w 448"/>
                <a:gd name="T11" fmla="*/ 191 h 428"/>
                <a:gd name="T12" fmla="*/ 433 w 448"/>
                <a:gd name="T13" fmla="*/ 176 h 428"/>
                <a:gd name="T14" fmla="*/ 385 w 448"/>
                <a:gd name="T15" fmla="*/ 123 h 428"/>
                <a:gd name="T16" fmla="*/ 388 w 448"/>
                <a:gd name="T17" fmla="*/ 101 h 428"/>
                <a:gd name="T18" fmla="*/ 419 w 448"/>
                <a:gd name="T19" fmla="*/ 36 h 428"/>
                <a:gd name="T20" fmla="*/ 418 w 448"/>
                <a:gd name="T21" fmla="*/ 18 h 428"/>
                <a:gd name="T22" fmla="*/ 396 w 448"/>
                <a:gd name="T23" fmla="*/ 15 h 428"/>
                <a:gd name="T24" fmla="*/ 369 w 448"/>
                <a:gd name="T25" fmla="*/ 27 h 428"/>
                <a:gd name="T26" fmla="*/ 341 w 448"/>
                <a:gd name="T27" fmla="*/ 31 h 428"/>
                <a:gd name="T28" fmla="*/ 317 w 448"/>
                <a:gd name="T29" fmla="*/ 13 h 428"/>
                <a:gd name="T30" fmla="*/ 270 w 448"/>
                <a:gd name="T31" fmla="*/ 2 h 428"/>
                <a:gd name="T32" fmla="*/ 218 w 448"/>
                <a:gd name="T33" fmla="*/ 2 h 428"/>
                <a:gd name="T34" fmla="*/ 164 w 448"/>
                <a:gd name="T35" fmla="*/ 12 h 428"/>
                <a:gd name="T36" fmla="*/ 68 w 448"/>
                <a:gd name="T37" fmla="*/ 16 h 428"/>
                <a:gd name="T38" fmla="*/ 43 w 448"/>
                <a:gd name="T39" fmla="*/ 22 h 428"/>
                <a:gd name="T40" fmla="*/ 18 w 448"/>
                <a:gd name="T41" fmla="*/ 46 h 428"/>
                <a:gd name="T42" fmla="*/ 30 w 448"/>
                <a:gd name="T43" fmla="*/ 74 h 428"/>
                <a:gd name="T44" fmla="*/ 92 w 448"/>
                <a:gd name="T45" fmla="*/ 120 h 428"/>
                <a:gd name="T46" fmla="*/ 41 w 448"/>
                <a:gd name="T47" fmla="*/ 139 h 428"/>
                <a:gd name="T48" fmla="*/ 143 w 448"/>
                <a:gd name="T49" fmla="*/ 201 h 428"/>
                <a:gd name="T50" fmla="*/ 136 w 448"/>
                <a:gd name="T51" fmla="*/ 155 h 428"/>
                <a:gd name="T52" fmla="*/ 166 w 448"/>
                <a:gd name="T53" fmla="*/ 142 h 428"/>
                <a:gd name="T54" fmla="*/ 228 w 448"/>
                <a:gd name="T55" fmla="*/ 110 h 428"/>
                <a:gd name="T56" fmla="*/ 240 w 448"/>
                <a:gd name="T57" fmla="*/ 90 h 428"/>
                <a:gd name="T58" fmla="*/ 277 w 448"/>
                <a:gd name="T59" fmla="*/ 89 h 428"/>
                <a:gd name="T60" fmla="*/ 265 w 448"/>
                <a:gd name="T61" fmla="*/ 63 h 428"/>
                <a:gd name="T62" fmla="*/ 285 w 448"/>
                <a:gd name="T63" fmla="*/ 41 h 428"/>
                <a:gd name="T64" fmla="*/ 326 w 448"/>
                <a:gd name="T65" fmla="*/ 64 h 428"/>
                <a:gd name="T66" fmla="*/ 346 w 448"/>
                <a:gd name="T67" fmla="*/ 97 h 428"/>
                <a:gd name="T68" fmla="*/ 360 w 448"/>
                <a:gd name="T69" fmla="*/ 128 h 428"/>
                <a:gd name="T70" fmla="*/ 323 w 448"/>
                <a:gd name="T71" fmla="*/ 202 h 428"/>
                <a:gd name="T72" fmla="*/ 302 w 448"/>
                <a:gd name="T73" fmla="*/ 250 h 428"/>
                <a:gd name="T74" fmla="*/ 374 w 448"/>
                <a:gd name="T75" fmla="*/ 258 h 428"/>
                <a:gd name="T76" fmla="*/ 300 w 448"/>
                <a:gd name="T77" fmla="*/ 277 h 428"/>
                <a:gd name="T78" fmla="*/ 251 w 448"/>
                <a:gd name="T79" fmla="*/ 300 h 428"/>
                <a:gd name="T80" fmla="*/ 252 w 448"/>
                <a:gd name="T81" fmla="*/ 363 h 428"/>
                <a:gd name="T82" fmla="*/ 256 w 448"/>
                <a:gd name="T83" fmla="*/ 365 h 428"/>
                <a:gd name="T84" fmla="*/ 259 w 448"/>
                <a:gd name="T85" fmla="*/ 415 h 428"/>
                <a:gd name="T86" fmla="*/ 313 w 448"/>
                <a:gd name="T87" fmla="*/ 418 h 428"/>
                <a:gd name="T88" fmla="*/ 317 w 448"/>
                <a:gd name="T89" fmla="*/ 413 h 428"/>
                <a:gd name="T90" fmla="*/ 327 w 448"/>
                <a:gd name="T91" fmla="*/ 406 h 428"/>
                <a:gd name="T92" fmla="*/ 330 w 448"/>
                <a:gd name="T93" fmla="*/ 398 h 428"/>
                <a:gd name="T94" fmla="*/ 327 w 448"/>
                <a:gd name="T95" fmla="*/ 373 h 428"/>
                <a:gd name="T96" fmla="*/ 337 w 448"/>
                <a:gd name="T97" fmla="*/ 363 h 428"/>
                <a:gd name="T98" fmla="*/ 353 w 448"/>
                <a:gd name="T99" fmla="*/ 339 h 428"/>
                <a:gd name="T100" fmla="*/ 360 w 448"/>
                <a:gd name="T101" fmla="*/ 325 h 428"/>
                <a:gd name="T102" fmla="*/ 371 w 448"/>
                <a:gd name="T103" fmla="*/ 336 h 428"/>
                <a:gd name="T104" fmla="*/ 385 w 448"/>
                <a:gd name="T105" fmla="*/ 335 h 428"/>
                <a:gd name="T106" fmla="*/ 399 w 448"/>
                <a:gd name="T107" fmla="*/ 323 h 428"/>
                <a:gd name="T108" fmla="*/ 424 w 448"/>
                <a:gd name="T109" fmla="*/ 285 h 428"/>
                <a:gd name="T110" fmla="*/ 406 w 448"/>
                <a:gd name="T111" fmla="*/ 282 h 428"/>
                <a:gd name="T112" fmla="*/ 412 w 448"/>
                <a:gd name="T113" fmla="*/ 269 h 428"/>
                <a:gd name="T114" fmla="*/ 447 w 448"/>
                <a:gd name="T115" fmla="*/ 24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8" h="428">
                  <a:moveTo>
                    <a:pt x="447" y="245"/>
                  </a:moveTo>
                  <a:cubicBezTo>
                    <a:pt x="443" y="244"/>
                    <a:pt x="443" y="244"/>
                    <a:pt x="443" y="244"/>
                  </a:cubicBezTo>
                  <a:cubicBezTo>
                    <a:pt x="440" y="242"/>
                    <a:pt x="440" y="242"/>
                    <a:pt x="440" y="242"/>
                  </a:cubicBezTo>
                  <a:cubicBezTo>
                    <a:pt x="437" y="241"/>
                    <a:pt x="437" y="241"/>
                    <a:pt x="437" y="241"/>
                  </a:cubicBezTo>
                  <a:cubicBezTo>
                    <a:pt x="434" y="238"/>
                    <a:pt x="434" y="238"/>
                    <a:pt x="434" y="238"/>
                  </a:cubicBezTo>
                  <a:cubicBezTo>
                    <a:pt x="429" y="232"/>
                    <a:pt x="429" y="232"/>
                    <a:pt x="429" y="232"/>
                  </a:cubicBezTo>
                  <a:cubicBezTo>
                    <a:pt x="423" y="226"/>
                    <a:pt x="423" y="226"/>
                    <a:pt x="423" y="226"/>
                  </a:cubicBezTo>
                  <a:cubicBezTo>
                    <a:pt x="417" y="218"/>
                    <a:pt x="417" y="218"/>
                    <a:pt x="417" y="218"/>
                  </a:cubicBezTo>
                  <a:cubicBezTo>
                    <a:pt x="411" y="212"/>
                    <a:pt x="411" y="212"/>
                    <a:pt x="411" y="212"/>
                  </a:cubicBezTo>
                  <a:cubicBezTo>
                    <a:pt x="408" y="208"/>
                    <a:pt x="408" y="208"/>
                    <a:pt x="408" y="208"/>
                  </a:cubicBezTo>
                  <a:cubicBezTo>
                    <a:pt x="405" y="205"/>
                    <a:pt x="405" y="205"/>
                    <a:pt x="405" y="205"/>
                  </a:cubicBezTo>
                  <a:cubicBezTo>
                    <a:pt x="401" y="202"/>
                    <a:pt x="401" y="202"/>
                    <a:pt x="401" y="202"/>
                  </a:cubicBezTo>
                  <a:cubicBezTo>
                    <a:pt x="397" y="199"/>
                    <a:pt x="397" y="199"/>
                    <a:pt x="397" y="199"/>
                  </a:cubicBezTo>
                  <a:cubicBezTo>
                    <a:pt x="394" y="197"/>
                    <a:pt x="394" y="197"/>
                    <a:pt x="394" y="197"/>
                  </a:cubicBezTo>
                  <a:cubicBezTo>
                    <a:pt x="391" y="194"/>
                    <a:pt x="391" y="194"/>
                    <a:pt x="391" y="194"/>
                  </a:cubicBezTo>
                  <a:cubicBezTo>
                    <a:pt x="391" y="191"/>
                    <a:pt x="391" y="191"/>
                    <a:pt x="391" y="191"/>
                  </a:cubicBezTo>
                  <a:cubicBezTo>
                    <a:pt x="392" y="190"/>
                    <a:pt x="392" y="190"/>
                    <a:pt x="392" y="190"/>
                  </a:cubicBezTo>
                  <a:cubicBezTo>
                    <a:pt x="395" y="189"/>
                    <a:pt x="395" y="189"/>
                    <a:pt x="395" y="189"/>
                  </a:cubicBezTo>
                  <a:cubicBezTo>
                    <a:pt x="397" y="188"/>
                    <a:pt x="397" y="188"/>
                    <a:pt x="397" y="188"/>
                  </a:cubicBezTo>
                  <a:cubicBezTo>
                    <a:pt x="401" y="188"/>
                    <a:pt x="401" y="188"/>
                    <a:pt x="401" y="188"/>
                  </a:cubicBezTo>
                  <a:cubicBezTo>
                    <a:pt x="405" y="187"/>
                    <a:pt x="405" y="187"/>
                    <a:pt x="405" y="187"/>
                  </a:cubicBezTo>
                  <a:cubicBezTo>
                    <a:pt x="409" y="187"/>
                    <a:pt x="409" y="187"/>
                    <a:pt x="409" y="187"/>
                  </a:cubicBezTo>
                  <a:cubicBezTo>
                    <a:pt x="414" y="188"/>
                    <a:pt x="414" y="188"/>
                    <a:pt x="414" y="188"/>
                  </a:cubicBezTo>
                  <a:cubicBezTo>
                    <a:pt x="420" y="188"/>
                    <a:pt x="420" y="188"/>
                    <a:pt x="420" y="188"/>
                  </a:cubicBezTo>
                  <a:cubicBezTo>
                    <a:pt x="425" y="189"/>
                    <a:pt x="425" y="189"/>
                    <a:pt x="425" y="189"/>
                  </a:cubicBezTo>
                  <a:cubicBezTo>
                    <a:pt x="432" y="190"/>
                    <a:pt x="432" y="190"/>
                    <a:pt x="432" y="190"/>
                  </a:cubicBezTo>
                  <a:cubicBezTo>
                    <a:pt x="438" y="191"/>
                    <a:pt x="438" y="191"/>
                    <a:pt x="438" y="191"/>
                  </a:cubicBezTo>
                  <a:cubicBezTo>
                    <a:pt x="439" y="192"/>
                    <a:pt x="439" y="192"/>
                    <a:pt x="439" y="192"/>
                  </a:cubicBezTo>
                  <a:cubicBezTo>
                    <a:pt x="440" y="191"/>
                    <a:pt x="440" y="191"/>
                    <a:pt x="440" y="191"/>
                  </a:cubicBezTo>
                  <a:cubicBezTo>
                    <a:pt x="440" y="191"/>
                    <a:pt x="440" y="191"/>
                    <a:pt x="440" y="191"/>
                  </a:cubicBezTo>
                  <a:cubicBezTo>
                    <a:pt x="440" y="190"/>
                    <a:pt x="440" y="190"/>
                    <a:pt x="440" y="190"/>
                  </a:cubicBezTo>
                  <a:cubicBezTo>
                    <a:pt x="440" y="188"/>
                    <a:pt x="440" y="188"/>
                    <a:pt x="440" y="188"/>
                  </a:cubicBezTo>
                  <a:cubicBezTo>
                    <a:pt x="438" y="185"/>
                    <a:pt x="438" y="185"/>
                    <a:pt x="438" y="185"/>
                  </a:cubicBezTo>
                  <a:cubicBezTo>
                    <a:pt x="436" y="181"/>
                    <a:pt x="436" y="181"/>
                    <a:pt x="436" y="181"/>
                  </a:cubicBezTo>
                  <a:cubicBezTo>
                    <a:pt x="433" y="176"/>
                    <a:pt x="433" y="176"/>
                    <a:pt x="433" y="176"/>
                  </a:cubicBezTo>
                  <a:cubicBezTo>
                    <a:pt x="429" y="171"/>
                    <a:pt x="429" y="171"/>
                    <a:pt x="429" y="171"/>
                  </a:cubicBezTo>
                  <a:cubicBezTo>
                    <a:pt x="415" y="154"/>
                    <a:pt x="415" y="154"/>
                    <a:pt x="415" y="154"/>
                  </a:cubicBezTo>
                  <a:cubicBezTo>
                    <a:pt x="404" y="143"/>
                    <a:pt x="404" y="143"/>
                    <a:pt x="404" y="143"/>
                  </a:cubicBezTo>
                  <a:cubicBezTo>
                    <a:pt x="394" y="132"/>
                    <a:pt x="394" y="132"/>
                    <a:pt x="394" y="132"/>
                  </a:cubicBezTo>
                  <a:cubicBezTo>
                    <a:pt x="385" y="123"/>
                    <a:pt x="385" y="123"/>
                    <a:pt x="385" y="123"/>
                  </a:cubicBezTo>
                  <a:cubicBezTo>
                    <a:pt x="383" y="120"/>
                    <a:pt x="383" y="120"/>
                    <a:pt x="383" y="120"/>
                  </a:cubicBezTo>
                  <a:cubicBezTo>
                    <a:pt x="383" y="115"/>
                    <a:pt x="383" y="115"/>
                    <a:pt x="383" y="115"/>
                  </a:cubicBezTo>
                  <a:cubicBezTo>
                    <a:pt x="385" y="108"/>
                    <a:pt x="385" y="108"/>
                    <a:pt x="385" y="108"/>
                  </a:cubicBezTo>
                  <a:cubicBezTo>
                    <a:pt x="386" y="104"/>
                    <a:pt x="386" y="104"/>
                    <a:pt x="386" y="104"/>
                  </a:cubicBezTo>
                  <a:cubicBezTo>
                    <a:pt x="388" y="101"/>
                    <a:pt x="388" y="101"/>
                    <a:pt x="388" y="101"/>
                  </a:cubicBezTo>
                  <a:cubicBezTo>
                    <a:pt x="397" y="83"/>
                    <a:pt x="397" y="83"/>
                    <a:pt x="397" y="83"/>
                  </a:cubicBezTo>
                  <a:cubicBezTo>
                    <a:pt x="408" y="64"/>
                    <a:pt x="408" y="64"/>
                    <a:pt x="408" y="64"/>
                  </a:cubicBezTo>
                  <a:cubicBezTo>
                    <a:pt x="416" y="46"/>
                    <a:pt x="416" y="46"/>
                    <a:pt x="416" y="46"/>
                  </a:cubicBezTo>
                  <a:cubicBezTo>
                    <a:pt x="418" y="41"/>
                    <a:pt x="418" y="41"/>
                    <a:pt x="418" y="41"/>
                  </a:cubicBezTo>
                  <a:cubicBezTo>
                    <a:pt x="419" y="36"/>
                    <a:pt x="419" y="36"/>
                    <a:pt x="419" y="36"/>
                  </a:cubicBezTo>
                  <a:cubicBezTo>
                    <a:pt x="420" y="33"/>
                    <a:pt x="420" y="33"/>
                    <a:pt x="420" y="33"/>
                  </a:cubicBezTo>
                  <a:cubicBezTo>
                    <a:pt x="420" y="29"/>
                    <a:pt x="420" y="29"/>
                    <a:pt x="420" y="29"/>
                  </a:cubicBezTo>
                  <a:cubicBezTo>
                    <a:pt x="421" y="26"/>
                    <a:pt x="421" y="26"/>
                    <a:pt x="421" y="26"/>
                  </a:cubicBezTo>
                  <a:cubicBezTo>
                    <a:pt x="420" y="21"/>
                    <a:pt x="420" y="21"/>
                    <a:pt x="420" y="21"/>
                  </a:cubicBezTo>
                  <a:cubicBezTo>
                    <a:pt x="418" y="18"/>
                    <a:pt x="418" y="18"/>
                    <a:pt x="418" y="18"/>
                  </a:cubicBezTo>
                  <a:cubicBezTo>
                    <a:pt x="417" y="17"/>
                    <a:pt x="417" y="17"/>
                    <a:pt x="417" y="17"/>
                  </a:cubicBezTo>
                  <a:cubicBezTo>
                    <a:pt x="414" y="15"/>
                    <a:pt x="414" y="15"/>
                    <a:pt x="414" y="15"/>
                  </a:cubicBezTo>
                  <a:cubicBezTo>
                    <a:pt x="411" y="14"/>
                    <a:pt x="411" y="14"/>
                    <a:pt x="411" y="14"/>
                  </a:cubicBezTo>
                  <a:cubicBezTo>
                    <a:pt x="399" y="14"/>
                    <a:pt x="399" y="14"/>
                    <a:pt x="399" y="14"/>
                  </a:cubicBezTo>
                  <a:cubicBezTo>
                    <a:pt x="396" y="15"/>
                    <a:pt x="396" y="15"/>
                    <a:pt x="396" y="15"/>
                  </a:cubicBezTo>
                  <a:cubicBezTo>
                    <a:pt x="392" y="17"/>
                    <a:pt x="392" y="17"/>
                    <a:pt x="392" y="17"/>
                  </a:cubicBezTo>
                  <a:cubicBezTo>
                    <a:pt x="386" y="18"/>
                    <a:pt x="386" y="18"/>
                    <a:pt x="386" y="18"/>
                  </a:cubicBezTo>
                  <a:cubicBezTo>
                    <a:pt x="374" y="23"/>
                    <a:pt x="374" y="23"/>
                    <a:pt x="374" y="23"/>
                  </a:cubicBezTo>
                  <a:cubicBezTo>
                    <a:pt x="369" y="27"/>
                    <a:pt x="369" y="27"/>
                    <a:pt x="369" y="27"/>
                  </a:cubicBezTo>
                  <a:cubicBezTo>
                    <a:pt x="369" y="27"/>
                    <a:pt x="369" y="27"/>
                    <a:pt x="369" y="27"/>
                  </a:cubicBezTo>
                  <a:cubicBezTo>
                    <a:pt x="358" y="33"/>
                    <a:pt x="358" y="33"/>
                    <a:pt x="358" y="33"/>
                  </a:cubicBezTo>
                  <a:cubicBezTo>
                    <a:pt x="354" y="34"/>
                    <a:pt x="354" y="34"/>
                    <a:pt x="354" y="34"/>
                  </a:cubicBezTo>
                  <a:cubicBezTo>
                    <a:pt x="347" y="34"/>
                    <a:pt x="347" y="34"/>
                    <a:pt x="347" y="34"/>
                  </a:cubicBezTo>
                  <a:cubicBezTo>
                    <a:pt x="345" y="32"/>
                    <a:pt x="345" y="32"/>
                    <a:pt x="345" y="32"/>
                  </a:cubicBezTo>
                  <a:cubicBezTo>
                    <a:pt x="341" y="31"/>
                    <a:pt x="341" y="31"/>
                    <a:pt x="341" y="31"/>
                  </a:cubicBezTo>
                  <a:cubicBezTo>
                    <a:pt x="338" y="29"/>
                    <a:pt x="338" y="29"/>
                    <a:pt x="338" y="29"/>
                  </a:cubicBezTo>
                  <a:cubicBezTo>
                    <a:pt x="332" y="23"/>
                    <a:pt x="332" y="23"/>
                    <a:pt x="332" y="23"/>
                  </a:cubicBezTo>
                  <a:cubicBezTo>
                    <a:pt x="325" y="18"/>
                    <a:pt x="325" y="18"/>
                    <a:pt x="325" y="18"/>
                  </a:cubicBezTo>
                  <a:cubicBezTo>
                    <a:pt x="321" y="15"/>
                    <a:pt x="321" y="15"/>
                    <a:pt x="321" y="15"/>
                  </a:cubicBezTo>
                  <a:cubicBezTo>
                    <a:pt x="317" y="13"/>
                    <a:pt x="317" y="13"/>
                    <a:pt x="317" y="13"/>
                  </a:cubicBezTo>
                  <a:cubicBezTo>
                    <a:pt x="313" y="11"/>
                    <a:pt x="313" y="11"/>
                    <a:pt x="313" y="11"/>
                  </a:cubicBezTo>
                  <a:cubicBezTo>
                    <a:pt x="308" y="8"/>
                    <a:pt x="308" y="8"/>
                    <a:pt x="308" y="8"/>
                  </a:cubicBezTo>
                  <a:cubicBezTo>
                    <a:pt x="296" y="6"/>
                    <a:pt x="296" y="6"/>
                    <a:pt x="296" y="6"/>
                  </a:cubicBezTo>
                  <a:cubicBezTo>
                    <a:pt x="283" y="4"/>
                    <a:pt x="283" y="4"/>
                    <a:pt x="283" y="4"/>
                  </a:cubicBezTo>
                  <a:cubicBezTo>
                    <a:pt x="270" y="2"/>
                    <a:pt x="270" y="2"/>
                    <a:pt x="270" y="2"/>
                  </a:cubicBezTo>
                  <a:cubicBezTo>
                    <a:pt x="256" y="1"/>
                    <a:pt x="256" y="1"/>
                    <a:pt x="256" y="1"/>
                  </a:cubicBezTo>
                  <a:cubicBezTo>
                    <a:pt x="243" y="0"/>
                    <a:pt x="243" y="0"/>
                    <a:pt x="243" y="0"/>
                  </a:cubicBezTo>
                  <a:cubicBezTo>
                    <a:pt x="230" y="1"/>
                    <a:pt x="230" y="1"/>
                    <a:pt x="230" y="1"/>
                  </a:cubicBezTo>
                  <a:cubicBezTo>
                    <a:pt x="224" y="1"/>
                    <a:pt x="224" y="1"/>
                    <a:pt x="224" y="1"/>
                  </a:cubicBezTo>
                  <a:cubicBezTo>
                    <a:pt x="218" y="2"/>
                    <a:pt x="218" y="2"/>
                    <a:pt x="218" y="2"/>
                  </a:cubicBezTo>
                  <a:cubicBezTo>
                    <a:pt x="213" y="3"/>
                    <a:pt x="213" y="3"/>
                    <a:pt x="213" y="3"/>
                  </a:cubicBezTo>
                  <a:cubicBezTo>
                    <a:pt x="208" y="3"/>
                    <a:pt x="208" y="3"/>
                    <a:pt x="208" y="3"/>
                  </a:cubicBezTo>
                  <a:cubicBezTo>
                    <a:pt x="196" y="5"/>
                    <a:pt x="196" y="5"/>
                    <a:pt x="196" y="5"/>
                  </a:cubicBezTo>
                  <a:cubicBezTo>
                    <a:pt x="182" y="8"/>
                    <a:pt x="182" y="8"/>
                    <a:pt x="182" y="8"/>
                  </a:cubicBezTo>
                  <a:cubicBezTo>
                    <a:pt x="164" y="12"/>
                    <a:pt x="164" y="12"/>
                    <a:pt x="164" y="12"/>
                  </a:cubicBezTo>
                  <a:cubicBezTo>
                    <a:pt x="126" y="17"/>
                    <a:pt x="126" y="17"/>
                    <a:pt x="126" y="17"/>
                  </a:cubicBezTo>
                  <a:cubicBezTo>
                    <a:pt x="107" y="18"/>
                    <a:pt x="107" y="18"/>
                    <a:pt x="107" y="18"/>
                  </a:cubicBezTo>
                  <a:cubicBezTo>
                    <a:pt x="85" y="18"/>
                    <a:pt x="85" y="18"/>
                    <a:pt x="85" y="18"/>
                  </a:cubicBezTo>
                  <a:cubicBezTo>
                    <a:pt x="78" y="18"/>
                    <a:pt x="78" y="18"/>
                    <a:pt x="78" y="18"/>
                  </a:cubicBezTo>
                  <a:cubicBezTo>
                    <a:pt x="68" y="16"/>
                    <a:pt x="68" y="16"/>
                    <a:pt x="68" y="16"/>
                  </a:cubicBezTo>
                  <a:cubicBezTo>
                    <a:pt x="60" y="16"/>
                    <a:pt x="60" y="16"/>
                    <a:pt x="60" y="16"/>
                  </a:cubicBezTo>
                  <a:cubicBezTo>
                    <a:pt x="57" y="17"/>
                    <a:pt x="57" y="17"/>
                    <a:pt x="57" y="17"/>
                  </a:cubicBezTo>
                  <a:cubicBezTo>
                    <a:pt x="51" y="18"/>
                    <a:pt x="51" y="18"/>
                    <a:pt x="51" y="18"/>
                  </a:cubicBezTo>
                  <a:cubicBezTo>
                    <a:pt x="48" y="20"/>
                    <a:pt x="48" y="20"/>
                    <a:pt x="48" y="20"/>
                  </a:cubicBezTo>
                  <a:cubicBezTo>
                    <a:pt x="43" y="22"/>
                    <a:pt x="43" y="22"/>
                    <a:pt x="43" y="22"/>
                  </a:cubicBezTo>
                  <a:cubicBezTo>
                    <a:pt x="37" y="26"/>
                    <a:pt x="37" y="26"/>
                    <a:pt x="37" y="26"/>
                  </a:cubicBezTo>
                  <a:cubicBezTo>
                    <a:pt x="33" y="27"/>
                    <a:pt x="33" y="27"/>
                    <a:pt x="33" y="27"/>
                  </a:cubicBezTo>
                  <a:cubicBezTo>
                    <a:pt x="25" y="30"/>
                    <a:pt x="25" y="30"/>
                    <a:pt x="25" y="30"/>
                  </a:cubicBezTo>
                  <a:cubicBezTo>
                    <a:pt x="21" y="30"/>
                    <a:pt x="21" y="30"/>
                    <a:pt x="21" y="30"/>
                  </a:cubicBezTo>
                  <a:cubicBezTo>
                    <a:pt x="18" y="46"/>
                    <a:pt x="18" y="46"/>
                    <a:pt x="18" y="46"/>
                  </a:cubicBezTo>
                  <a:cubicBezTo>
                    <a:pt x="17" y="46"/>
                    <a:pt x="17" y="46"/>
                    <a:pt x="17" y="46"/>
                  </a:cubicBezTo>
                  <a:cubicBezTo>
                    <a:pt x="0" y="53"/>
                    <a:pt x="0" y="53"/>
                    <a:pt x="0" y="53"/>
                  </a:cubicBezTo>
                  <a:cubicBezTo>
                    <a:pt x="1" y="55"/>
                    <a:pt x="2" y="60"/>
                    <a:pt x="3" y="62"/>
                  </a:cubicBezTo>
                  <a:cubicBezTo>
                    <a:pt x="4" y="63"/>
                    <a:pt x="10" y="70"/>
                    <a:pt x="15" y="75"/>
                  </a:cubicBezTo>
                  <a:cubicBezTo>
                    <a:pt x="30" y="74"/>
                    <a:pt x="30" y="74"/>
                    <a:pt x="30" y="74"/>
                  </a:cubicBezTo>
                  <a:cubicBezTo>
                    <a:pt x="32" y="74"/>
                    <a:pt x="57" y="73"/>
                    <a:pt x="70" y="80"/>
                  </a:cubicBezTo>
                  <a:cubicBezTo>
                    <a:pt x="80" y="86"/>
                    <a:pt x="81" y="90"/>
                    <a:pt x="82" y="93"/>
                  </a:cubicBezTo>
                  <a:cubicBezTo>
                    <a:pt x="82" y="94"/>
                    <a:pt x="82" y="95"/>
                    <a:pt x="82" y="96"/>
                  </a:cubicBezTo>
                  <a:cubicBezTo>
                    <a:pt x="83" y="98"/>
                    <a:pt x="85" y="102"/>
                    <a:pt x="87" y="106"/>
                  </a:cubicBezTo>
                  <a:cubicBezTo>
                    <a:pt x="90" y="114"/>
                    <a:pt x="92" y="119"/>
                    <a:pt x="92" y="120"/>
                  </a:cubicBezTo>
                  <a:cubicBezTo>
                    <a:pt x="92" y="122"/>
                    <a:pt x="83" y="127"/>
                    <a:pt x="81" y="128"/>
                  </a:cubicBezTo>
                  <a:cubicBezTo>
                    <a:pt x="81" y="128"/>
                    <a:pt x="81" y="128"/>
                    <a:pt x="81" y="128"/>
                  </a:cubicBezTo>
                  <a:cubicBezTo>
                    <a:pt x="58" y="130"/>
                    <a:pt x="58" y="130"/>
                    <a:pt x="58" y="130"/>
                  </a:cubicBezTo>
                  <a:cubicBezTo>
                    <a:pt x="58" y="130"/>
                    <a:pt x="44" y="133"/>
                    <a:pt x="41" y="138"/>
                  </a:cubicBezTo>
                  <a:cubicBezTo>
                    <a:pt x="41" y="138"/>
                    <a:pt x="41" y="139"/>
                    <a:pt x="41" y="139"/>
                  </a:cubicBezTo>
                  <a:cubicBezTo>
                    <a:pt x="43" y="144"/>
                    <a:pt x="52" y="151"/>
                    <a:pt x="52" y="151"/>
                  </a:cubicBezTo>
                  <a:cubicBezTo>
                    <a:pt x="78" y="166"/>
                    <a:pt x="78" y="166"/>
                    <a:pt x="78" y="166"/>
                  </a:cubicBezTo>
                  <a:cubicBezTo>
                    <a:pt x="79" y="167"/>
                    <a:pt x="96" y="181"/>
                    <a:pt x="98" y="183"/>
                  </a:cubicBezTo>
                  <a:cubicBezTo>
                    <a:pt x="101" y="186"/>
                    <a:pt x="121" y="201"/>
                    <a:pt x="126" y="203"/>
                  </a:cubicBezTo>
                  <a:cubicBezTo>
                    <a:pt x="130" y="204"/>
                    <a:pt x="139" y="204"/>
                    <a:pt x="143" y="201"/>
                  </a:cubicBezTo>
                  <a:cubicBezTo>
                    <a:pt x="145" y="200"/>
                    <a:pt x="146" y="198"/>
                    <a:pt x="146" y="197"/>
                  </a:cubicBezTo>
                  <a:cubicBezTo>
                    <a:pt x="146" y="196"/>
                    <a:pt x="146" y="195"/>
                    <a:pt x="146" y="194"/>
                  </a:cubicBezTo>
                  <a:cubicBezTo>
                    <a:pt x="147" y="187"/>
                    <a:pt x="148" y="177"/>
                    <a:pt x="145" y="171"/>
                  </a:cubicBezTo>
                  <a:cubicBezTo>
                    <a:pt x="144" y="169"/>
                    <a:pt x="142" y="168"/>
                    <a:pt x="141" y="166"/>
                  </a:cubicBezTo>
                  <a:cubicBezTo>
                    <a:pt x="139" y="164"/>
                    <a:pt x="136" y="162"/>
                    <a:pt x="136" y="155"/>
                  </a:cubicBezTo>
                  <a:cubicBezTo>
                    <a:pt x="136" y="152"/>
                    <a:pt x="135" y="149"/>
                    <a:pt x="135" y="146"/>
                  </a:cubicBezTo>
                  <a:cubicBezTo>
                    <a:pt x="133" y="143"/>
                    <a:pt x="132" y="140"/>
                    <a:pt x="134" y="138"/>
                  </a:cubicBezTo>
                  <a:cubicBezTo>
                    <a:pt x="135" y="136"/>
                    <a:pt x="138" y="136"/>
                    <a:pt x="142" y="136"/>
                  </a:cubicBezTo>
                  <a:cubicBezTo>
                    <a:pt x="147" y="136"/>
                    <a:pt x="151" y="136"/>
                    <a:pt x="154" y="135"/>
                  </a:cubicBezTo>
                  <a:cubicBezTo>
                    <a:pt x="160" y="135"/>
                    <a:pt x="162" y="134"/>
                    <a:pt x="166" y="142"/>
                  </a:cubicBezTo>
                  <a:cubicBezTo>
                    <a:pt x="172" y="153"/>
                    <a:pt x="176" y="154"/>
                    <a:pt x="183" y="153"/>
                  </a:cubicBezTo>
                  <a:cubicBezTo>
                    <a:pt x="191" y="151"/>
                    <a:pt x="207" y="143"/>
                    <a:pt x="214" y="137"/>
                  </a:cubicBezTo>
                  <a:cubicBezTo>
                    <a:pt x="216" y="135"/>
                    <a:pt x="217" y="134"/>
                    <a:pt x="219" y="133"/>
                  </a:cubicBezTo>
                  <a:cubicBezTo>
                    <a:pt x="225" y="129"/>
                    <a:pt x="230" y="125"/>
                    <a:pt x="230" y="121"/>
                  </a:cubicBezTo>
                  <a:cubicBezTo>
                    <a:pt x="231" y="118"/>
                    <a:pt x="230" y="114"/>
                    <a:pt x="228" y="110"/>
                  </a:cubicBezTo>
                  <a:cubicBezTo>
                    <a:pt x="227" y="105"/>
                    <a:pt x="225" y="100"/>
                    <a:pt x="225" y="96"/>
                  </a:cubicBezTo>
                  <a:cubicBezTo>
                    <a:pt x="225" y="95"/>
                    <a:pt x="225" y="95"/>
                    <a:pt x="225" y="94"/>
                  </a:cubicBezTo>
                  <a:cubicBezTo>
                    <a:pt x="225" y="87"/>
                    <a:pt x="225" y="80"/>
                    <a:pt x="228" y="78"/>
                  </a:cubicBezTo>
                  <a:cubicBezTo>
                    <a:pt x="230" y="77"/>
                    <a:pt x="231" y="77"/>
                    <a:pt x="233" y="78"/>
                  </a:cubicBezTo>
                  <a:cubicBezTo>
                    <a:pt x="239" y="79"/>
                    <a:pt x="239" y="85"/>
                    <a:pt x="240" y="90"/>
                  </a:cubicBezTo>
                  <a:cubicBezTo>
                    <a:pt x="240" y="93"/>
                    <a:pt x="241" y="97"/>
                    <a:pt x="243" y="98"/>
                  </a:cubicBezTo>
                  <a:cubicBezTo>
                    <a:pt x="249" y="101"/>
                    <a:pt x="258" y="105"/>
                    <a:pt x="266" y="105"/>
                  </a:cubicBezTo>
                  <a:cubicBezTo>
                    <a:pt x="274" y="105"/>
                    <a:pt x="283" y="102"/>
                    <a:pt x="284" y="97"/>
                  </a:cubicBezTo>
                  <a:cubicBezTo>
                    <a:pt x="285" y="92"/>
                    <a:pt x="280" y="90"/>
                    <a:pt x="278" y="89"/>
                  </a:cubicBezTo>
                  <a:cubicBezTo>
                    <a:pt x="278" y="89"/>
                    <a:pt x="277" y="89"/>
                    <a:pt x="277" y="89"/>
                  </a:cubicBezTo>
                  <a:cubicBezTo>
                    <a:pt x="275" y="90"/>
                    <a:pt x="273" y="90"/>
                    <a:pt x="267" y="85"/>
                  </a:cubicBezTo>
                  <a:cubicBezTo>
                    <a:pt x="265" y="82"/>
                    <a:pt x="261" y="80"/>
                    <a:pt x="258" y="78"/>
                  </a:cubicBezTo>
                  <a:cubicBezTo>
                    <a:pt x="252" y="74"/>
                    <a:pt x="248" y="71"/>
                    <a:pt x="248" y="68"/>
                  </a:cubicBezTo>
                  <a:cubicBezTo>
                    <a:pt x="248" y="66"/>
                    <a:pt x="250" y="65"/>
                    <a:pt x="253" y="64"/>
                  </a:cubicBezTo>
                  <a:cubicBezTo>
                    <a:pt x="259" y="62"/>
                    <a:pt x="262" y="63"/>
                    <a:pt x="265" y="63"/>
                  </a:cubicBezTo>
                  <a:cubicBezTo>
                    <a:pt x="268" y="63"/>
                    <a:pt x="269" y="64"/>
                    <a:pt x="271" y="61"/>
                  </a:cubicBezTo>
                  <a:cubicBezTo>
                    <a:pt x="272" y="59"/>
                    <a:pt x="272" y="56"/>
                    <a:pt x="273" y="53"/>
                  </a:cubicBezTo>
                  <a:cubicBezTo>
                    <a:pt x="273" y="49"/>
                    <a:pt x="274" y="44"/>
                    <a:pt x="276" y="42"/>
                  </a:cubicBezTo>
                  <a:cubicBezTo>
                    <a:pt x="278" y="41"/>
                    <a:pt x="279" y="41"/>
                    <a:pt x="282" y="41"/>
                  </a:cubicBezTo>
                  <a:cubicBezTo>
                    <a:pt x="283" y="41"/>
                    <a:pt x="284" y="41"/>
                    <a:pt x="285" y="41"/>
                  </a:cubicBezTo>
                  <a:cubicBezTo>
                    <a:pt x="294" y="43"/>
                    <a:pt x="301" y="44"/>
                    <a:pt x="301" y="49"/>
                  </a:cubicBezTo>
                  <a:cubicBezTo>
                    <a:pt x="301" y="51"/>
                    <a:pt x="299" y="53"/>
                    <a:pt x="298" y="55"/>
                  </a:cubicBezTo>
                  <a:cubicBezTo>
                    <a:pt x="296" y="57"/>
                    <a:pt x="294" y="58"/>
                    <a:pt x="295" y="60"/>
                  </a:cubicBezTo>
                  <a:cubicBezTo>
                    <a:pt x="295" y="61"/>
                    <a:pt x="298" y="62"/>
                    <a:pt x="305" y="63"/>
                  </a:cubicBezTo>
                  <a:cubicBezTo>
                    <a:pt x="314" y="64"/>
                    <a:pt x="321" y="64"/>
                    <a:pt x="326" y="64"/>
                  </a:cubicBezTo>
                  <a:cubicBezTo>
                    <a:pt x="332" y="64"/>
                    <a:pt x="335" y="64"/>
                    <a:pt x="336" y="66"/>
                  </a:cubicBezTo>
                  <a:cubicBezTo>
                    <a:pt x="336" y="68"/>
                    <a:pt x="335" y="70"/>
                    <a:pt x="333" y="73"/>
                  </a:cubicBezTo>
                  <a:cubicBezTo>
                    <a:pt x="331" y="76"/>
                    <a:pt x="329" y="80"/>
                    <a:pt x="330" y="82"/>
                  </a:cubicBezTo>
                  <a:cubicBezTo>
                    <a:pt x="330" y="83"/>
                    <a:pt x="331" y="83"/>
                    <a:pt x="331" y="84"/>
                  </a:cubicBezTo>
                  <a:cubicBezTo>
                    <a:pt x="333" y="89"/>
                    <a:pt x="336" y="95"/>
                    <a:pt x="346" y="97"/>
                  </a:cubicBezTo>
                  <a:cubicBezTo>
                    <a:pt x="351" y="98"/>
                    <a:pt x="357" y="94"/>
                    <a:pt x="361" y="92"/>
                  </a:cubicBezTo>
                  <a:cubicBezTo>
                    <a:pt x="364" y="90"/>
                    <a:pt x="367" y="88"/>
                    <a:pt x="368" y="89"/>
                  </a:cubicBezTo>
                  <a:cubicBezTo>
                    <a:pt x="369" y="90"/>
                    <a:pt x="370" y="92"/>
                    <a:pt x="369" y="95"/>
                  </a:cubicBezTo>
                  <a:cubicBezTo>
                    <a:pt x="369" y="97"/>
                    <a:pt x="368" y="98"/>
                    <a:pt x="368" y="100"/>
                  </a:cubicBezTo>
                  <a:cubicBezTo>
                    <a:pt x="366" y="114"/>
                    <a:pt x="365" y="125"/>
                    <a:pt x="360" y="128"/>
                  </a:cubicBezTo>
                  <a:cubicBezTo>
                    <a:pt x="359" y="129"/>
                    <a:pt x="357" y="130"/>
                    <a:pt x="355" y="130"/>
                  </a:cubicBezTo>
                  <a:cubicBezTo>
                    <a:pt x="349" y="132"/>
                    <a:pt x="340" y="135"/>
                    <a:pt x="339" y="146"/>
                  </a:cubicBezTo>
                  <a:cubicBezTo>
                    <a:pt x="339" y="152"/>
                    <a:pt x="340" y="156"/>
                    <a:pt x="340" y="160"/>
                  </a:cubicBezTo>
                  <a:cubicBezTo>
                    <a:pt x="341" y="166"/>
                    <a:pt x="341" y="170"/>
                    <a:pt x="339" y="174"/>
                  </a:cubicBezTo>
                  <a:cubicBezTo>
                    <a:pt x="334" y="181"/>
                    <a:pt x="325" y="196"/>
                    <a:pt x="323" y="202"/>
                  </a:cubicBezTo>
                  <a:cubicBezTo>
                    <a:pt x="322" y="206"/>
                    <a:pt x="319" y="209"/>
                    <a:pt x="315" y="212"/>
                  </a:cubicBezTo>
                  <a:cubicBezTo>
                    <a:pt x="312" y="215"/>
                    <a:pt x="308" y="218"/>
                    <a:pt x="306" y="223"/>
                  </a:cubicBezTo>
                  <a:cubicBezTo>
                    <a:pt x="304" y="227"/>
                    <a:pt x="302" y="228"/>
                    <a:pt x="300" y="230"/>
                  </a:cubicBezTo>
                  <a:cubicBezTo>
                    <a:pt x="298" y="231"/>
                    <a:pt x="296" y="232"/>
                    <a:pt x="296" y="236"/>
                  </a:cubicBezTo>
                  <a:cubicBezTo>
                    <a:pt x="295" y="240"/>
                    <a:pt x="298" y="246"/>
                    <a:pt x="302" y="250"/>
                  </a:cubicBezTo>
                  <a:cubicBezTo>
                    <a:pt x="305" y="253"/>
                    <a:pt x="309" y="255"/>
                    <a:pt x="314" y="255"/>
                  </a:cubicBezTo>
                  <a:cubicBezTo>
                    <a:pt x="325" y="253"/>
                    <a:pt x="340" y="248"/>
                    <a:pt x="344" y="245"/>
                  </a:cubicBezTo>
                  <a:cubicBezTo>
                    <a:pt x="348" y="242"/>
                    <a:pt x="359" y="236"/>
                    <a:pt x="365" y="237"/>
                  </a:cubicBezTo>
                  <a:cubicBezTo>
                    <a:pt x="367" y="237"/>
                    <a:pt x="368" y="238"/>
                    <a:pt x="368" y="239"/>
                  </a:cubicBezTo>
                  <a:cubicBezTo>
                    <a:pt x="372" y="246"/>
                    <a:pt x="374" y="253"/>
                    <a:pt x="374" y="258"/>
                  </a:cubicBezTo>
                  <a:cubicBezTo>
                    <a:pt x="374" y="264"/>
                    <a:pt x="367" y="271"/>
                    <a:pt x="357" y="273"/>
                  </a:cubicBezTo>
                  <a:cubicBezTo>
                    <a:pt x="347" y="274"/>
                    <a:pt x="336" y="273"/>
                    <a:pt x="336" y="273"/>
                  </a:cubicBezTo>
                  <a:cubicBezTo>
                    <a:pt x="336" y="273"/>
                    <a:pt x="336" y="273"/>
                    <a:pt x="336" y="273"/>
                  </a:cubicBezTo>
                  <a:cubicBezTo>
                    <a:pt x="329" y="270"/>
                    <a:pt x="311" y="263"/>
                    <a:pt x="307" y="266"/>
                  </a:cubicBezTo>
                  <a:cubicBezTo>
                    <a:pt x="303" y="268"/>
                    <a:pt x="301" y="273"/>
                    <a:pt x="300" y="277"/>
                  </a:cubicBezTo>
                  <a:cubicBezTo>
                    <a:pt x="300" y="279"/>
                    <a:pt x="299" y="280"/>
                    <a:pt x="299" y="281"/>
                  </a:cubicBezTo>
                  <a:cubicBezTo>
                    <a:pt x="298" y="282"/>
                    <a:pt x="297" y="284"/>
                    <a:pt x="296" y="287"/>
                  </a:cubicBezTo>
                  <a:cubicBezTo>
                    <a:pt x="292" y="297"/>
                    <a:pt x="290" y="301"/>
                    <a:pt x="288" y="301"/>
                  </a:cubicBezTo>
                  <a:cubicBezTo>
                    <a:pt x="286" y="301"/>
                    <a:pt x="267" y="301"/>
                    <a:pt x="267" y="301"/>
                  </a:cubicBezTo>
                  <a:cubicBezTo>
                    <a:pt x="258" y="299"/>
                    <a:pt x="251" y="299"/>
                    <a:pt x="251" y="300"/>
                  </a:cubicBezTo>
                  <a:cubicBezTo>
                    <a:pt x="251" y="301"/>
                    <a:pt x="251" y="305"/>
                    <a:pt x="252" y="308"/>
                  </a:cubicBezTo>
                  <a:cubicBezTo>
                    <a:pt x="253" y="315"/>
                    <a:pt x="255" y="322"/>
                    <a:pt x="254" y="327"/>
                  </a:cubicBezTo>
                  <a:cubicBezTo>
                    <a:pt x="253" y="330"/>
                    <a:pt x="253" y="332"/>
                    <a:pt x="253" y="334"/>
                  </a:cubicBezTo>
                  <a:cubicBezTo>
                    <a:pt x="253" y="338"/>
                    <a:pt x="253" y="342"/>
                    <a:pt x="251" y="349"/>
                  </a:cubicBezTo>
                  <a:cubicBezTo>
                    <a:pt x="249" y="357"/>
                    <a:pt x="251" y="360"/>
                    <a:pt x="252" y="363"/>
                  </a:cubicBezTo>
                  <a:cubicBezTo>
                    <a:pt x="253" y="364"/>
                    <a:pt x="253" y="365"/>
                    <a:pt x="253" y="366"/>
                  </a:cubicBezTo>
                  <a:cubicBezTo>
                    <a:pt x="253" y="366"/>
                    <a:pt x="253" y="366"/>
                    <a:pt x="253" y="366"/>
                  </a:cubicBezTo>
                  <a:cubicBezTo>
                    <a:pt x="253" y="366"/>
                    <a:pt x="254" y="366"/>
                    <a:pt x="254" y="366"/>
                  </a:cubicBezTo>
                  <a:cubicBezTo>
                    <a:pt x="255" y="365"/>
                    <a:pt x="255" y="364"/>
                    <a:pt x="256" y="364"/>
                  </a:cubicBezTo>
                  <a:cubicBezTo>
                    <a:pt x="256" y="364"/>
                    <a:pt x="256" y="365"/>
                    <a:pt x="256" y="365"/>
                  </a:cubicBezTo>
                  <a:cubicBezTo>
                    <a:pt x="256" y="368"/>
                    <a:pt x="261" y="373"/>
                    <a:pt x="261" y="373"/>
                  </a:cubicBezTo>
                  <a:cubicBezTo>
                    <a:pt x="261" y="373"/>
                    <a:pt x="261" y="373"/>
                    <a:pt x="261" y="373"/>
                  </a:cubicBezTo>
                  <a:cubicBezTo>
                    <a:pt x="256" y="387"/>
                    <a:pt x="256" y="387"/>
                    <a:pt x="256" y="387"/>
                  </a:cubicBezTo>
                  <a:cubicBezTo>
                    <a:pt x="258" y="399"/>
                    <a:pt x="258" y="399"/>
                    <a:pt x="258" y="399"/>
                  </a:cubicBezTo>
                  <a:cubicBezTo>
                    <a:pt x="259" y="415"/>
                    <a:pt x="259" y="415"/>
                    <a:pt x="259" y="415"/>
                  </a:cubicBezTo>
                  <a:cubicBezTo>
                    <a:pt x="308" y="428"/>
                    <a:pt x="308" y="428"/>
                    <a:pt x="308" y="428"/>
                  </a:cubicBezTo>
                  <a:cubicBezTo>
                    <a:pt x="311" y="425"/>
                    <a:pt x="311" y="425"/>
                    <a:pt x="311" y="425"/>
                  </a:cubicBezTo>
                  <a:cubicBezTo>
                    <a:pt x="312" y="422"/>
                    <a:pt x="312" y="422"/>
                    <a:pt x="312" y="422"/>
                  </a:cubicBezTo>
                  <a:cubicBezTo>
                    <a:pt x="313" y="420"/>
                    <a:pt x="313" y="420"/>
                    <a:pt x="313" y="420"/>
                  </a:cubicBezTo>
                  <a:cubicBezTo>
                    <a:pt x="313" y="418"/>
                    <a:pt x="313" y="418"/>
                    <a:pt x="313" y="418"/>
                  </a:cubicBezTo>
                  <a:cubicBezTo>
                    <a:pt x="314" y="418"/>
                    <a:pt x="314" y="418"/>
                    <a:pt x="314" y="418"/>
                  </a:cubicBezTo>
                  <a:cubicBezTo>
                    <a:pt x="314" y="417"/>
                    <a:pt x="314" y="417"/>
                    <a:pt x="314" y="417"/>
                  </a:cubicBezTo>
                  <a:cubicBezTo>
                    <a:pt x="315" y="414"/>
                    <a:pt x="315" y="414"/>
                    <a:pt x="315" y="414"/>
                  </a:cubicBezTo>
                  <a:cubicBezTo>
                    <a:pt x="316" y="413"/>
                    <a:pt x="316" y="413"/>
                    <a:pt x="316" y="413"/>
                  </a:cubicBezTo>
                  <a:cubicBezTo>
                    <a:pt x="317" y="413"/>
                    <a:pt x="317" y="413"/>
                    <a:pt x="317" y="413"/>
                  </a:cubicBezTo>
                  <a:cubicBezTo>
                    <a:pt x="318" y="412"/>
                    <a:pt x="318" y="412"/>
                    <a:pt x="318" y="412"/>
                  </a:cubicBezTo>
                  <a:cubicBezTo>
                    <a:pt x="320" y="410"/>
                    <a:pt x="320" y="410"/>
                    <a:pt x="320" y="410"/>
                  </a:cubicBezTo>
                  <a:cubicBezTo>
                    <a:pt x="323" y="408"/>
                    <a:pt x="323" y="408"/>
                    <a:pt x="323" y="408"/>
                  </a:cubicBezTo>
                  <a:cubicBezTo>
                    <a:pt x="326" y="406"/>
                    <a:pt x="326" y="406"/>
                    <a:pt x="326" y="406"/>
                  </a:cubicBezTo>
                  <a:cubicBezTo>
                    <a:pt x="327" y="406"/>
                    <a:pt x="327" y="406"/>
                    <a:pt x="327" y="406"/>
                  </a:cubicBezTo>
                  <a:cubicBezTo>
                    <a:pt x="328" y="405"/>
                    <a:pt x="328" y="405"/>
                    <a:pt x="328" y="405"/>
                  </a:cubicBezTo>
                  <a:cubicBezTo>
                    <a:pt x="329" y="403"/>
                    <a:pt x="329" y="403"/>
                    <a:pt x="329" y="403"/>
                  </a:cubicBezTo>
                  <a:cubicBezTo>
                    <a:pt x="329" y="403"/>
                    <a:pt x="329" y="403"/>
                    <a:pt x="329" y="403"/>
                  </a:cubicBezTo>
                  <a:cubicBezTo>
                    <a:pt x="330" y="400"/>
                    <a:pt x="330" y="400"/>
                    <a:pt x="330" y="400"/>
                  </a:cubicBezTo>
                  <a:cubicBezTo>
                    <a:pt x="330" y="398"/>
                    <a:pt x="330" y="398"/>
                    <a:pt x="330" y="398"/>
                  </a:cubicBezTo>
                  <a:cubicBezTo>
                    <a:pt x="329" y="391"/>
                    <a:pt x="329" y="391"/>
                    <a:pt x="329" y="391"/>
                  </a:cubicBezTo>
                  <a:cubicBezTo>
                    <a:pt x="328" y="384"/>
                    <a:pt x="328" y="384"/>
                    <a:pt x="328" y="384"/>
                  </a:cubicBezTo>
                  <a:cubicBezTo>
                    <a:pt x="328" y="380"/>
                    <a:pt x="328" y="380"/>
                    <a:pt x="328" y="380"/>
                  </a:cubicBezTo>
                  <a:cubicBezTo>
                    <a:pt x="327" y="376"/>
                    <a:pt x="327" y="376"/>
                    <a:pt x="327" y="376"/>
                  </a:cubicBezTo>
                  <a:cubicBezTo>
                    <a:pt x="327" y="373"/>
                    <a:pt x="327" y="373"/>
                    <a:pt x="327" y="373"/>
                  </a:cubicBezTo>
                  <a:cubicBezTo>
                    <a:pt x="328" y="370"/>
                    <a:pt x="328" y="370"/>
                    <a:pt x="328" y="370"/>
                  </a:cubicBezTo>
                  <a:cubicBezTo>
                    <a:pt x="329" y="367"/>
                    <a:pt x="329" y="367"/>
                    <a:pt x="329" y="367"/>
                  </a:cubicBezTo>
                  <a:cubicBezTo>
                    <a:pt x="331" y="365"/>
                    <a:pt x="331" y="365"/>
                    <a:pt x="331" y="365"/>
                  </a:cubicBezTo>
                  <a:cubicBezTo>
                    <a:pt x="333" y="363"/>
                    <a:pt x="333" y="363"/>
                    <a:pt x="333" y="363"/>
                  </a:cubicBezTo>
                  <a:cubicBezTo>
                    <a:pt x="337" y="363"/>
                    <a:pt x="337" y="363"/>
                    <a:pt x="337" y="363"/>
                  </a:cubicBezTo>
                  <a:cubicBezTo>
                    <a:pt x="340" y="362"/>
                    <a:pt x="340" y="362"/>
                    <a:pt x="340" y="362"/>
                  </a:cubicBezTo>
                  <a:cubicBezTo>
                    <a:pt x="342" y="360"/>
                    <a:pt x="342" y="360"/>
                    <a:pt x="342" y="360"/>
                  </a:cubicBezTo>
                  <a:cubicBezTo>
                    <a:pt x="344" y="357"/>
                    <a:pt x="344" y="357"/>
                    <a:pt x="344" y="357"/>
                  </a:cubicBezTo>
                  <a:cubicBezTo>
                    <a:pt x="346" y="354"/>
                    <a:pt x="346" y="354"/>
                    <a:pt x="346" y="354"/>
                  </a:cubicBezTo>
                  <a:cubicBezTo>
                    <a:pt x="353" y="339"/>
                    <a:pt x="353" y="339"/>
                    <a:pt x="353" y="339"/>
                  </a:cubicBezTo>
                  <a:cubicBezTo>
                    <a:pt x="355" y="332"/>
                    <a:pt x="355" y="332"/>
                    <a:pt x="355" y="332"/>
                  </a:cubicBezTo>
                  <a:cubicBezTo>
                    <a:pt x="357" y="327"/>
                    <a:pt x="357" y="327"/>
                    <a:pt x="357" y="327"/>
                  </a:cubicBezTo>
                  <a:cubicBezTo>
                    <a:pt x="358" y="326"/>
                    <a:pt x="358" y="326"/>
                    <a:pt x="358" y="326"/>
                  </a:cubicBezTo>
                  <a:cubicBezTo>
                    <a:pt x="358" y="325"/>
                    <a:pt x="358" y="325"/>
                    <a:pt x="358" y="325"/>
                  </a:cubicBezTo>
                  <a:cubicBezTo>
                    <a:pt x="360" y="325"/>
                    <a:pt x="360" y="325"/>
                    <a:pt x="360" y="325"/>
                  </a:cubicBezTo>
                  <a:cubicBezTo>
                    <a:pt x="361" y="326"/>
                    <a:pt x="361" y="326"/>
                    <a:pt x="361" y="326"/>
                  </a:cubicBezTo>
                  <a:cubicBezTo>
                    <a:pt x="365" y="330"/>
                    <a:pt x="365" y="330"/>
                    <a:pt x="365" y="330"/>
                  </a:cubicBezTo>
                  <a:cubicBezTo>
                    <a:pt x="367" y="333"/>
                    <a:pt x="367" y="333"/>
                    <a:pt x="367" y="333"/>
                  </a:cubicBezTo>
                  <a:cubicBezTo>
                    <a:pt x="369" y="334"/>
                    <a:pt x="369" y="334"/>
                    <a:pt x="369" y="334"/>
                  </a:cubicBezTo>
                  <a:cubicBezTo>
                    <a:pt x="371" y="336"/>
                    <a:pt x="371" y="336"/>
                    <a:pt x="371" y="336"/>
                  </a:cubicBezTo>
                  <a:cubicBezTo>
                    <a:pt x="372" y="336"/>
                    <a:pt x="372" y="336"/>
                    <a:pt x="372" y="336"/>
                  </a:cubicBezTo>
                  <a:cubicBezTo>
                    <a:pt x="374" y="337"/>
                    <a:pt x="374" y="337"/>
                    <a:pt x="374" y="337"/>
                  </a:cubicBezTo>
                  <a:cubicBezTo>
                    <a:pt x="379" y="337"/>
                    <a:pt x="379" y="337"/>
                    <a:pt x="379" y="337"/>
                  </a:cubicBezTo>
                  <a:cubicBezTo>
                    <a:pt x="381" y="336"/>
                    <a:pt x="381" y="336"/>
                    <a:pt x="381" y="336"/>
                  </a:cubicBezTo>
                  <a:cubicBezTo>
                    <a:pt x="385" y="335"/>
                    <a:pt x="385" y="335"/>
                    <a:pt x="385" y="335"/>
                  </a:cubicBezTo>
                  <a:cubicBezTo>
                    <a:pt x="388" y="334"/>
                    <a:pt x="388" y="334"/>
                    <a:pt x="388" y="334"/>
                  </a:cubicBezTo>
                  <a:cubicBezTo>
                    <a:pt x="390" y="331"/>
                    <a:pt x="390" y="331"/>
                    <a:pt x="390" y="331"/>
                  </a:cubicBezTo>
                  <a:cubicBezTo>
                    <a:pt x="392" y="329"/>
                    <a:pt x="392" y="329"/>
                    <a:pt x="392" y="329"/>
                  </a:cubicBezTo>
                  <a:cubicBezTo>
                    <a:pt x="397" y="324"/>
                    <a:pt x="397" y="324"/>
                    <a:pt x="397" y="324"/>
                  </a:cubicBezTo>
                  <a:cubicBezTo>
                    <a:pt x="399" y="323"/>
                    <a:pt x="399" y="323"/>
                    <a:pt x="399" y="323"/>
                  </a:cubicBezTo>
                  <a:cubicBezTo>
                    <a:pt x="401" y="320"/>
                    <a:pt x="401" y="320"/>
                    <a:pt x="401" y="320"/>
                  </a:cubicBezTo>
                  <a:cubicBezTo>
                    <a:pt x="406" y="314"/>
                    <a:pt x="406" y="314"/>
                    <a:pt x="406" y="314"/>
                  </a:cubicBezTo>
                  <a:cubicBezTo>
                    <a:pt x="422" y="288"/>
                    <a:pt x="422" y="288"/>
                    <a:pt x="422" y="288"/>
                  </a:cubicBezTo>
                  <a:cubicBezTo>
                    <a:pt x="423" y="286"/>
                    <a:pt x="423" y="286"/>
                    <a:pt x="423" y="286"/>
                  </a:cubicBezTo>
                  <a:cubicBezTo>
                    <a:pt x="424" y="285"/>
                    <a:pt x="424" y="285"/>
                    <a:pt x="424" y="285"/>
                  </a:cubicBezTo>
                  <a:cubicBezTo>
                    <a:pt x="425" y="284"/>
                    <a:pt x="425" y="284"/>
                    <a:pt x="425" y="284"/>
                  </a:cubicBezTo>
                  <a:cubicBezTo>
                    <a:pt x="420" y="284"/>
                    <a:pt x="420" y="284"/>
                    <a:pt x="420" y="284"/>
                  </a:cubicBezTo>
                  <a:cubicBezTo>
                    <a:pt x="415" y="283"/>
                    <a:pt x="415" y="283"/>
                    <a:pt x="415" y="283"/>
                  </a:cubicBezTo>
                  <a:cubicBezTo>
                    <a:pt x="412" y="283"/>
                    <a:pt x="412" y="283"/>
                    <a:pt x="412" y="283"/>
                  </a:cubicBezTo>
                  <a:cubicBezTo>
                    <a:pt x="406" y="282"/>
                    <a:pt x="406" y="282"/>
                    <a:pt x="406" y="282"/>
                  </a:cubicBezTo>
                  <a:cubicBezTo>
                    <a:pt x="405" y="281"/>
                    <a:pt x="405" y="281"/>
                    <a:pt x="405" y="281"/>
                  </a:cubicBezTo>
                  <a:cubicBezTo>
                    <a:pt x="404" y="279"/>
                    <a:pt x="404" y="279"/>
                    <a:pt x="404" y="279"/>
                  </a:cubicBezTo>
                  <a:cubicBezTo>
                    <a:pt x="404" y="277"/>
                    <a:pt x="404" y="277"/>
                    <a:pt x="404" y="277"/>
                  </a:cubicBezTo>
                  <a:cubicBezTo>
                    <a:pt x="408" y="273"/>
                    <a:pt x="408" y="273"/>
                    <a:pt x="408" y="273"/>
                  </a:cubicBezTo>
                  <a:cubicBezTo>
                    <a:pt x="412" y="269"/>
                    <a:pt x="412" y="269"/>
                    <a:pt x="412" y="269"/>
                  </a:cubicBezTo>
                  <a:cubicBezTo>
                    <a:pt x="417" y="266"/>
                    <a:pt x="417" y="266"/>
                    <a:pt x="417" y="266"/>
                  </a:cubicBezTo>
                  <a:cubicBezTo>
                    <a:pt x="429" y="259"/>
                    <a:pt x="429" y="259"/>
                    <a:pt x="429" y="259"/>
                  </a:cubicBezTo>
                  <a:cubicBezTo>
                    <a:pt x="440" y="253"/>
                    <a:pt x="440" y="253"/>
                    <a:pt x="440" y="253"/>
                  </a:cubicBezTo>
                  <a:cubicBezTo>
                    <a:pt x="445" y="250"/>
                    <a:pt x="445" y="250"/>
                    <a:pt x="445" y="250"/>
                  </a:cubicBezTo>
                  <a:cubicBezTo>
                    <a:pt x="447" y="248"/>
                    <a:pt x="447" y="248"/>
                    <a:pt x="447" y="248"/>
                  </a:cubicBezTo>
                  <a:cubicBezTo>
                    <a:pt x="448" y="247"/>
                    <a:pt x="448" y="247"/>
                    <a:pt x="448" y="247"/>
                  </a:cubicBezTo>
                  <a:cubicBezTo>
                    <a:pt x="448" y="246"/>
                    <a:pt x="448" y="246"/>
                    <a:pt x="448" y="246"/>
                  </a:cubicBezTo>
                  <a:lnTo>
                    <a:pt x="447" y="245"/>
                  </a:lnTo>
                  <a:close/>
                </a:path>
              </a:pathLst>
            </a:custGeom>
            <a:solidFill>
              <a:schemeClr val="accent1"/>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 name="Freeform 25">
              <a:extLst>
                <a:ext uri="{FF2B5EF4-FFF2-40B4-BE49-F238E27FC236}">
                  <a16:creationId xmlns:a16="http://schemas.microsoft.com/office/drawing/2014/main" id="{4AD1E052-F2FA-FC89-98E5-E2BBD231122B}"/>
                </a:ext>
              </a:extLst>
            </p:cNvPr>
            <p:cNvSpPr>
              <a:spLocks/>
            </p:cNvSpPr>
            <p:nvPr/>
          </p:nvSpPr>
          <p:spPr bwMode="auto">
            <a:xfrm>
              <a:off x="2897" y="3458"/>
              <a:ext cx="299" cy="318"/>
            </a:xfrm>
            <a:custGeom>
              <a:avLst/>
              <a:gdLst>
                <a:gd name="T0" fmla="*/ 284 w 299"/>
                <a:gd name="T1" fmla="*/ 200 h 318"/>
                <a:gd name="T2" fmla="*/ 299 w 299"/>
                <a:gd name="T3" fmla="*/ 162 h 318"/>
                <a:gd name="T4" fmla="*/ 243 w 299"/>
                <a:gd name="T5" fmla="*/ 147 h 318"/>
                <a:gd name="T6" fmla="*/ 255 w 299"/>
                <a:gd name="T7" fmla="*/ 114 h 318"/>
                <a:gd name="T8" fmla="*/ 229 w 299"/>
                <a:gd name="T9" fmla="*/ 70 h 318"/>
                <a:gd name="T10" fmla="*/ 191 w 299"/>
                <a:gd name="T11" fmla="*/ 64 h 318"/>
                <a:gd name="T12" fmla="*/ 163 w 299"/>
                <a:gd name="T13" fmla="*/ 21 h 318"/>
                <a:gd name="T14" fmla="*/ 136 w 299"/>
                <a:gd name="T15" fmla="*/ 0 h 318"/>
                <a:gd name="T16" fmla="*/ 82 w 299"/>
                <a:gd name="T17" fmla="*/ 21 h 318"/>
                <a:gd name="T18" fmla="*/ 65 w 299"/>
                <a:gd name="T19" fmla="*/ 64 h 318"/>
                <a:gd name="T20" fmla="*/ 66 w 299"/>
                <a:gd name="T21" fmla="*/ 96 h 318"/>
                <a:gd name="T22" fmla="*/ 43 w 299"/>
                <a:gd name="T23" fmla="*/ 96 h 318"/>
                <a:gd name="T24" fmla="*/ 41 w 299"/>
                <a:gd name="T25" fmla="*/ 94 h 318"/>
                <a:gd name="T26" fmla="*/ 17 w 299"/>
                <a:gd name="T27" fmla="*/ 97 h 318"/>
                <a:gd name="T28" fmla="*/ 1 w 299"/>
                <a:gd name="T29" fmla="*/ 141 h 318"/>
                <a:gd name="T30" fmla="*/ 0 w 299"/>
                <a:gd name="T31" fmla="*/ 192 h 318"/>
                <a:gd name="T32" fmla="*/ 11 w 299"/>
                <a:gd name="T33" fmla="*/ 192 h 318"/>
                <a:gd name="T34" fmla="*/ 26 w 299"/>
                <a:gd name="T35" fmla="*/ 211 h 318"/>
                <a:gd name="T36" fmla="*/ 31 w 299"/>
                <a:gd name="T37" fmla="*/ 234 h 318"/>
                <a:gd name="T38" fmla="*/ 51 w 299"/>
                <a:gd name="T39" fmla="*/ 236 h 318"/>
                <a:gd name="T40" fmla="*/ 72 w 299"/>
                <a:gd name="T41" fmla="*/ 238 h 318"/>
                <a:gd name="T42" fmla="*/ 95 w 299"/>
                <a:gd name="T43" fmla="*/ 255 h 318"/>
                <a:gd name="T44" fmla="*/ 103 w 299"/>
                <a:gd name="T45" fmla="*/ 276 h 318"/>
                <a:gd name="T46" fmla="*/ 108 w 299"/>
                <a:gd name="T47" fmla="*/ 302 h 318"/>
                <a:gd name="T48" fmla="*/ 107 w 299"/>
                <a:gd name="T49" fmla="*/ 318 h 318"/>
                <a:gd name="T50" fmla="*/ 136 w 299"/>
                <a:gd name="T51" fmla="*/ 309 h 318"/>
                <a:gd name="T52" fmla="*/ 159 w 299"/>
                <a:gd name="T53" fmla="*/ 292 h 318"/>
                <a:gd name="T54" fmla="*/ 183 w 299"/>
                <a:gd name="T55" fmla="*/ 280 h 318"/>
                <a:gd name="T56" fmla="*/ 210 w 299"/>
                <a:gd name="T57" fmla="*/ 270 h 318"/>
                <a:gd name="T58" fmla="*/ 236 w 299"/>
                <a:gd name="T59" fmla="*/ 262 h 318"/>
                <a:gd name="T60" fmla="*/ 251 w 299"/>
                <a:gd name="T61" fmla="*/ 259 h 318"/>
                <a:gd name="T62" fmla="*/ 259 w 299"/>
                <a:gd name="T63" fmla="*/ 240 h 318"/>
                <a:gd name="T64" fmla="*/ 267 w 299"/>
                <a:gd name="T65" fmla="*/ 236 h 318"/>
                <a:gd name="T66" fmla="*/ 284 w 299"/>
                <a:gd name="T67" fmla="*/ 20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9" h="318">
                  <a:moveTo>
                    <a:pt x="284" y="200"/>
                  </a:moveTo>
                  <a:lnTo>
                    <a:pt x="299" y="162"/>
                  </a:lnTo>
                  <a:lnTo>
                    <a:pt x="243" y="147"/>
                  </a:lnTo>
                  <a:lnTo>
                    <a:pt x="255" y="114"/>
                  </a:lnTo>
                  <a:lnTo>
                    <a:pt x="229" y="70"/>
                  </a:lnTo>
                  <a:lnTo>
                    <a:pt x="191" y="64"/>
                  </a:lnTo>
                  <a:lnTo>
                    <a:pt x="163" y="21"/>
                  </a:lnTo>
                  <a:lnTo>
                    <a:pt x="136" y="0"/>
                  </a:lnTo>
                  <a:lnTo>
                    <a:pt x="82" y="21"/>
                  </a:lnTo>
                  <a:lnTo>
                    <a:pt x="65" y="64"/>
                  </a:lnTo>
                  <a:lnTo>
                    <a:pt x="66" y="96"/>
                  </a:lnTo>
                  <a:lnTo>
                    <a:pt x="43" y="96"/>
                  </a:lnTo>
                  <a:lnTo>
                    <a:pt x="41" y="94"/>
                  </a:lnTo>
                  <a:lnTo>
                    <a:pt x="17" y="97"/>
                  </a:lnTo>
                  <a:lnTo>
                    <a:pt x="1" y="141"/>
                  </a:lnTo>
                  <a:lnTo>
                    <a:pt x="0" y="192"/>
                  </a:lnTo>
                  <a:lnTo>
                    <a:pt x="11" y="192"/>
                  </a:lnTo>
                  <a:lnTo>
                    <a:pt x="26" y="211"/>
                  </a:lnTo>
                  <a:lnTo>
                    <a:pt x="31" y="234"/>
                  </a:lnTo>
                  <a:lnTo>
                    <a:pt x="51" y="236"/>
                  </a:lnTo>
                  <a:lnTo>
                    <a:pt x="72" y="238"/>
                  </a:lnTo>
                  <a:lnTo>
                    <a:pt x="95" y="255"/>
                  </a:lnTo>
                  <a:lnTo>
                    <a:pt x="103" y="276"/>
                  </a:lnTo>
                  <a:lnTo>
                    <a:pt x="108" y="302"/>
                  </a:lnTo>
                  <a:lnTo>
                    <a:pt x="107" y="318"/>
                  </a:lnTo>
                  <a:lnTo>
                    <a:pt x="136" y="309"/>
                  </a:lnTo>
                  <a:lnTo>
                    <a:pt x="159" y="292"/>
                  </a:lnTo>
                  <a:lnTo>
                    <a:pt x="183" y="280"/>
                  </a:lnTo>
                  <a:lnTo>
                    <a:pt x="210" y="270"/>
                  </a:lnTo>
                  <a:lnTo>
                    <a:pt x="236" y="262"/>
                  </a:lnTo>
                  <a:lnTo>
                    <a:pt x="251" y="259"/>
                  </a:lnTo>
                  <a:lnTo>
                    <a:pt x="259" y="240"/>
                  </a:lnTo>
                  <a:lnTo>
                    <a:pt x="267" y="236"/>
                  </a:lnTo>
                  <a:lnTo>
                    <a:pt x="284" y="200"/>
                  </a:lnTo>
                  <a:close/>
                </a:path>
              </a:pathLst>
            </a:custGeom>
            <a:solidFill>
              <a:srgbClr val="BBBDBF"/>
            </a:solidFill>
            <a:ln w="793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 name="Freeform 26">
              <a:extLst>
                <a:ext uri="{FF2B5EF4-FFF2-40B4-BE49-F238E27FC236}">
                  <a16:creationId xmlns:a16="http://schemas.microsoft.com/office/drawing/2014/main" id="{A32653C3-17E3-9CE3-4E7D-D91E10139DE0}"/>
                </a:ext>
              </a:extLst>
            </p:cNvPr>
            <p:cNvSpPr>
              <a:spLocks noEditPoints="1"/>
            </p:cNvSpPr>
            <p:nvPr/>
          </p:nvSpPr>
          <p:spPr bwMode="auto">
            <a:xfrm>
              <a:off x="2620" y="2921"/>
              <a:ext cx="745" cy="877"/>
            </a:xfrm>
            <a:custGeom>
              <a:avLst/>
              <a:gdLst>
                <a:gd name="T0" fmla="*/ 527 w 745"/>
                <a:gd name="T1" fmla="*/ 794 h 877"/>
                <a:gd name="T2" fmla="*/ 407 w 745"/>
                <a:gd name="T3" fmla="*/ 849 h 877"/>
                <a:gd name="T4" fmla="*/ 380 w 745"/>
                <a:gd name="T5" fmla="*/ 813 h 877"/>
                <a:gd name="T6" fmla="*/ 351 w 745"/>
                <a:gd name="T7" fmla="*/ 777 h 877"/>
                <a:gd name="T8" fmla="*/ 307 w 745"/>
                <a:gd name="T9" fmla="*/ 762 h 877"/>
                <a:gd name="T10" fmla="*/ 284 w 745"/>
                <a:gd name="T11" fmla="*/ 728 h 877"/>
                <a:gd name="T12" fmla="*/ 233 w 745"/>
                <a:gd name="T13" fmla="*/ 741 h 877"/>
                <a:gd name="T14" fmla="*/ 222 w 745"/>
                <a:gd name="T15" fmla="*/ 719 h 877"/>
                <a:gd name="T16" fmla="*/ 188 w 745"/>
                <a:gd name="T17" fmla="*/ 741 h 877"/>
                <a:gd name="T18" fmla="*/ 156 w 745"/>
                <a:gd name="T19" fmla="*/ 821 h 877"/>
                <a:gd name="T20" fmla="*/ 168 w 745"/>
                <a:gd name="T21" fmla="*/ 867 h 877"/>
                <a:gd name="T22" fmla="*/ 140 w 745"/>
                <a:gd name="T23" fmla="*/ 867 h 877"/>
                <a:gd name="T24" fmla="*/ 76 w 745"/>
                <a:gd name="T25" fmla="*/ 808 h 877"/>
                <a:gd name="T26" fmla="*/ 0 w 745"/>
                <a:gd name="T27" fmla="*/ 737 h 877"/>
                <a:gd name="T28" fmla="*/ 11 w 745"/>
                <a:gd name="T29" fmla="*/ 715 h 877"/>
                <a:gd name="T30" fmla="*/ 23 w 745"/>
                <a:gd name="T31" fmla="*/ 675 h 877"/>
                <a:gd name="T32" fmla="*/ 44 w 745"/>
                <a:gd name="T33" fmla="*/ 644 h 877"/>
                <a:gd name="T34" fmla="*/ 76 w 745"/>
                <a:gd name="T35" fmla="*/ 614 h 877"/>
                <a:gd name="T36" fmla="*/ 112 w 745"/>
                <a:gd name="T37" fmla="*/ 604 h 877"/>
                <a:gd name="T38" fmla="*/ 137 w 745"/>
                <a:gd name="T39" fmla="*/ 548 h 877"/>
                <a:gd name="T40" fmla="*/ 169 w 745"/>
                <a:gd name="T41" fmla="*/ 508 h 877"/>
                <a:gd name="T42" fmla="*/ 155 w 745"/>
                <a:gd name="T43" fmla="*/ 481 h 877"/>
                <a:gd name="T44" fmla="*/ 105 w 745"/>
                <a:gd name="T45" fmla="*/ 427 h 877"/>
                <a:gd name="T46" fmla="*/ 159 w 745"/>
                <a:gd name="T47" fmla="*/ 426 h 877"/>
                <a:gd name="T48" fmla="*/ 155 w 745"/>
                <a:gd name="T49" fmla="*/ 401 h 877"/>
                <a:gd name="T50" fmla="*/ 113 w 745"/>
                <a:gd name="T51" fmla="*/ 286 h 877"/>
                <a:gd name="T52" fmla="*/ 139 w 745"/>
                <a:gd name="T53" fmla="*/ 200 h 877"/>
                <a:gd name="T54" fmla="*/ 80 w 745"/>
                <a:gd name="T55" fmla="*/ 206 h 877"/>
                <a:gd name="T56" fmla="*/ 63 w 745"/>
                <a:gd name="T57" fmla="*/ 164 h 877"/>
                <a:gd name="T58" fmla="*/ 104 w 745"/>
                <a:gd name="T59" fmla="*/ 143 h 877"/>
                <a:gd name="T60" fmla="*/ 74 w 745"/>
                <a:gd name="T61" fmla="*/ 128 h 877"/>
                <a:gd name="T62" fmla="*/ 58 w 745"/>
                <a:gd name="T63" fmla="*/ 83 h 877"/>
                <a:gd name="T64" fmla="*/ 50 w 745"/>
                <a:gd name="T65" fmla="*/ 40 h 877"/>
                <a:gd name="T66" fmla="*/ 92 w 745"/>
                <a:gd name="T67" fmla="*/ 11 h 877"/>
                <a:gd name="T68" fmla="*/ 148 w 745"/>
                <a:gd name="T69" fmla="*/ 2 h 877"/>
                <a:gd name="T70" fmla="*/ 231 w 745"/>
                <a:gd name="T71" fmla="*/ 31 h 877"/>
                <a:gd name="T72" fmla="*/ 283 w 745"/>
                <a:gd name="T73" fmla="*/ 66 h 877"/>
                <a:gd name="T74" fmla="*/ 305 w 745"/>
                <a:gd name="T75" fmla="*/ 125 h 877"/>
                <a:gd name="T76" fmla="*/ 373 w 745"/>
                <a:gd name="T77" fmla="*/ 158 h 877"/>
                <a:gd name="T78" fmla="*/ 430 w 745"/>
                <a:gd name="T79" fmla="*/ 175 h 877"/>
                <a:gd name="T80" fmla="*/ 438 w 745"/>
                <a:gd name="T81" fmla="*/ 211 h 877"/>
                <a:gd name="T82" fmla="*/ 422 w 745"/>
                <a:gd name="T83" fmla="*/ 244 h 877"/>
                <a:gd name="T84" fmla="*/ 456 w 745"/>
                <a:gd name="T85" fmla="*/ 252 h 877"/>
                <a:gd name="T86" fmla="*/ 489 w 745"/>
                <a:gd name="T87" fmla="*/ 270 h 877"/>
                <a:gd name="T88" fmla="*/ 557 w 745"/>
                <a:gd name="T89" fmla="*/ 294 h 877"/>
                <a:gd name="T90" fmla="*/ 581 w 745"/>
                <a:gd name="T91" fmla="*/ 252 h 877"/>
                <a:gd name="T92" fmla="*/ 638 w 745"/>
                <a:gd name="T93" fmla="*/ 259 h 877"/>
                <a:gd name="T94" fmla="*/ 630 w 745"/>
                <a:gd name="T95" fmla="*/ 274 h 877"/>
                <a:gd name="T96" fmla="*/ 630 w 745"/>
                <a:gd name="T97" fmla="*/ 319 h 877"/>
                <a:gd name="T98" fmla="*/ 647 w 745"/>
                <a:gd name="T99" fmla="*/ 350 h 877"/>
                <a:gd name="T100" fmla="*/ 623 w 745"/>
                <a:gd name="T101" fmla="*/ 389 h 877"/>
                <a:gd name="T102" fmla="*/ 619 w 745"/>
                <a:gd name="T103" fmla="*/ 443 h 877"/>
                <a:gd name="T104" fmla="*/ 685 w 745"/>
                <a:gd name="T105" fmla="*/ 498 h 877"/>
                <a:gd name="T106" fmla="*/ 745 w 745"/>
                <a:gd name="T107" fmla="*/ 562 h 877"/>
                <a:gd name="T108" fmla="*/ 712 w 745"/>
                <a:gd name="T109" fmla="*/ 592 h 877"/>
                <a:gd name="T110" fmla="*/ 670 w 745"/>
                <a:gd name="T111" fmla="*/ 617 h 877"/>
                <a:gd name="T112" fmla="*/ 695 w 745"/>
                <a:gd name="T113" fmla="*/ 702 h 877"/>
                <a:gd name="T114" fmla="*/ 681 w 745"/>
                <a:gd name="T115" fmla="*/ 729 h 877"/>
                <a:gd name="T116" fmla="*/ 619 w 745"/>
                <a:gd name="T117" fmla="*/ 74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5" h="877">
                  <a:moveTo>
                    <a:pt x="555" y="766"/>
                  </a:moveTo>
                  <a:lnTo>
                    <a:pt x="555" y="766"/>
                  </a:lnTo>
                  <a:lnTo>
                    <a:pt x="549" y="769"/>
                  </a:lnTo>
                  <a:lnTo>
                    <a:pt x="544" y="773"/>
                  </a:lnTo>
                  <a:lnTo>
                    <a:pt x="540" y="774"/>
                  </a:lnTo>
                  <a:lnTo>
                    <a:pt x="536" y="777"/>
                  </a:lnTo>
                  <a:lnTo>
                    <a:pt x="528" y="786"/>
                  </a:lnTo>
                  <a:lnTo>
                    <a:pt x="527" y="788"/>
                  </a:lnTo>
                  <a:lnTo>
                    <a:pt x="525" y="791"/>
                  </a:lnTo>
                  <a:lnTo>
                    <a:pt x="527" y="794"/>
                  </a:lnTo>
                  <a:lnTo>
                    <a:pt x="528" y="795"/>
                  </a:lnTo>
                  <a:lnTo>
                    <a:pt x="528" y="796"/>
                  </a:lnTo>
                  <a:lnTo>
                    <a:pt x="447" y="820"/>
                  </a:lnTo>
                  <a:lnTo>
                    <a:pt x="444" y="821"/>
                  </a:lnTo>
                  <a:lnTo>
                    <a:pt x="440" y="826"/>
                  </a:lnTo>
                  <a:lnTo>
                    <a:pt x="432" y="833"/>
                  </a:lnTo>
                  <a:lnTo>
                    <a:pt x="423" y="839"/>
                  </a:lnTo>
                  <a:lnTo>
                    <a:pt x="418" y="843"/>
                  </a:lnTo>
                  <a:lnTo>
                    <a:pt x="413" y="846"/>
                  </a:lnTo>
                  <a:lnTo>
                    <a:pt x="407" y="849"/>
                  </a:lnTo>
                  <a:lnTo>
                    <a:pt x="397" y="852"/>
                  </a:lnTo>
                  <a:lnTo>
                    <a:pt x="387" y="852"/>
                  </a:lnTo>
                  <a:lnTo>
                    <a:pt x="385" y="852"/>
                  </a:lnTo>
                  <a:lnTo>
                    <a:pt x="385" y="846"/>
                  </a:lnTo>
                  <a:lnTo>
                    <a:pt x="385" y="837"/>
                  </a:lnTo>
                  <a:lnTo>
                    <a:pt x="384" y="832"/>
                  </a:lnTo>
                  <a:lnTo>
                    <a:pt x="384" y="826"/>
                  </a:lnTo>
                  <a:lnTo>
                    <a:pt x="384" y="825"/>
                  </a:lnTo>
                  <a:lnTo>
                    <a:pt x="381" y="820"/>
                  </a:lnTo>
                  <a:lnTo>
                    <a:pt x="380" y="813"/>
                  </a:lnTo>
                  <a:lnTo>
                    <a:pt x="376" y="803"/>
                  </a:lnTo>
                  <a:lnTo>
                    <a:pt x="373" y="796"/>
                  </a:lnTo>
                  <a:lnTo>
                    <a:pt x="372" y="792"/>
                  </a:lnTo>
                  <a:lnTo>
                    <a:pt x="368" y="790"/>
                  </a:lnTo>
                  <a:lnTo>
                    <a:pt x="367" y="786"/>
                  </a:lnTo>
                  <a:lnTo>
                    <a:pt x="363" y="783"/>
                  </a:lnTo>
                  <a:lnTo>
                    <a:pt x="360" y="780"/>
                  </a:lnTo>
                  <a:lnTo>
                    <a:pt x="358" y="778"/>
                  </a:lnTo>
                  <a:lnTo>
                    <a:pt x="355" y="778"/>
                  </a:lnTo>
                  <a:lnTo>
                    <a:pt x="351" y="777"/>
                  </a:lnTo>
                  <a:lnTo>
                    <a:pt x="349" y="775"/>
                  </a:lnTo>
                  <a:lnTo>
                    <a:pt x="343" y="774"/>
                  </a:lnTo>
                  <a:lnTo>
                    <a:pt x="337" y="773"/>
                  </a:lnTo>
                  <a:lnTo>
                    <a:pt x="328" y="773"/>
                  </a:lnTo>
                  <a:lnTo>
                    <a:pt x="317" y="773"/>
                  </a:lnTo>
                  <a:lnTo>
                    <a:pt x="316" y="771"/>
                  </a:lnTo>
                  <a:lnTo>
                    <a:pt x="313" y="771"/>
                  </a:lnTo>
                  <a:lnTo>
                    <a:pt x="312" y="770"/>
                  </a:lnTo>
                  <a:lnTo>
                    <a:pt x="307" y="765"/>
                  </a:lnTo>
                  <a:lnTo>
                    <a:pt x="307" y="762"/>
                  </a:lnTo>
                  <a:lnTo>
                    <a:pt x="305" y="760"/>
                  </a:lnTo>
                  <a:lnTo>
                    <a:pt x="304" y="753"/>
                  </a:lnTo>
                  <a:lnTo>
                    <a:pt x="303" y="748"/>
                  </a:lnTo>
                  <a:lnTo>
                    <a:pt x="300" y="741"/>
                  </a:lnTo>
                  <a:lnTo>
                    <a:pt x="295" y="736"/>
                  </a:lnTo>
                  <a:lnTo>
                    <a:pt x="294" y="732"/>
                  </a:lnTo>
                  <a:lnTo>
                    <a:pt x="291" y="731"/>
                  </a:lnTo>
                  <a:lnTo>
                    <a:pt x="288" y="729"/>
                  </a:lnTo>
                  <a:lnTo>
                    <a:pt x="286" y="729"/>
                  </a:lnTo>
                  <a:lnTo>
                    <a:pt x="284" y="728"/>
                  </a:lnTo>
                  <a:lnTo>
                    <a:pt x="281" y="728"/>
                  </a:lnTo>
                  <a:lnTo>
                    <a:pt x="277" y="729"/>
                  </a:lnTo>
                  <a:lnTo>
                    <a:pt x="265" y="729"/>
                  </a:lnTo>
                  <a:lnTo>
                    <a:pt x="263" y="731"/>
                  </a:lnTo>
                  <a:lnTo>
                    <a:pt x="260" y="735"/>
                  </a:lnTo>
                  <a:lnTo>
                    <a:pt x="254" y="741"/>
                  </a:lnTo>
                  <a:lnTo>
                    <a:pt x="250" y="741"/>
                  </a:lnTo>
                  <a:lnTo>
                    <a:pt x="248" y="743"/>
                  </a:lnTo>
                  <a:lnTo>
                    <a:pt x="237" y="743"/>
                  </a:lnTo>
                  <a:lnTo>
                    <a:pt x="233" y="741"/>
                  </a:lnTo>
                  <a:lnTo>
                    <a:pt x="229" y="741"/>
                  </a:lnTo>
                  <a:lnTo>
                    <a:pt x="228" y="739"/>
                  </a:lnTo>
                  <a:lnTo>
                    <a:pt x="226" y="737"/>
                  </a:lnTo>
                  <a:lnTo>
                    <a:pt x="224" y="735"/>
                  </a:lnTo>
                  <a:lnTo>
                    <a:pt x="224" y="732"/>
                  </a:lnTo>
                  <a:lnTo>
                    <a:pt x="223" y="729"/>
                  </a:lnTo>
                  <a:lnTo>
                    <a:pt x="223" y="724"/>
                  </a:lnTo>
                  <a:lnTo>
                    <a:pt x="223" y="723"/>
                  </a:lnTo>
                  <a:lnTo>
                    <a:pt x="223" y="722"/>
                  </a:lnTo>
                  <a:lnTo>
                    <a:pt x="222" y="719"/>
                  </a:lnTo>
                  <a:lnTo>
                    <a:pt x="218" y="718"/>
                  </a:lnTo>
                  <a:lnTo>
                    <a:pt x="214" y="718"/>
                  </a:lnTo>
                  <a:lnTo>
                    <a:pt x="211" y="718"/>
                  </a:lnTo>
                  <a:lnTo>
                    <a:pt x="210" y="716"/>
                  </a:lnTo>
                  <a:lnTo>
                    <a:pt x="205" y="716"/>
                  </a:lnTo>
                  <a:lnTo>
                    <a:pt x="202" y="718"/>
                  </a:lnTo>
                  <a:lnTo>
                    <a:pt x="199" y="722"/>
                  </a:lnTo>
                  <a:lnTo>
                    <a:pt x="195" y="727"/>
                  </a:lnTo>
                  <a:lnTo>
                    <a:pt x="192" y="733"/>
                  </a:lnTo>
                  <a:lnTo>
                    <a:pt x="188" y="741"/>
                  </a:lnTo>
                  <a:lnTo>
                    <a:pt x="184" y="748"/>
                  </a:lnTo>
                  <a:lnTo>
                    <a:pt x="176" y="765"/>
                  </a:lnTo>
                  <a:lnTo>
                    <a:pt x="169" y="778"/>
                  </a:lnTo>
                  <a:lnTo>
                    <a:pt x="165" y="790"/>
                  </a:lnTo>
                  <a:lnTo>
                    <a:pt x="163" y="796"/>
                  </a:lnTo>
                  <a:lnTo>
                    <a:pt x="160" y="800"/>
                  </a:lnTo>
                  <a:lnTo>
                    <a:pt x="157" y="805"/>
                  </a:lnTo>
                  <a:lnTo>
                    <a:pt x="155" y="809"/>
                  </a:lnTo>
                  <a:lnTo>
                    <a:pt x="155" y="817"/>
                  </a:lnTo>
                  <a:lnTo>
                    <a:pt x="156" y="821"/>
                  </a:lnTo>
                  <a:lnTo>
                    <a:pt x="157" y="824"/>
                  </a:lnTo>
                  <a:lnTo>
                    <a:pt x="167" y="835"/>
                  </a:lnTo>
                  <a:lnTo>
                    <a:pt x="168" y="838"/>
                  </a:lnTo>
                  <a:lnTo>
                    <a:pt x="169" y="841"/>
                  </a:lnTo>
                  <a:lnTo>
                    <a:pt x="171" y="845"/>
                  </a:lnTo>
                  <a:lnTo>
                    <a:pt x="172" y="849"/>
                  </a:lnTo>
                  <a:lnTo>
                    <a:pt x="171" y="855"/>
                  </a:lnTo>
                  <a:lnTo>
                    <a:pt x="169" y="860"/>
                  </a:lnTo>
                  <a:lnTo>
                    <a:pt x="169" y="863"/>
                  </a:lnTo>
                  <a:lnTo>
                    <a:pt x="168" y="867"/>
                  </a:lnTo>
                  <a:lnTo>
                    <a:pt x="168" y="869"/>
                  </a:lnTo>
                  <a:lnTo>
                    <a:pt x="167" y="872"/>
                  </a:lnTo>
                  <a:lnTo>
                    <a:pt x="168" y="875"/>
                  </a:lnTo>
                  <a:lnTo>
                    <a:pt x="169" y="877"/>
                  </a:lnTo>
                  <a:lnTo>
                    <a:pt x="164" y="877"/>
                  </a:lnTo>
                  <a:lnTo>
                    <a:pt x="160" y="876"/>
                  </a:lnTo>
                  <a:lnTo>
                    <a:pt x="156" y="876"/>
                  </a:lnTo>
                  <a:lnTo>
                    <a:pt x="151" y="875"/>
                  </a:lnTo>
                  <a:lnTo>
                    <a:pt x="144" y="869"/>
                  </a:lnTo>
                  <a:lnTo>
                    <a:pt x="140" y="867"/>
                  </a:lnTo>
                  <a:lnTo>
                    <a:pt x="137" y="863"/>
                  </a:lnTo>
                  <a:lnTo>
                    <a:pt x="131" y="852"/>
                  </a:lnTo>
                  <a:lnTo>
                    <a:pt x="125" y="845"/>
                  </a:lnTo>
                  <a:lnTo>
                    <a:pt x="118" y="838"/>
                  </a:lnTo>
                  <a:lnTo>
                    <a:pt x="105" y="821"/>
                  </a:lnTo>
                  <a:lnTo>
                    <a:pt x="101" y="818"/>
                  </a:lnTo>
                  <a:lnTo>
                    <a:pt x="97" y="815"/>
                  </a:lnTo>
                  <a:lnTo>
                    <a:pt x="92" y="812"/>
                  </a:lnTo>
                  <a:lnTo>
                    <a:pt x="86" y="809"/>
                  </a:lnTo>
                  <a:lnTo>
                    <a:pt x="76" y="808"/>
                  </a:lnTo>
                  <a:lnTo>
                    <a:pt x="63" y="803"/>
                  </a:lnTo>
                  <a:lnTo>
                    <a:pt x="59" y="800"/>
                  </a:lnTo>
                  <a:lnTo>
                    <a:pt x="54" y="799"/>
                  </a:lnTo>
                  <a:lnTo>
                    <a:pt x="11" y="782"/>
                  </a:lnTo>
                  <a:lnTo>
                    <a:pt x="2" y="777"/>
                  </a:lnTo>
                  <a:lnTo>
                    <a:pt x="0" y="752"/>
                  </a:lnTo>
                  <a:lnTo>
                    <a:pt x="2" y="754"/>
                  </a:lnTo>
                  <a:lnTo>
                    <a:pt x="2" y="753"/>
                  </a:lnTo>
                  <a:lnTo>
                    <a:pt x="0" y="750"/>
                  </a:lnTo>
                  <a:lnTo>
                    <a:pt x="0" y="737"/>
                  </a:lnTo>
                  <a:lnTo>
                    <a:pt x="2" y="733"/>
                  </a:lnTo>
                  <a:lnTo>
                    <a:pt x="3" y="729"/>
                  </a:lnTo>
                  <a:lnTo>
                    <a:pt x="3" y="727"/>
                  </a:lnTo>
                  <a:lnTo>
                    <a:pt x="3" y="726"/>
                  </a:lnTo>
                  <a:lnTo>
                    <a:pt x="4" y="724"/>
                  </a:lnTo>
                  <a:lnTo>
                    <a:pt x="6" y="722"/>
                  </a:lnTo>
                  <a:lnTo>
                    <a:pt x="7" y="718"/>
                  </a:lnTo>
                  <a:lnTo>
                    <a:pt x="10" y="716"/>
                  </a:lnTo>
                  <a:lnTo>
                    <a:pt x="10" y="716"/>
                  </a:lnTo>
                  <a:lnTo>
                    <a:pt x="11" y="715"/>
                  </a:lnTo>
                  <a:lnTo>
                    <a:pt x="20" y="709"/>
                  </a:lnTo>
                  <a:lnTo>
                    <a:pt x="21" y="709"/>
                  </a:lnTo>
                  <a:lnTo>
                    <a:pt x="23" y="707"/>
                  </a:lnTo>
                  <a:lnTo>
                    <a:pt x="24" y="705"/>
                  </a:lnTo>
                  <a:lnTo>
                    <a:pt x="24" y="705"/>
                  </a:lnTo>
                  <a:lnTo>
                    <a:pt x="25" y="701"/>
                  </a:lnTo>
                  <a:lnTo>
                    <a:pt x="25" y="698"/>
                  </a:lnTo>
                  <a:lnTo>
                    <a:pt x="24" y="689"/>
                  </a:lnTo>
                  <a:lnTo>
                    <a:pt x="23" y="680"/>
                  </a:lnTo>
                  <a:lnTo>
                    <a:pt x="23" y="675"/>
                  </a:lnTo>
                  <a:lnTo>
                    <a:pt x="21" y="669"/>
                  </a:lnTo>
                  <a:lnTo>
                    <a:pt x="21" y="665"/>
                  </a:lnTo>
                  <a:lnTo>
                    <a:pt x="23" y="661"/>
                  </a:lnTo>
                  <a:lnTo>
                    <a:pt x="24" y="658"/>
                  </a:lnTo>
                  <a:lnTo>
                    <a:pt x="27" y="655"/>
                  </a:lnTo>
                  <a:lnTo>
                    <a:pt x="29" y="652"/>
                  </a:lnTo>
                  <a:lnTo>
                    <a:pt x="34" y="652"/>
                  </a:lnTo>
                  <a:lnTo>
                    <a:pt x="38" y="651"/>
                  </a:lnTo>
                  <a:lnTo>
                    <a:pt x="41" y="648"/>
                  </a:lnTo>
                  <a:lnTo>
                    <a:pt x="44" y="644"/>
                  </a:lnTo>
                  <a:lnTo>
                    <a:pt x="46" y="641"/>
                  </a:lnTo>
                  <a:lnTo>
                    <a:pt x="55" y="621"/>
                  </a:lnTo>
                  <a:lnTo>
                    <a:pt x="58" y="612"/>
                  </a:lnTo>
                  <a:lnTo>
                    <a:pt x="61" y="605"/>
                  </a:lnTo>
                  <a:lnTo>
                    <a:pt x="62" y="604"/>
                  </a:lnTo>
                  <a:lnTo>
                    <a:pt x="62" y="603"/>
                  </a:lnTo>
                  <a:lnTo>
                    <a:pt x="65" y="603"/>
                  </a:lnTo>
                  <a:lnTo>
                    <a:pt x="66" y="604"/>
                  </a:lnTo>
                  <a:lnTo>
                    <a:pt x="74" y="614"/>
                  </a:lnTo>
                  <a:lnTo>
                    <a:pt x="76" y="614"/>
                  </a:lnTo>
                  <a:lnTo>
                    <a:pt x="76" y="616"/>
                  </a:lnTo>
                  <a:lnTo>
                    <a:pt x="79" y="617"/>
                  </a:lnTo>
                  <a:lnTo>
                    <a:pt x="82" y="618"/>
                  </a:lnTo>
                  <a:lnTo>
                    <a:pt x="91" y="618"/>
                  </a:lnTo>
                  <a:lnTo>
                    <a:pt x="93" y="617"/>
                  </a:lnTo>
                  <a:lnTo>
                    <a:pt x="97" y="616"/>
                  </a:lnTo>
                  <a:lnTo>
                    <a:pt x="101" y="614"/>
                  </a:lnTo>
                  <a:lnTo>
                    <a:pt x="104" y="610"/>
                  </a:lnTo>
                  <a:lnTo>
                    <a:pt x="108" y="608"/>
                  </a:lnTo>
                  <a:lnTo>
                    <a:pt x="112" y="604"/>
                  </a:lnTo>
                  <a:lnTo>
                    <a:pt x="116" y="600"/>
                  </a:lnTo>
                  <a:lnTo>
                    <a:pt x="121" y="596"/>
                  </a:lnTo>
                  <a:lnTo>
                    <a:pt x="125" y="588"/>
                  </a:lnTo>
                  <a:lnTo>
                    <a:pt x="126" y="587"/>
                  </a:lnTo>
                  <a:lnTo>
                    <a:pt x="137" y="571"/>
                  </a:lnTo>
                  <a:lnTo>
                    <a:pt x="142" y="565"/>
                  </a:lnTo>
                  <a:lnTo>
                    <a:pt x="148" y="553"/>
                  </a:lnTo>
                  <a:lnTo>
                    <a:pt x="150" y="549"/>
                  </a:lnTo>
                  <a:lnTo>
                    <a:pt x="143" y="549"/>
                  </a:lnTo>
                  <a:lnTo>
                    <a:pt x="137" y="548"/>
                  </a:lnTo>
                  <a:lnTo>
                    <a:pt x="133" y="548"/>
                  </a:lnTo>
                  <a:lnTo>
                    <a:pt x="125" y="546"/>
                  </a:lnTo>
                  <a:lnTo>
                    <a:pt x="123" y="545"/>
                  </a:lnTo>
                  <a:lnTo>
                    <a:pt x="122" y="542"/>
                  </a:lnTo>
                  <a:lnTo>
                    <a:pt x="122" y="540"/>
                  </a:lnTo>
                  <a:lnTo>
                    <a:pt x="127" y="535"/>
                  </a:lnTo>
                  <a:lnTo>
                    <a:pt x="133" y="529"/>
                  </a:lnTo>
                  <a:lnTo>
                    <a:pt x="139" y="525"/>
                  </a:lnTo>
                  <a:lnTo>
                    <a:pt x="155" y="516"/>
                  </a:lnTo>
                  <a:lnTo>
                    <a:pt x="169" y="508"/>
                  </a:lnTo>
                  <a:lnTo>
                    <a:pt x="176" y="504"/>
                  </a:lnTo>
                  <a:lnTo>
                    <a:pt x="178" y="502"/>
                  </a:lnTo>
                  <a:lnTo>
                    <a:pt x="180" y="501"/>
                  </a:lnTo>
                  <a:lnTo>
                    <a:pt x="180" y="499"/>
                  </a:lnTo>
                  <a:lnTo>
                    <a:pt x="178" y="498"/>
                  </a:lnTo>
                  <a:lnTo>
                    <a:pt x="173" y="497"/>
                  </a:lnTo>
                  <a:lnTo>
                    <a:pt x="169" y="494"/>
                  </a:lnTo>
                  <a:lnTo>
                    <a:pt x="165" y="493"/>
                  </a:lnTo>
                  <a:lnTo>
                    <a:pt x="161" y="489"/>
                  </a:lnTo>
                  <a:lnTo>
                    <a:pt x="155" y="481"/>
                  </a:lnTo>
                  <a:lnTo>
                    <a:pt x="147" y="473"/>
                  </a:lnTo>
                  <a:lnTo>
                    <a:pt x="139" y="463"/>
                  </a:lnTo>
                  <a:lnTo>
                    <a:pt x="131" y="455"/>
                  </a:lnTo>
                  <a:lnTo>
                    <a:pt x="127" y="450"/>
                  </a:lnTo>
                  <a:lnTo>
                    <a:pt x="123" y="446"/>
                  </a:lnTo>
                  <a:lnTo>
                    <a:pt x="118" y="442"/>
                  </a:lnTo>
                  <a:lnTo>
                    <a:pt x="113" y="438"/>
                  </a:lnTo>
                  <a:lnTo>
                    <a:pt x="109" y="435"/>
                  </a:lnTo>
                  <a:lnTo>
                    <a:pt x="105" y="431"/>
                  </a:lnTo>
                  <a:lnTo>
                    <a:pt x="105" y="427"/>
                  </a:lnTo>
                  <a:lnTo>
                    <a:pt x="106" y="426"/>
                  </a:lnTo>
                  <a:lnTo>
                    <a:pt x="110" y="425"/>
                  </a:lnTo>
                  <a:lnTo>
                    <a:pt x="113" y="423"/>
                  </a:lnTo>
                  <a:lnTo>
                    <a:pt x="118" y="423"/>
                  </a:lnTo>
                  <a:lnTo>
                    <a:pt x="123" y="422"/>
                  </a:lnTo>
                  <a:lnTo>
                    <a:pt x="129" y="422"/>
                  </a:lnTo>
                  <a:lnTo>
                    <a:pt x="135" y="423"/>
                  </a:lnTo>
                  <a:lnTo>
                    <a:pt x="143" y="423"/>
                  </a:lnTo>
                  <a:lnTo>
                    <a:pt x="150" y="425"/>
                  </a:lnTo>
                  <a:lnTo>
                    <a:pt x="159" y="426"/>
                  </a:lnTo>
                  <a:lnTo>
                    <a:pt x="167" y="427"/>
                  </a:lnTo>
                  <a:lnTo>
                    <a:pt x="168" y="429"/>
                  </a:lnTo>
                  <a:lnTo>
                    <a:pt x="169" y="427"/>
                  </a:lnTo>
                  <a:lnTo>
                    <a:pt x="169" y="427"/>
                  </a:lnTo>
                  <a:lnTo>
                    <a:pt x="169" y="426"/>
                  </a:lnTo>
                  <a:lnTo>
                    <a:pt x="169" y="423"/>
                  </a:lnTo>
                  <a:lnTo>
                    <a:pt x="167" y="419"/>
                  </a:lnTo>
                  <a:lnTo>
                    <a:pt x="163" y="414"/>
                  </a:lnTo>
                  <a:lnTo>
                    <a:pt x="160" y="408"/>
                  </a:lnTo>
                  <a:lnTo>
                    <a:pt x="155" y="401"/>
                  </a:lnTo>
                  <a:lnTo>
                    <a:pt x="137" y="379"/>
                  </a:lnTo>
                  <a:lnTo>
                    <a:pt x="122" y="365"/>
                  </a:lnTo>
                  <a:lnTo>
                    <a:pt x="109" y="350"/>
                  </a:lnTo>
                  <a:lnTo>
                    <a:pt x="97" y="338"/>
                  </a:lnTo>
                  <a:lnTo>
                    <a:pt x="95" y="334"/>
                  </a:lnTo>
                  <a:lnTo>
                    <a:pt x="95" y="328"/>
                  </a:lnTo>
                  <a:lnTo>
                    <a:pt x="97" y="319"/>
                  </a:lnTo>
                  <a:lnTo>
                    <a:pt x="99" y="313"/>
                  </a:lnTo>
                  <a:lnTo>
                    <a:pt x="101" y="310"/>
                  </a:lnTo>
                  <a:lnTo>
                    <a:pt x="113" y="286"/>
                  </a:lnTo>
                  <a:lnTo>
                    <a:pt x="127" y="261"/>
                  </a:lnTo>
                  <a:lnTo>
                    <a:pt x="138" y="236"/>
                  </a:lnTo>
                  <a:lnTo>
                    <a:pt x="140" y="231"/>
                  </a:lnTo>
                  <a:lnTo>
                    <a:pt x="142" y="225"/>
                  </a:lnTo>
                  <a:lnTo>
                    <a:pt x="143" y="221"/>
                  </a:lnTo>
                  <a:lnTo>
                    <a:pt x="143" y="215"/>
                  </a:lnTo>
                  <a:lnTo>
                    <a:pt x="144" y="211"/>
                  </a:lnTo>
                  <a:lnTo>
                    <a:pt x="143" y="205"/>
                  </a:lnTo>
                  <a:lnTo>
                    <a:pt x="140" y="201"/>
                  </a:lnTo>
                  <a:lnTo>
                    <a:pt x="139" y="200"/>
                  </a:lnTo>
                  <a:lnTo>
                    <a:pt x="135" y="197"/>
                  </a:lnTo>
                  <a:lnTo>
                    <a:pt x="131" y="196"/>
                  </a:lnTo>
                  <a:lnTo>
                    <a:pt x="116" y="196"/>
                  </a:lnTo>
                  <a:lnTo>
                    <a:pt x="112" y="197"/>
                  </a:lnTo>
                  <a:lnTo>
                    <a:pt x="106" y="200"/>
                  </a:lnTo>
                  <a:lnTo>
                    <a:pt x="97" y="201"/>
                  </a:lnTo>
                  <a:lnTo>
                    <a:pt x="83" y="208"/>
                  </a:lnTo>
                  <a:lnTo>
                    <a:pt x="76" y="213"/>
                  </a:lnTo>
                  <a:lnTo>
                    <a:pt x="78" y="210"/>
                  </a:lnTo>
                  <a:lnTo>
                    <a:pt x="80" y="206"/>
                  </a:lnTo>
                  <a:lnTo>
                    <a:pt x="80" y="205"/>
                  </a:lnTo>
                  <a:lnTo>
                    <a:pt x="83" y="202"/>
                  </a:lnTo>
                  <a:lnTo>
                    <a:pt x="83" y="201"/>
                  </a:lnTo>
                  <a:lnTo>
                    <a:pt x="83" y="198"/>
                  </a:lnTo>
                  <a:lnTo>
                    <a:pt x="83" y="196"/>
                  </a:lnTo>
                  <a:lnTo>
                    <a:pt x="83" y="192"/>
                  </a:lnTo>
                  <a:lnTo>
                    <a:pt x="80" y="188"/>
                  </a:lnTo>
                  <a:lnTo>
                    <a:pt x="79" y="183"/>
                  </a:lnTo>
                  <a:lnTo>
                    <a:pt x="65" y="167"/>
                  </a:lnTo>
                  <a:lnTo>
                    <a:pt x="63" y="164"/>
                  </a:lnTo>
                  <a:lnTo>
                    <a:pt x="62" y="162"/>
                  </a:lnTo>
                  <a:lnTo>
                    <a:pt x="62" y="159"/>
                  </a:lnTo>
                  <a:lnTo>
                    <a:pt x="65" y="158"/>
                  </a:lnTo>
                  <a:lnTo>
                    <a:pt x="65" y="158"/>
                  </a:lnTo>
                  <a:lnTo>
                    <a:pt x="71" y="153"/>
                  </a:lnTo>
                  <a:lnTo>
                    <a:pt x="76" y="151"/>
                  </a:lnTo>
                  <a:lnTo>
                    <a:pt x="80" y="150"/>
                  </a:lnTo>
                  <a:lnTo>
                    <a:pt x="91" y="147"/>
                  </a:lnTo>
                  <a:lnTo>
                    <a:pt x="100" y="145"/>
                  </a:lnTo>
                  <a:lnTo>
                    <a:pt x="104" y="143"/>
                  </a:lnTo>
                  <a:lnTo>
                    <a:pt x="106" y="141"/>
                  </a:lnTo>
                  <a:lnTo>
                    <a:pt x="106" y="140"/>
                  </a:lnTo>
                  <a:lnTo>
                    <a:pt x="106" y="138"/>
                  </a:lnTo>
                  <a:lnTo>
                    <a:pt x="103" y="136"/>
                  </a:lnTo>
                  <a:lnTo>
                    <a:pt x="97" y="133"/>
                  </a:lnTo>
                  <a:lnTo>
                    <a:pt x="89" y="133"/>
                  </a:lnTo>
                  <a:lnTo>
                    <a:pt x="86" y="132"/>
                  </a:lnTo>
                  <a:lnTo>
                    <a:pt x="80" y="130"/>
                  </a:lnTo>
                  <a:lnTo>
                    <a:pt x="76" y="128"/>
                  </a:lnTo>
                  <a:lnTo>
                    <a:pt x="74" y="128"/>
                  </a:lnTo>
                  <a:lnTo>
                    <a:pt x="71" y="125"/>
                  </a:lnTo>
                  <a:lnTo>
                    <a:pt x="68" y="122"/>
                  </a:lnTo>
                  <a:lnTo>
                    <a:pt x="66" y="121"/>
                  </a:lnTo>
                  <a:lnTo>
                    <a:pt x="65" y="120"/>
                  </a:lnTo>
                  <a:lnTo>
                    <a:pt x="61" y="115"/>
                  </a:lnTo>
                  <a:lnTo>
                    <a:pt x="57" y="105"/>
                  </a:lnTo>
                  <a:lnTo>
                    <a:pt x="55" y="100"/>
                  </a:lnTo>
                  <a:lnTo>
                    <a:pt x="55" y="91"/>
                  </a:lnTo>
                  <a:lnTo>
                    <a:pt x="57" y="86"/>
                  </a:lnTo>
                  <a:lnTo>
                    <a:pt x="58" y="83"/>
                  </a:lnTo>
                  <a:lnTo>
                    <a:pt x="59" y="75"/>
                  </a:lnTo>
                  <a:lnTo>
                    <a:pt x="61" y="73"/>
                  </a:lnTo>
                  <a:lnTo>
                    <a:pt x="59" y="68"/>
                  </a:lnTo>
                  <a:lnTo>
                    <a:pt x="59" y="64"/>
                  </a:lnTo>
                  <a:lnTo>
                    <a:pt x="57" y="58"/>
                  </a:lnTo>
                  <a:lnTo>
                    <a:pt x="55" y="53"/>
                  </a:lnTo>
                  <a:lnTo>
                    <a:pt x="53" y="48"/>
                  </a:lnTo>
                  <a:lnTo>
                    <a:pt x="50" y="44"/>
                  </a:lnTo>
                  <a:lnTo>
                    <a:pt x="50" y="41"/>
                  </a:lnTo>
                  <a:lnTo>
                    <a:pt x="50" y="40"/>
                  </a:lnTo>
                  <a:lnTo>
                    <a:pt x="55" y="36"/>
                  </a:lnTo>
                  <a:lnTo>
                    <a:pt x="65" y="28"/>
                  </a:lnTo>
                  <a:lnTo>
                    <a:pt x="70" y="24"/>
                  </a:lnTo>
                  <a:lnTo>
                    <a:pt x="71" y="24"/>
                  </a:lnTo>
                  <a:lnTo>
                    <a:pt x="79" y="18"/>
                  </a:lnTo>
                  <a:lnTo>
                    <a:pt x="80" y="17"/>
                  </a:lnTo>
                  <a:lnTo>
                    <a:pt x="82" y="17"/>
                  </a:lnTo>
                  <a:lnTo>
                    <a:pt x="84" y="15"/>
                  </a:lnTo>
                  <a:lnTo>
                    <a:pt x="87" y="14"/>
                  </a:lnTo>
                  <a:lnTo>
                    <a:pt x="92" y="11"/>
                  </a:lnTo>
                  <a:lnTo>
                    <a:pt x="97" y="10"/>
                  </a:lnTo>
                  <a:lnTo>
                    <a:pt x="101" y="9"/>
                  </a:lnTo>
                  <a:lnTo>
                    <a:pt x="104" y="7"/>
                  </a:lnTo>
                  <a:lnTo>
                    <a:pt x="113" y="6"/>
                  </a:lnTo>
                  <a:lnTo>
                    <a:pt x="116" y="6"/>
                  </a:lnTo>
                  <a:lnTo>
                    <a:pt x="122" y="6"/>
                  </a:lnTo>
                  <a:lnTo>
                    <a:pt x="129" y="6"/>
                  </a:lnTo>
                  <a:lnTo>
                    <a:pt x="135" y="5"/>
                  </a:lnTo>
                  <a:lnTo>
                    <a:pt x="142" y="5"/>
                  </a:lnTo>
                  <a:lnTo>
                    <a:pt x="148" y="2"/>
                  </a:lnTo>
                  <a:lnTo>
                    <a:pt x="155" y="2"/>
                  </a:lnTo>
                  <a:lnTo>
                    <a:pt x="168" y="0"/>
                  </a:lnTo>
                  <a:lnTo>
                    <a:pt x="193" y="0"/>
                  </a:lnTo>
                  <a:lnTo>
                    <a:pt x="198" y="3"/>
                  </a:lnTo>
                  <a:lnTo>
                    <a:pt x="203" y="9"/>
                  </a:lnTo>
                  <a:lnTo>
                    <a:pt x="209" y="14"/>
                  </a:lnTo>
                  <a:lnTo>
                    <a:pt x="214" y="19"/>
                  </a:lnTo>
                  <a:lnTo>
                    <a:pt x="224" y="28"/>
                  </a:lnTo>
                  <a:lnTo>
                    <a:pt x="228" y="30"/>
                  </a:lnTo>
                  <a:lnTo>
                    <a:pt x="231" y="31"/>
                  </a:lnTo>
                  <a:lnTo>
                    <a:pt x="233" y="34"/>
                  </a:lnTo>
                  <a:lnTo>
                    <a:pt x="236" y="34"/>
                  </a:lnTo>
                  <a:lnTo>
                    <a:pt x="240" y="35"/>
                  </a:lnTo>
                  <a:lnTo>
                    <a:pt x="244" y="36"/>
                  </a:lnTo>
                  <a:lnTo>
                    <a:pt x="248" y="37"/>
                  </a:lnTo>
                  <a:lnTo>
                    <a:pt x="250" y="40"/>
                  </a:lnTo>
                  <a:lnTo>
                    <a:pt x="260" y="45"/>
                  </a:lnTo>
                  <a:lnTo>
                    <a:pt x="267" y="51"/>
                  </a:lnTo>
                  <a:lnTo>
                    <a:pt x="277" y="58"/>
                  </a:lnTo>
                  <a:lnTo>
                    <a:pt x="283" y="66"/>
                  </a:lnTo>
                  <a:lnTo>
                    <a:pt x="290" y="73"/>
                  </a:lnTo>
                  <a:lnTo>
                    <a:pt x="295" y="79"/>
                  </a:lnTo>
                  <a:lnTo>
                    <a:pt x="299" y="88"/>
                  </a:lnTo>
                  <a:lnTo>
                    <a:pt x="300" y="94"/>
                  </a:lnTo>
                  <a:lnTo>
                    <a:pt x="301" y="98"/>
                  </a:lnTo>
                  <a:lnTo>
                    <a:pt x="303" y="107"/>
                  </a:lnTo>
                  <a:lnTo>
                    <a:pt x="304" y="115"/>
                  </a:lnTo>
                  <a:lnTo>
                    <a:pt x="304" y="119"/>
                  </a:lnTo>
                  <a:lnTo>
                    <a:pt x="304" y="121"/>
                  </a:lnTo>
                  <a:lnTo>
                    <a:pt x="305" y="125"/>
                  </a:lnTo>
                  <a:lnTo>
                    <a:pt x="307" y="128"/>
                  </a:lnTo>
                  <a:lnTo>
                    <a:pt x="309" y="132"/>
                  </a:lnTo>
                  <a:lnTo>
                    <a:pt x="317" y="136"/>
                  </a:lnTo>
                  <a:lnTo>
                    <a:pt x="321" y="137"/>
                  </a:lnTo>
                  <a:lnTo>
                    <a:pt x="329" y="140"/>
                  </a:lnTo>
                  <a:lnTo>
                    <a:pt x="337" y="142"/>
                  </a:lnTo>
                  <a:lnTo>
                    <a:pt x="346" y="146"/>
                  </a:lnTo>
                  <a:lnTo>
                    <a:pt x="354" y="150"/>
                  </a:lnTo>
                  <a:lnTo>
                    <a:pt x="364" y="153"/>
                  </a:lnTo>
                  <a:lnTo>
                    <a:pt x="373" y="158"/>
                  </a:lnTo>
                  <a:lnTo>
                    <a:pt x="384" y="159"/>
                  </a:lnTo>
                  <a:lnTo>
                    <a:pt x="392" y="162"/>
                  </a:lnTo>
                  <a:lnTo>
                    <a:pt x="401" y="164"/>
                  </a:lnTo>
                  <a:lnTo>
                    <a:pt x="407" y="164"/>
                  </a:lnTo>
                  <a:lnTo>
                    <a:pt x="414" y="166"/>
                  </a:lnTo>
                  <a:lnTo>
                    <a:pt x="419" y="167"/>
                  </a:lnTo>
                  <a:lnTo>
                    <a:pt x="427" y="170"/>
                  </a:lnTo>
                  <a:lnTo>
                    <a:pt x="428" y="171"/>
                  </a:lnTo>
                  <a:lnTo>
                    <a:pt x="428" y="172"/>
                  </a:lnTo>
                  <a:lnTo>
                    <a:pt x="430" y="175"/>
                  </a:lnTo>
                  <a:lnTo>
                    <a:pt x="430" y="176"/>
                  </a:lnTo>
                  <a:lnTo>
                    <a:pt x="426" y="183"/>
                  </a:lnTo>
                  <a:lnTo>
                    <a:pt x="426" y="188"/>
                  </a:lnTo>
                  <a:lnTo>
                    <a:pt x="424" y="193"/>
                  </a:lnTo>
                  <a:lnTo>
                    <a:pt x="424" y="206"/>
                  </a:lnTo>
                  <a:lnTo>
                    <a:pt x="428" y="206"/>
                  </a:lnTo>
                  <a:lnTo>
                    <a:pt x="431" y="208"/>
                  </a:lnTo>
                  <a:lnTo>
                    <a:pt x="435" y="209"/>
                  </a:lnTo>
                  <a:lnTo>
                    <a:pt x="435" y="210"/>
                  </a:lnTo>
                  <a:lnTo>
                    <a:pt x="438" y="211"/>
                  </a:lnTo>
                  <a:lnTo>
                    <a:pt x="440" y="214"/>
                  </a:lnTo>
                  <a:lnTo>
                    <a:pt x="441" y="217"/>
                  </a:lnTo>
                  <a:lnTo>
                    <a:pt x="441" y="225"/>
                  </a:lnTo>
                  <a:lnTo>
                    <a:pt x="438" y="226"/>
                  </a:lnTo>
                  <a:lnTo>
                    <a:pt x="435" y="228"/>
                  </a:lnTo>
                  <a:lnTo>
                    <a:pt x="431" y="230"/>
                  </a:lnTo>
                  <a:lnTo>
                    <a:pt x="428" y="231"/>
                  </a:lnTo>
                  <a:lnTo>
                    <a:pt x="424" y="232"/>
                  </a:lnTo>
                  <a:lnTo>
                    <a:pt x="422" y="236"/>
                  </a:lnTo>
                  <a:lnTo>
                    <a:pt x="422" y="244"/>
                  </a:lnTo>
                  <a:lnTo>
                    <a:pt x="423" y="248"/>
                  </a:lnTo>
                  <a:lnTo>
                    <a:pt x="426" y="249"/>
                  </a:lnTo>
                  <a:lnTo>
                    <a:pt x="428" y="251"/>
                  </a:lnTo>
                  <a:lnTo>
                    <a:pt x="430" y="251"/>
                  </a:lnTo>
                  <a:lnTo>
                    <a:pt x="434" y="252"/>
                  </a:lnTo>
                  <a:lnTo>
                    <a:pt x="440" y="252"/>
                  </a:lnTo>
                  <a:lnTo>
                    <a:pt x="447" y="251"/>
                  </a:lnTo>
                  <a:lnTo>
                    <a:pt x="453" y="251"/>
                  </a:lnTo>
                  <a:lnTo>
                    <a:pt x="455" y="252"/>
                  </a:lnTo>
                  <a:lnTo>
                    <a:pt x="456" y="252"/>
                  </a:lnTo>
                  <a:lnTo>
                    <a:pt x="458" y="256"/>
                  </a:lnTo>
                  <a:lnTo>
                    <a:pt x="458" y="260"/>
                  </a:lnTo>
                  <a:lnTo>
                    <a:pt x="458" y="261"/>
                  </a:lnTo>
                  <a:lnTo>
                    <a:pt x="460" y="262"/>
                  </a:lnTo>
                  <a:lnTo>
                    <a:pt x="462" y="264"/>
                  </a:lnTo>
                  <a:lnTo>
                    <a:pt x="468" y="266"/>
                  </a:lnTo>
                  <a:lnTo>
                    <a:pt x="472" y="268"/>
                  </a:lnTo>
                  <a:lnTo>
                    <a:pt x="477" y="269"/>
                  </a:lnTo>
                  <a:lnTo>
                    <a:pt x="482" y="269"/>
                  </a:lnTo>
                  <a:lnTo>
                    <a:pt x="489" y="270"/>
                  </a:lnTo>
                  <a:lnTo>
                    <a:pt x="521" y="270"/>
                  </a:lnTo>
                  <a:lnTo>
                    <a:pt x="528" y="273"/>
                  </a:lnTo>
                  <a:lnTo>
                    <a:pt x="530" y="276"/>
                  </a:lnTo>
                  <a:lnTo>
                    <a:pt x="536" y="279"/>
                  </a:lnTo>
                  <a:lnTo>
                    <a:pt x="540" y="286"/>
                  </a:lnTo>
                  <a:lnTo>
                    <a:pt x="542" y="291"/>
                  </a:lnTo>
                  <a:lnTo>
                    <a:pt x="545" y="295"/>
                  </a:lnTo>
                  <a:lnTo>
                    <a:pt x="549" y="296"/>
                  </a:lnTo>
                  <a:lnTo>
                    <a:pt x="550" y="296"/>
                  </a:lnTo>
                  <a:lnTo>
                    <a:pt x="557" y="294"/>
                  </a:lnTo>
                  <a:lnTo>
                    <a:pt x="563" y="291"/>
                  </a:lnTo>
                  <a:lnTo>
                    <a:pt x="563" y="283"/>
                  </a:lnTo>
                  <a:lnTo>
                    <a:pt x="566" y="276"/>
                  </a:lnTo>
                  <a:lnTo>
                    <a:pt x="566" y="272"/>
                  </a:lnTo>
                  <a:lnTo>
                    <a:pt x="567" y="268"/>
                  </a:lnTo>
                  <a:lnTo>
                    <a:pt x="571" y="261"/>
                  </a:lnTo>
                  <a:lnTo>
                    <a:pt x="574" y="259"/>
                  </a:lnTo>
                  <a:lnTo>
                    <a:pt x="575" y="255"/>
                  </a:lnTo>
                  <a:lnTo>
                    <a:pt x="578" y="253"/>
                  </a:lnTo>
                  <a:lnTo>
                    <a:pt x="581" y="252"/>
                  </a:lnTo>
                  <a:lnTo>
                    <a:pt x="584" y="249"/>
                  </a:lnTo>
                  <a:lnTo>
                    <a:pt x="588" y="249"/>
                  </a:lnTo>
                  <a:lnTo>
                    <a:pt x="605" y="249"/>
                  </a:lnTo>
                  <a:lnTo>
                    <a:pt x="608" y="249"/>
                  </a:lnTo>
                  <a:lnTo>
                    <a:pt x="610" y="251"/>
                  </a:lnTo>
                  <a:lnTo>
                    <a:pt x="617" y="252"/>
                  </a:lnTo>
                  <a:lnTo>
                    <a:pt x="621" y="255"/>
                  </a:lnTo>
                  <a:lnTo>
                    <a:pt x="629" y="260"/>
                  </a:lnTo>
                  <a:lnTo>
                    <a:pt x="635" y="260"/>
                  </a:lnTo>
                  <a:lnTo>
                    <a:pt x="638" y="259"/>
                  </a:lnTo>
                  <a:lnTo>
                    <a:pt x="642" y="260"/>
                  </a:lnTo>
                  <a:lnTo>
                    <a:pt x="646" y="260"/>
                  </a:lnTo>
                  <a:lnTo>
                    <a:pt x="646" y="262"/>
                  </a:lnTo>
                  <a:lnTo>
                    <a:pt x="647" y="264"/>
                  </a:lnTo>
                  <a:lnTo>
                    <a:pt x="644" y="266"/>
                  </a:lnTo>
                  <a:lnTo>
                    <a:pt x="643" y="268"/>
                  </a:lnTo>
                  <a:lnTo>
                    <a:pt x="642" y="270"/>
                  </a:lnTo>
                  <a:lnTo>
                    <a:pt x="640" y="272"/>
                  </a:lnTo>
                  <a:lnTo>
                    <a:pt x="635" y="273"/>
                  </a:lnTo>
                  <a:lnTo>
                    <a:pt x="630" y="274"/>
                  </a:lnTo>
                  <a:lnTo>
                    <a:pt x="625" y="277"/>
                  </a:lnTo>
                  <a:lnTo>
                    <a:pt x="622" y="279"/>
                  </a:lnTo>
                  <a:lnTo>
                    <a:pt x="619" y="281"/>
                  </a:lnTo>
                  <a:lnTo>
                    <a:pt x="617" y="290"/>
                  </a:lnTo>
                  <a:lnTo>
                    <a:pt x="614" y="295"/>
                  </a:lnTo>
                  <a:lnTo>
                    <a:pt x="614" y="310"/>
                  </a:lnTo>
                  <a:lnTo>
                    <a:pt x="618" y="315"/>
                  </a:lnTo>
                  <a:lnTo>
                    <a:pt x="619" y="316"/>
                  </a:lnTo>
                  <a:lnTo>
                    <a:pt x="623" y="316"/>
                  </a:lnTo>
                  <a:lnTo>
                    <a:pt x="630" y="319"/>
                  </a:lnTo>
                  <a:lnTo>
                    <a:pt x="638" y="320"/>
                  </a:lnTo>
                  <a:lnTo>
                    <a:pt x="647" y="323"/>
                  </a:lnTo>
                  <a:lnTo>
                    <a:pt x="650" y="323"/>
                  </a:lnTo>
                  <a:lnTo>
                    <a:pt x="655" y="327"/>
                  </a:lnTo>
                  <a:lnTo>
                    <a:pt x="659" y="329"/>
                  </a:lnTo>
                  <a:lnTo>
                    <a:pt x="663" y="334"/>
                  </a:lnTo>
                  <a:lnTo>
                    <a:pt x="657" y="336"/>
                  </a:lnTo>
                  <a:lnTo>
                    <a:pt x="653" y="338"/>
                  </a:lnTo>
                  <a:lnTo>
                    <a:pt x="651" y="341"/>
                  </a:lnTo>
                  <a:lnTo>
                    <a:pt x="647" y="350"/>
                  </a:lnTo>
                  <a:lnTo>
                    <a:pt x="644" y="355"/>
                  </a:lnTo>
                  <a:lnTo>
                    <a:pt x="644" y="362"/>
                  </a:lnTo>
                  <a:lnTo>
                    <a:pt x="643" y="367"/>
                  </a:lnTo>
                  <a:lnTo>
                    <a:pt x="642" y="371"/>
                  </a:lnTo>
                  <a:lnTo>
                    <a:pt x="640" y="376"/>
                  </a:lnTo>
                  <a:lnTo>
                    <a:pt x="638" y="379"/>
                  </a:lnTo>
                  <a:lnTo>
                    <a:pt x="635" y="382"/>
                  </a:lnTo>
                  <a:lnTo>
                    <a:pt x="631" y="383"/>
                  </a:lnTo>
                  <a:lnTo>
                    <a:pt x="629" y="384"/>
                  </a:lnTo>
                  <a:lnTo>
                    <a:pt x="623" y="389"/>
                  </a:lnTo>
                  <a:lnTo>
                    <a:pt x="617" y="392"/>
                  </a:lnTo>
                  <a:lnTo>
                    <a:pt x="614" y="395"/>
                  </a:lnTo>
                  <a:lnTo>
                    <a:pt x="613" y="397"/>
                  </a:lnTo>
                  <a:lnTo>
                    <a:pt x="613" y="401"/>
                  </a:lnTo>
                  <a:lnTo>
                    <a:pt x="612" y="405"/>
                  </a:lnTo>
                  <a:lnTo>
                    <a:pt x="613" y="413"/>
                  </a:lnTo>
                  <a:lnTo>
                    <a:pt x="613" y="421"/>
                  </a:lnTo>
                  <a:lnTo>
                    <a:pt x="614" y="429"/>
                  </a:lnTo>
                  <a:lnTo>
                    <a:pt x="617" y="435"/>
                  </a:lnTo>
                  <a:lnTo>
                    <a:pt x="619" y="443"/>
                  </a:lnTo>
                  <a:lnTo>
                    <a:pt x="623" y="448"/>
                  </a:lnTo>
                  <a:lnTo>
                    <a:pt x="627" y="453"/>
                  </a:lnTo>
                  <a:lnTo>
                    <a:pt x="631" y="459"/>
                  </a:lnTo>
                  <a:lnTo>
                    <a:pt x="635" y="463"/>
                  </a:lnTo>
                  <a:lnTo>
                    <a:pt x="640" y="468"/>
                  </a:lnTo>
                  <a:lnTo>
                    <a:pt x="646" y="472"/>
                  </a:lnTo>
                  <a:lnTo>
                    <a:pt x="651" y="476"/>
                  </a:lnTo>
                  <a:lnTo>
                    <a:pt x="663" y="484"/>
                  </a:lnTo>
                  <a:lnTo>
                    <a:pt x="674" y="490"/>
                  </a:lnTo>
                  <a:lnTo>
                    <a:pt x="685" y="498"/>
                  </a:lnTo>
                  <a:lnTo>
                    <a:pt x="698" y="504"/>
                  </a:lnTo>
                  <a:lnTo>
                    <a:pt x="710" y="511"/>
                  </a:lnTo>
                  <a:lnTo>
                    <a:pt x="719" y="519"/>
                  </a:lnTo>
                  <a:lnTo>
                    <a:pt x="724" y="523"/>
                  </a:lnTo>
                  <a:lnTo>
                    <a:pt x="729" y="528"/>
                  </a:lnTo>
                  <a:lnTo>
                    <a:pt x="733" y="532"/>
                  </a:lnTo>
                  <a:lnTo>
                    <a:pt x="736" y="537"/>
                  </a:lnTo>
                  <a:lnTo>
                    <a:pt x="739" y="542"/>
                  </a:lnTo>
                  <a:lnTo>
                    <a:pt x="742" y="549"/>
                  </a:lnTo>
                  <a:lnTo>
                    <a:pt x="745" y="562"/>
                  </a:lnTo>
                  <a:lnTo>
                    <a:pt x="740" y="563"/>
                  </a:lnTo>
                  <a:lnTo>
                    <a:pt x="731" y="567"/>
                  </a:lnTo>
                  <a:lnTo>
                    <a:pt x="727" y="571"/>
                  </a:lnTo>
                  <a:lnTo>
                    <a:pt x="724" y="572"/>
                  </a:lnTo>
                  <a:lnTo>
                    <a:pt x="722" y="575"/>
                  </a:lnTo>
                  <a:lnTo>
                    <a:pt x="718" y="578"/>
                  </a:lnTo>
                  <a:lnTo>
                    <a:pt x="716" y="582"/>
                  </a:lnTo>
                  <a:lnTo>
                    <a:pt x="714" y="586"/>
                  </a:lnTo>
                  <a:lnTo>
                    <a:pt x="712" y="588"/>
                  </a:lnTo>
                  <a:lnTo>
                    <a:pt x="712" y="592"/>
                  </a:lnTo>
                  <a:lnTo>
                    <a:pt x="711" y="596"/>
                  </a:lnTo>
                  <a:lnTo>
                    <a:pt x="710" y="603"/>
                  </a:lnTo>
                  <a:lnTo>
                    <a:pt x="710" y="612"/>
                  </a:lnTo>
                  <a:lnTo>
                    <a:pt x="694" y="609"/>
                  </a:lnTo>
                  <a:lnTo>
                    <a:pt x="682" y="608"/>
                  </a:lnTo>
                  <a:lnTo>
                    <a:pt x="680" y="608"/>
                  </a:lnTo>
                  <a:lnTo>
                    <a:pt x="677" y="608"/>
                  </a:lnTo>
                  <a:lnTo>
                    <a:pt x="674" y="609"/>
                  </a:lnTo>
                  <a:lnTo>
                    <a:pt x="670" y="614"/>
                  </a:lnTo>
                  <a:lnTo>
                    <a:pt x="670" y="617"/>
                  </a:lnTo>
                  <a:lnTo>
                    <a:pt x="669" y="621"/>
                  </a:lnTo>
                  <a:lnTo>
                    <a:pt x="669" y="664"/>
                  </a:lnTo>
                  <a:lnTo>
                    <a:pt x="670" y="669"/>
                  </a:lnTo>
                  <a:lnTo>
                    <a:pt x="673" y="673"/>
                  </a:lnTo>
                  <a:lnTo>
                    <a:pt x="677" y="678"/>
                  </a:lnTo>
                  <a:lnTo>
                    <a:pt x="682" y="684"/>
                  </a:lnTo>
                  <a:lnTo>
                    <a:pt x="688" y="690"/>
                  </a:lnTo>
                  <a:lnTo>
                    <a:pt x="691" y="694"/>
                  </a:lnTo>
                  <a:lnTo>
                    <a:pt x="695" y="699"/>
                  </a:lnTo>
                  <a:lnTo>
                    <a:pt x="695" y="702"/>
                  </a:lnTo>
                  <a:lnTo>
                    <a:pt x="694" y="705"/>
                  </a:lnTo>
                  <a:lnTo>
                    <a:pt x="694" y="707"/>
                  </a:lnTo>
                  <a:lnTo>
                    <a:pt x="691" y="711"/>
                  </a:lnTo>
                  <a:lnTo>
                    <a:pt x="689" y="715"/>
                  </a:lnTo>
                  <a:lnTo>
                    <a:pt x="681" y="722"/>
                  </a:lnTo>
                  <a:lnTo>
                    <a:pt x="680" y="724"/>
                  </a:lnTo>
                  <a:lnTo>
                    <a:pt x="678" y="726"/>
                  </a:lnTo>
                  <a:lnTo>
                    <a:pt x="678" y="728"/>
                  </a:lnTo>
                  <a:lnTo>
                    <a:pt x="680" y="729"/>
                  </a:lnTo>
                  <a:lnTo>
                    <a:pt x="681" y="729"/>
                  </a:lnTo>
                  <a:lnTo>
                    <a:pt x="676" y="729"/>
                  </a:lnTo>
                  <a:lnTo>
                    <a:pt x="670" y="731"/>
                  </a:lnTo>
                  <a:lnTo>
                    <a:pt x="663" y="731"/>
                  </a:lnTo>
                  <a:lnTo>
                    <a:pt x="656" y="733"/>
                  </a:lnTo>
                  <a:lnTo>
                    <a:pt x="647" y="735"/>
                  </a:lnTo>
                  <a:lnTo>
                    <a:pt x="643" y="736"/>
                  </a:lnTo>
                  <a:lnTo>
                    <a:pt x="636" y="739"/>
                  </a:lnTo>
                  <a:lnTo>
                    <a:pt x="633" y="741"/>
                  </a:lnTo>
                  <a:lnTo>
                    <a:pt x="630" y="743"/>
                  </a:lnTo>
                  <a:lnTo>
                    <a:pt x="619" y="748"/>
                  </a:lnTo>
                  <a:lnTo>
                    <a:pt x="613" y="749"/>
                  </a:lnTo>
                  <a:lnTo>
                    <a:pt x="599" y="753"/>
                  </a:lnTo>
                  <a:lnTo>
                    <a:pt x="584" y="758"/>
                  </a:lnTo>
                  <a:lnTo>
                    <a:pt x="555" y="766"/>
                  </a:lnTo>
                  <a:close/>
                  <a:moveTo>
                    <a:pt x="3" y="769"/>
                  </a:moveTo>
                  <a:lnTo>
                    <a:pt x="3" y="763"/>
                  </a:lnTo>
                  <a:lnTo>
                    <a:pt x="2" y="758"/>
                  </a:lnTo>
                  <a:lnTo>
                    <a:pt x="2" y="760"/>
                  </a:lnTo>
                  <a:lnTo>
                    <a:pt x="3" y="7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27">
              <a:extLst>
                <a:ext uri="{FF2B5EF4-FFF2-40B4-BE49-F238E27FC236}">
                  <a16:creationId xmlns:a16="http://schemas.microsoft.com/office/drawing/2014/main" id="{C215A22F-E87F-0B26-9F74-62C10A27BCCF}"/>
                </a:ext>
              </a:extLst>
            </p:cNvPr>
            <p:cNvSpPr>
              <a:spLocks/>
            </p:cNvSpPr>
            <p:nvPr/>
          </p:nvSpPr>
          <p:spPr bwMode="auto">
            <a:xfrm>
              <a:off x="2620" y="2921"/>
              <a:ext cx="745" cy="877"/>
            </a:xfrm>
            <a:custGeom>
              <a:avLst/>
              <a:gdLst>
                <a:gd name="T0" fmla="*/ 636 w 745"/>
                <a:gd name="T1" fmla="*/ 739 h 877"/>
                <a:gd name="T2" fmla="*/ 678 w 745"/>
                <a:gd name="T3" fmla="*/ 728 h 877"/>
                <a:gd name="T4" fmla="*/ 695 w 745"/>
                <a:gd name="T5" fmla="*/ 699 h 877"/>
                <a:gd name="T6" fmla="*/ 670 w 745"/>
                <a:gd name="T7" fmla="*/ 617 h 877"/>
                <a:gd name="T8" fmla="*/ 711 w 745"/>
                <a:gd name="T9" fmla="*/ 596 h 877"/>
                <a:gd name="T10" fmla="*/ 731 w 745"/>
                <a:gd name="T11" fmla="*/ 567 h 877"/>
                <a:gd name="T12" fmla="*/ 719 w 745"/>
                <a:gd name="T13" fmla="*/ 519 h 877"/>
                <a:gd name="T14" fmla="*/ 635 w 745"/>
                <a:gd name="T15" fmla="*/ 463 h 877"/>
                <a:gd name="T16" fmla="*/ 612 w 745"/>
                <a:gd name="T17" fmla="*/ 405 h 877"/>
                <a:gd name="T18" fmla="*/ 638 w 745"/>
                <a:gd name="T19" fmla="*/ 379 h 877"/>
                <a:gd name="T20" fmla="*/ 657 w 745"/>
                <a:gd name="T21" fmla="*/ 336 h 877"/>
                <a:gd name="T22" fmla="*/ 619 w 745"/>
                <a:gd name="T23" fmla="*/ 316 h 877"/>
                <a:gd name="T24" fmla="*/ 635 w 745"/>
                <a:gd name="T25" fmla="*/ 273 h 877"/>
                <a:gd name="T26" fmla="*/ 638 w 745"/>
                <a:gd name="T27" fmla="*/ 259 h 877"/>
                <a:gd name="T28" fmla="*/ 584 w 745"/>
                <a:gd name="T29" fmla="*/ 249 h 877"/>
                <a:gd name="T30" fmla="*/ 563 w 745"/>
                <a:gd name="T31" fmla="*/ 283 h 877"/>
                <a:gd name="T32" fmla="*/ 530 w 745"/>
                <a:gd name="T33" fmla="*/ 276 h 877"/>
                <a:gd name="T34" fmla="*/ 460 w 745"/>
                <a:gd name="T35" fmla="*/ 262 h 877"/>
                <a:gd name="T36" fmla="*/ 434 w 745"/>
                <a:gd name="T37" fmla="*/ 252 h 877"/>
                <a:gd name="T38" fmla="*/ 431 w 745"/>
                <a:gd name="T39" fmla="*/ 230 h 877"/>
                <a:gd name="T40" fmla="*/ 431 w 745"/>
                <a:gd name="T41" fmla="*/ 208 h 877"/>
                <a:gd name="T42" fmla="*/ 428 w 745"/>
                <a:gd name="T43" fmla="*/ 171 h 877"/>
                <a:gd name="T44" fmla="*/ 364 w 745"/>
                <a:gd name="T45" fmla="*/ 153 h 877"/>
                <a:gd name="T46" fmla="*/ 305 w 745"/>
                <a:gd name="T47" fmla="*/ 125 h 877"/>
                <a:gd name="T48" fmla="*/ 290 w 745"/>
                <a:gd name="T49" fmla="*/ 73 h 877"/>
                <a:gd name="T50" fmla="*/ 236 w 745"/>
                <a:gd name="T51" fmla="*/ 34 h 877"/>
                <a:gd name="T52" fmla="*/ 193 w 745"/>
                <a:gd name="T53" fmla="*/ 0 h 877"/>
                <a:gd name="T54" fmla="*/ 113 w 745"/>
                <a:gd name="T55" fmla="*/ 6 h 877"/>
                <a:gd name="T56" fmla="*/ 79 w 745"/>
                <a:gd name="T57" fmla="*/ 18 h 877"/>
                <a:gd name="T58" fmla="*/ 55 w 745"/>
                <a:gd name="T59" fmla="*/ 53 h 877"/>
                <a:gd name="T60" fmla="*/ 55 w 745"/>
                <a:gd name="T61" fmla="*/ 100 h 877"/>
                <a:gd name="T62" fmla="*/ 80 w 745"/>
                <a:gd name="T63" fmla="*/ 130 h 877"/>
                <a:gd name="T64" fmla="*/ 100 w 745"/>
                <a:gd name="T65" fmla="*/ 145 h 877"/>
                <a:gd name="T66" fmla="*/ 63 w 745"/>
                <a:gd name="T67" fmla="*/ 164 h 877"/>
                <a:gd name="T68" fmla="*/ 80 w 745"/>
                <a:gd name="T69" fmla="*/ 205 h 877"/>
                <a:gd name="T70" fmla="*/ 131 w 745"/>
                <a:gd name="T71" fmla="*/ 196 h 877"/>
                <a:gd name="T72" fmla="*/ 140 w 745"/>
                <a:gd name="T73" fmla="*/ 231 h 877"/>
                <a:gd name="T74" fmla="*/ 97 w 745"/>
                <a:gd name="T75" fmla="*/ 338 h 877"/>
                <a:gd name="T76" fmla="*/ 169 w 745"/>
                <a:gd name="T77" fmla="*/ 426 h 877"/>
                <a:gd name="T78" fmla="*/ 129 w 745"/>
                <a:gd name="T79" fmla="*/ 422 h 877"/>
                <a:gd name="T80" fmla="*/ 113 w 745"/>
                <a:gd name="T81" fmla="*/ 438 h 877"/>
                <a:gd name="T82" fmla="*/ 165 w 745"/>
                <a:gd name="T83" fmla="*/ 493 h 877"/>
                <a:gd name="T84" fmla="*/ 155 w 745"/>
                <a:gd name="T85" fmla="*/ 516 h 877"/>
                <a:gd name="T86" fmla="*/ 137 w 745"/>
                <a:gd name="T87" fmla="*/ 548 h 877"/>
                <a:gd name="T88" fmla="*/ 116 w 745"/>
                <a:gd name="T89" fmla="*/ 600 h 877"/>
                <a:gd name="T90" fmla="*/ 79 w 745"/>
                <a:gd name="T91" fmla="*/ 617 h 877"/>
                <a:gd name="T92" fmla="*/ 58 w 745"/>
                <a:gd name="T93" fmla="*/ 612 h 877"/>
                <a:gd name="T94" fmla="*/ 24 w 745"/>
                <a:gd name="T95" fmla="*/ 658 h 877"/>
                <a:gd name="T96" fmla="*/ 24 w 745"/>
                <a:gd name="T97" fmla="*/ 705 h 877"/>
                <a:gd name="T98" fmla="*/ 6 w 745"/>
                <a:gd name="T99" fmla="*/ 722 h 877"/>
                <a:gd name="T100" fmla="*/ 2 w 745"/>
                <a:gd name="T101" fmla="*/ 754 h 877"/>
                <a:gd name="T102" fmla="*/ 92 w 745"/>
                <a:gd name="T103" fmla="*/ 812 h 877"/>
                <a:gd name="T104" fmla="*/ 144 w 745"/>
                <a:gd name="T105" fmla="*/ 869 h 877"/>
                <a:gd name="T106" fmla="*/ 168 w 745"/>
                <a:gd name="T107" fmla="*/ 867 h 877"/>
                <a:gd name="T108" fmla="*/ 157 w 745"/>
                <a:gd name="T109" fmla="*/ 824 h 877"/>
                <a:gd name="T110" fmla="*/ 176 w 745"/>
                <a:gd name="T111" fmla="*/ 765 h 877"/>
                <a:gd name="T112" fmla="*/ 211 w 745"/>
                <a:gd name="T113" fmla="*/ 718 h 877"/>
                <a:gd name="T114" fmla="*/ 224 w 745"/>
                <a:gd name="T115" fmla="*/ 735 h 877"/>
                <a:gd name="T116" fmla="*/ 260 w 745"/>
                <a:gd name="T117" fmla="*/ 73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5" h="877">
                  <a:moveTo>
                    <a:pt x="554" y="767"/>
                  </a:moveTo>
                  <a:lnTo>
                    <a:pt x="555" y="766"/>
                  </a:lnTo>
                  <a:lnTo>
                    <a:pt x="584" y="758"/>
                  </a:lnTo>
                  <a:lnTo>
                    <a:pt x="599" y="753"/>
                  </a:lnTo>
                  <a:lnTo>
                    <a:pt x="613" y="749"/>
                  </a:lnTo>
                  <a:lnTo>
                    <a:pt x="619" y="748"/>
                  </a:lnTo>
                  <a:lnTo>
                    <a:pt x="630" y="743"/>
                  </a:lnTo>
                  <a:lnTo>
                    <a:pt x="633" y="741"/>
                  </a:lnTo>
                  <a:lnTo>
                    <a:pt x="636" y="739"/>
                  </a:lnTo>
                  <a:lnTo>
                    <a:pt x="643" y="736"/>
                  </a:lnTo>
                  <a:lnTo>
                    <a:pt x="647" y="735"/>
                  </a:lnTo>
                  <a:lnTo>
                    <a:pt x="656" y="733"/>
                  </a:lnTo>
                  <a:lnTo>
                    <a:pt x="663" y="731"/>
                  </a:lnTo>
                  <a:lnTo>
                    <a:pt x="670" y="731"/>
                  </a:lnTo>
                  <a:lnTo>
                    <a:pt x="676" y="729"/>
                  </a:lnTo>
                  <a:lnTo>
                    <a:pt x="681" y="729"/>
                  </a:lnTo>
                  <a:lnTo>
                    <a:pt x="680" y="729"/>
                  </a:lnTo>
                  <a:lnTo>
                    <a:pt x="678" y="728"/>
                  </a:lnTo>
                  <a:lnTo>
                    <a:pt x="678" y="726"/>
                  </a:lnTo>
                  <a:lnTo>
                    <a:pt x="680" y="724"/>
                  </a:lnTo>
                  <a:lnTo>
                    <a:pt x="681" y="722"/>
                  </a:lnTo>
                  <a:lnTo>
                    <a:pt x="689" y="715"/>
                  </a:lnTo>
                  <a:lnTo>
                    <a:pt x="691" y="711"/>
                  </a:lnTo>
                  <a:lnTo>
                    <a:pt x="694" y="707"/>
                  </a:lnTo>
                  <a:lnTo>
                    <a:pt x="694" y="705"/>
                  </a:lnTo>
                  <a:lnTo>
                    <a:pt x="695" y="702"/>
                  </a:lnTo>
                  <a:lnTo>
                    <a:pt x="695" y="699"/>
                  </a:lnTo>
                  <a:lnTo>
                    <a:pt x="691" y="694"/>
                  </a:lnTo>
                  <a:lnTo>
                    <a:pt x="688" y="690"/>
                  </a:lnTo>
                  <a:lnTo>
                    <a:pt x="682" y="684"/>
                  </a:lnTo>
                  <a:lnTo>
                    <a:pt x="677" y="678"/>
                  </a:lnTo>
                  <a:lnTo>
                    <a:pt x="673" y="673"/>
                  </a:lnTo>
                  <a:lnTo>
                    <a:pt x="670" y="669"/>
                  </a:lnTo>
                  <a:lnTo>
                    <a:pt x="669" y="664"/>
                  </a:lnTo>
                  <a:lnTo>
                    <a:pt x="669" y="621"/>
                  </a:lnTo>
                  <a:lnTo>
                    <a:pt x="670" y="617"/>
                  </a:lnTo>
                  <a:lnTo>
                    <a:pt x="670" y="614"/>
                  </a:lnTo>
                  <a:lnTo>
                    <a:pt x="674" y="609"/>
                  </a:lnTo>
                  <a:lnTo>
                    <a:pt x="677" y="608"/>
                  </a:lnTo>
                  <a:lnTo>
                    <a:pt x="680" y="608"/>
                  </a:lnTo>
                  <a:lnTo>
                    <a:pt x="682" y="608"/>
                  </a:lnTo>
                  <a:lnTo>
                    <a:pt x="694" y="609"/>
                  </a:lnTo>
                  <a:lnTo>
                    <a:pt x="710" y="612"/>
                  </a:lnTo>
                  <a:lnTo>
                    <a:pt x="710" y="603"/>
                  </a:lnTo>
                  <a:lnTo>
                    <a:pt x="711" y="596"/>
                  </a:lnTo>
                  <a:lnTo>
                    <a:pt x="712" y="592"/>
                  </a:lnTo>
                  <a:lnTo>
                    <a:pt x="712" y="588"/>
                  </a:lnTo>
                  <a:lnTo>
                    <a:pt x="714" y="586"/>
                  </a:lnTo>
                  <a:lnTo>
                    <a:pt x="716" y="582"/>
                  </a:lnTo>
                  <a:lnTo>
                    <a:pt x="718" y="578"/>
                  </a:lnTo>
                  <a:lnTo>
                    <a:pt x="722" y="575"/>
                  </a:lnTo>
                  <a:lnTo>
                    <a:pt x="724" y="572"/>
                  </a:lnTo>
                  <a:lnTo>
                    <a:pt x="727" y="571"/>
                  </a:lnTo>
                  <a:lnTo>
                    <a:pt x="731" y="567"/>
                  </a:lnTo>
                  <a:lnTo>
                    <a:pt x="740" y="563"/>
                  </a:lnTo>
                  <a:lnTo>
                    <a:pt x="745" y="562"/>
                  </a:lnTo>
                  <a:lnTo>
                    <a:pt x="742" y="549"/>
                  </a:lnTo>
                  <a:lnTo>
                    <a:pt x="739" y="542"/>
                  </a:lnTo>
                  <a:lnTo>
                    <a:pt x="736" y="537"/>
                  </a:lnTo>
                  <a:lnTo>
                    <a:pt x="733" y="532"/>
                  </a:lnTo>
                  <a:lnTo>
                    <a:pt x="729" y="528"/>
                  </a:lnTo>
                  <a:lnTo>
                    <a:pt x="724" y="523"/>
                  </a:lnTo>
                  <a:lnTo>
                    <a:pt x="719" y="519"/>
                  </a:lnTo>
                  <a:lnTo>
                    <a:pt x="710" y="511"/>
                  </a:lnTo>
                  <a:lnTo>
                    <a:pt x="698" y="504"/>
                  </a:lnTo>
                  <a:lnTo>
                    <a:pt x="685" y="498"/>
                  </a:lnTo>
                  <a:lnTo>
                    <a:pt x="674" y="490"/>
                  </a:lnTo>
                  <a:lnTo>
                    <a:pt x="663" y="484"/>
                  </a:lnTo>
                  <a:lnTo>
                    <a:pt x="651" y="476"/>
                  </a:lnTo>
                  <a:lnTo>
                    <a:pt x="646" y="472"/>
                  </a:lnTo>
                  <a:lnTo>
                    <a:pt x="640" y="468"/>
                  </a:lnTo>
                  <a:lnTo>
                    <a:pt x="635" y="463"/>
                  </a:lnTo>
                  <a:lnTo>
                    <a:pt x="631" y="459"/>
                  </a:lnTo>
                  <a:lnTo>
                    <a:pt x="627" y="453"/>
                  </a:lnTo>
                  <a:lnTo>
                    <a:pt x="623" y="448"/>
                  </a:lnTo>
                  <a:lnTo>
                    <a:pt x="619" y="443"/>
                  </a:lnTo>
                  <a:lnTo>
                    <a:pt x="617" y="435"/>
                  </a:lnTo>
                  <a:lnTo>
                    <a:pt x="614" y="429"/>
                  </a:lnTo>
                  <a:lnTo>
                    <a:pt x="613" y="421"/>
                  </a:lnTo>
                  <a:lnTo>
                    <a:pt x="613" y="413"/>
                  </a:lnTo>
                  <a:lnTo>
                    <a:pt x="612" y="405"/>
                  </a:lnTo>
                  <a:lnTo>
                    <a:pt x="613" y="401"/>
                  </a:lnTo>
                  <a:lnTo>
                    <a:pt x="613" y="397"/>
                  </a:lnTo>
                  <a:lnTo>
                    <a:pt x="614" y="395"/>
                  </a:lnTo>
                  <a:lnTo>
                    <a:pt x="617" y="392"/>
                  </a:lnTo>
                  <a:lnTo>
                    <a:pt x="623" y="389"/>
                  </a:lnTo>
                  <a:lnTo>
                    <a:pt x="629" y="384"/>
                  </a:lnTo>
                  <a:lnTo>
                    <a:pt x="631" y="383"/>
                  </a:lnTo>
                  <a:lnTo>
                    <a:pt x="635" y="382"/>
                  </a:lnTo>
                  <a:lnTo>
                    <a:pt x="638" y="379"/>
                  </a:lnTo>
                  <a:lnTo>
                    <a:pt x="640" y="376"/>
                  </a:lnTo>
                  <a:lnTo>
                    <a:pt x="642" y="371"/>
                  </a:lnTo>
                  <a:lnTo>
                    <a:pt x="643" y="367"/>
                  </a:lnTo>
                  <a:lnTo>
                    <a:pt x="644" y="362"/>
                  </a:lnTo>
                  <a:lnTo>
                    <a:pt x="644" y="355"/>
                  </a:lnTo>
                  <a:lnTo>
                    <a:pt x="647" y="350"/>
                  </a:lnTo>
                  <a:lnTo>
                    <a:pt x="651" y="341"/>
                  </a:lnTo>
                  <a:lnTo>
                    <a:pt x="653" y="338"/>
                  </a:lnTo>
                  <a:lnTo>
                    <a:pt x="657" y="336"/>
                  </a:lnTo>
                  <a:lnTo>
                    <a:pt x="663" y="334"/>
                  </a:lnTo>
                  <a:lnTo>
                    <a:pt x="659" y="329"/>
                  </a:lnTo>
                  <a:lnTo>
                    <a:pt x="655" y="327"/>
                  </a:lnTo>
                  <a:lnTo>
                    <a:pt x="650" y="323"/>
                  </a:lnTo>
                  <a:lnTo>
                    <a:pt x="647" y="323"/>
                  </a:lnTo>
                  <a:lnTo>
                    <a:pt x="638" y="320"/>
                  </a:lnTo>
                  <a:lnTo>
                    <a:pt x="630" y="319"/>
                  </a:lnTo>
                  <a:lnTo>
                    <a:pt x="623" y="316"/>
                  </a:lnTo>
                  <a:lnTo>
                    <a:pt x="619" y="316"/>
                  </a:lnTo>
                  <a:lnTo>
                    <a:pt x="618" y="315"/>
                  </a:lnTo>
                  <a:lnTo>
                    <a:pt x="614" y="310"/>
                  </a:lnTo>
                  <a:lnTo>
                    <a:pt x="614" y="295"/>
                  </a:lnTo>
                  <a:lnTo>
                    <a:pt x="617" y="290"/>
                  </a:lnTo>
                  <a:lnTo>
                    <a:pt x="619" y="281"/>
                  </a:lnTo>
                  <a:lnTo>
                    <a:pt x="622" y="279"/>
                  </a:lnTo>
                  <a:lnTo>
                    <a:pt x="625" y="277"/>
                  </a:lnTo>
                  <a:lnTo>
                    <a:pt x="630" y="274"/>
                  </a:lnTo>
                  <a:lnTo>
                    <a:pt x="635" y="273"/>
                  </a:lnTo>
                  <a:lnTo>
                    <a:pt x="640" y="272"/>
                  </a:lnTo>
                  <a:lnTo>
                    <a:pt x="642" y="270"/>
                  </a:lnTo>
                  <a:lnTo>
                    <a:pt x="643" y="268"/>
                  </a:lnTo>
                  <a:lnTo>
                    <a:pt x="644" y="266"/>
                  </a:lnTo>
                  <a:lnTo>
                    <a:pt x="647" y="264"/>
                  </a:lnTo>
                  <a:lnTo>
                    <a:pt x="646" y="262"/>
                  </a:lnTo>
                  <a:lnTo>
                    <a:pt x="646" y="260"/>
                  </a:lnTo>
                  <a:lnTo>
                    <a:pt x="642" y="260"/>
                  </a:lnTo>
                  <a:lnTo>
                    <a:pt x="638" y="259"/>
                  </a:lnTo>
                  <a:lnTo>
                    <a:pt x="635" y="260"/>
                  </a:lnTo>
                  <a:lnTo>
                    <a:pt x="629" y="260"/>
                  </a:lnTo>
                  <a:lnTo>
                    <a:pt x="621" y="255"/>
                  </a:lnTo>
                  <a:lnTo>
                    <a:pt x="617" y="252"/>
                  </a:lnTo>
                  <a:lnTo>
                    <a:pt x="610" y="251"/>
                  </a:lnTo>
                  <a:lnTo>
                    <a:pt x="608" y="249"/>
                  </a:lnTo>
                  <a:lnTo>
                    <a:pt x="605" y="249"/>
                  </a:lnTo>
                  <a:lnTo>
                    <a:pt x="588" y="249"/>
                  </a:lnTo>
                  <a:lnTo>
                    <a:pt x="584" y="249"/>
                  </a:lnTo>
                  <a:lnTo>
                    <a:pt x="581" y="252"/>
                  </a:lnTo>
                  <a:lnTo>
                    <a:pt x="578" y="253"/>
                  </a:lnTo>
                  <a:lnTo>
                    <a:pt x="575" y="255"/>
                  </a:lnTo>
                  <a:lnTo>
                    <a:pt x="574" y="259"/>
                  </a:lnTo>
                  <a:lnTo>
                    <a:pt x="571" y="261"/>
                  </a:lnTo>
                  <a:lnTo>
                    <a:pt x="567" y="268"/>
                  </a:lnTo>
                  <a:lnTo>
                    <a:pt x="566" y="272"/>
                  </a:lnTo>
                  <a:lnTo>
                    <a:pt x="566" y="276"/>
                  </a:lnTo>
                  <a:lnTo>
                    <a:pt x="563" y="283"/>
                  </a:lnTo>
                  <a:lnTo>
                    <a:pt x="563" y="291"/>
                  </a:lnTo>
                  <a:lnTo>
                    <a:pt x="557" y="294"/>
                  </a:lnTo>
                  <a:lnTo>
                    <a:pt x="550" y="296"/>
                  </a:lnTo>
                  <a:lnTo>
                    <a:pt x="549" y="296"/>
                  </a:lnTo>
                  <a:lnTo>
                    <a:pt x="545" y="295"/>
                  </a:lnTo>
                  <a:lnTo>
                    <a:pt x="542" y="291"/>
                  </a:lnTo>
                  <a:lnTo>
                    <a:pt x="540" y="286"/>
                  </a:lnTo>
                  <a:lnTo>
                    <a:pt x="536" y="279"/>
                  </a:lnTo>
                  <a:lnTo>
                    <a:pt x="530" y="276"/>
                  </a:lnTo>
                  <a:lnTo>
                    <a:pt x="528" y="273"/>
                  </a:lnTo>
                  <a:lnTo>
                    <a:pt x="521" y="270"/>
                  </a:lnTo>
                  <a:lnTo>
                    <a:pt x="489" y="270"/>
                  </a:lnTo>
                  <a:lnTo>
                    <a:pt x="482" y="269"/>
                  </a:lnTo>
                  <a:lnTo>
                    <a:pt x="477" y="269"/>
                  </a:lnTo>
                  <a:lnTo>
                    <a:pt x="472" y="268"/>
                  </a:lnTo>
                  <a:lnTo>
                    <a:pt x="468" y="266"/>
                  </a:lnTo>
                  <a:lnTo>
                    <a:pt x="462" y="264"/>
                  </a:lnTo>
                  <a:lnTo>
                    <a:pt x="460" y="262"/>
                  </a:lnTo>
                  <a:lnTo>
                    <a:pt x="458" y="261"/>
                  </a:lnTo>
                  <a:lnTo>
                    <a:pt x="458" y="260"/>
                  </a:lnTo>
                  <a:lnTo>
                    <a:pt x="458" y="256"/>
                  </a:lnTo>
                  <a:lnTo>
                    <a:pt x="456" y="252"/>
                  </a:lnTo>
                  <a:lnTo>
                    <a:pt x="455" y="252"/>
                  </a:lnTo>
                  <a:lnTo>
                    <a:pt x="453" y="251"/>
                  </a:lnTo>
                  <a:lnTo>
                    <a:pt x="447" y="251"/>
                  </a:lnTo>
                  <a:lnTo>
                    <a:pt x="440" y="252"/>
                  </a:lnTo>
                  <a:lnTo>
                    <a:pt x="434" y="252"/>
                  </a:lnTo>
                  <a:lnTo>
                    <a:pt x="430" y="251"/>
                  </a:lnTo>
                  <a:lnTo>
                    <a:pt x="428" y="251"/>
                  </a:lnTo>
                  <a:lnTo>
                    <a:pt x="426" y="249"/>
                  </a:lnTo>
                  <a:lnTo>
                    <a:pt x="423" y="248"/>
                  </a:lnTo>
                  <a:lnTo>
                    <a:pt x="422" y="244"/>
                  </a:lnTo>
                  <a:lnTo>
                    <a:pt x="422" y="236"/>
                  </a:lnTo>
                  <a:lnTo>
                    <a:pt x="424" y="232"/>
                  </a:lnTo>
                  <a:lnTo>
                    <a:pt x="428" y="231"/>
                  </a:lnTo>
                  <a:lnTo>
                    <a:pt x="431" y="230"/>
                  </a:lnTo>
                  <a:lnTo>
                    <a:pt x="435" y="228"/>
                  </a:lnTo>
                  <a:lnTo>
                    <a:pt x="438" y="226"/>
                  </a:lnTo>
                  <a:lnTo>
                    <a:pt x="441" y="225"/>
                  </a:lnTo>
                  <a:lnTo>
                    <a:pt x="441" y="217"/>
                  </a:lnTo>
                  <a:lnTo>
                    <a:pt x="440" y="214"/>
                  </a:lnTo>
                  <a:lnTo>
                    <a:pt x="438" y="211"/>
                  </a:lnTo>
                  <a:lnTo>
                    <a:pt x="435" y="210"/>
                  </a:lnTo>
                  <a:lnTo>
                    <a:pt x="435" y="209"/>
                  </a:lnTo>
                  <a:lnTo>
                    <a:pt x="431" y="208"/>
                  </a:lnTo>
                  <a:lnTo>
                    <a:pt x="428" y="206"/>
                  </a:lnTo>
                  <a:lnTo>
                    <a:pt x="424" y="206"/>
                  </a:lnTo>
                  <a:lnTo>
                    <a:pt x="424" y="193"/>
                  </a:lnTo>
                  <a:lnTo>
                    <a:pt x="426" y="188"/>
                  </a:lnTo>
                  <a:lnTo>
                    <a:pt x="426" y="183"/>
                  </a:lnTo>
                  <a:lnTo>
                    <a:pt x="430" y="176"/>
                  </a:lnTo>
                  <a:lnTo>
                    <a:pt x="430" y="175"/>
                  </a:lnTo>
                  <a:lnTo>
                    <a:pt x="428" y="172"/>
                  </a:lnTo>
                  <a:lnTo>
                    <a:pt x="428" y="171"/>
                  </a:lnTo>
                  <a:lnTo>
                    <a:pt x="427" y="170"/>
                  </a:lnTo>
                  <a:lnTo>
                    <a:pt x="419" y="167"/>
                  </a:lnTo>
                  <a:lnTo>
                    <a:pt x="414" y="166"/>
                  </a:lnTo>
                  <a:lnTo>
                    <a:pt x="407" y="164"/>
                  </a:lnTo>
                  <a:lnTo>
                    <a:pt x="401" y="164"/>
                  </a:lnTo>
                  <a:lnTo>
                    <a:pt x="392" y="162"/>
                  </a:lnTo>
                  <a:lnTo>
                    <a:pt x="384" y="159"/>
                  </a:lnTo>
                  <a:lnTo>
                    <a:pt x="373" y="158"/>
                  </a:lnTo>
                  <a:lnTo>
                    <a:pt x="364" y="153"/>
                  </a:lnTo>
                  <a:lnTo>
                    <a:pt x="354" y="150"/>
                  </a:lnTo>
                  <a:lnTo>
                    <a:pt x="346" y="146"/>
                  </a:lnTo>
                  <a:lnTo>
                    <a:pt x="337" y="142"/>
                  </a:lnTo>
                  <a:lnTo>
                    <a:pt x="329" y="140"/>
                  </a:lnTo>
                  <a:lnTo>
                    <a:pt x="321" y="137"/>
                  </a:lnTo>
                  <a:lnTo>
                    <a:pt x="317" y="136"/>
                  </a:lnTo>
                  <a:lnTo>
                    <a:pt x="309" y="132"/>
                  </a:lnTo>
                  <a:lnTo>
                    <a:pt x="307" y="128"/>
                  </a:lnTo>
                  <a:lnTo>
                    <a:pt x="305" y="125"/>
                  </a:lnTo>
                  <a:lnTo>
                    <a:pt x="304" y="121"/>
                  </a:lnTo>
                  <a:lnTo>
                    <a:pt x="304" y="119"/>
                  </a:lnTo>
                  <a:lnTo>
                    <a:pt x="304" y="115"/>
                  </a:lnTo>
                  <a:lnTo>
                    <a:pt x="303" y="107"/>
                  </a:lnTo>
                  <a:lnTo>
                    <a:pt x="301" y="98"/>
                  </a:lnTo>
                  <a:lnTo>
                    <a:pt x="300" y="94"/>
                  </a:lnTo>
                  <a:lnTo>
                    <a:pt x="299" y="88"/>
                  </a:lnTo>
                  <a:lnTo>
                    <a:pt x="295" y="79"/>
                  </a:lnTo>
                  <a:lnTo>
                    <a:pt x="290" y="73"/>
                  </a:lnTo>
                  <a:lnTo>
                    <a:pt x="283" y="66"/>
                  </a:lnTo>
                  <a:lnTo>
                    <a:pt x="277" y="58"/>
                  </a:lnTo>
                  <a:lnTo>
                    <a:pt x="267" y="51"/>
                  </a:lnTo>
                  <a:lnTo>
                    <a:pt x="260" y="45"/>
                  </a:lnTo>
                  <a:lnTo>
                    <a:pt x="250" y="40"/>
                  </a:lnTo>
                  <a:lnTo>
                    <a:pt x="248" y="37"/>
                  </a:lnTo>
                  <a:lnTo>
                    <a:pt x="244" y="36"/>
                  </a:lnTo>
                  <a:lnTo>
                    <a:pt x="240" y="35"/>
                  </a:lnTo>
                  <a:lnTo>
                    <a:pt x="236" y="34"/>
                  </a:lnTo>
                  <a:lnTo>
                    <a:pt x="233" y="34"/>
                  </a:lnTo>
                  <a:lnTo>
                    <a:pt x="231" y="31"/>
                  </a:lnTo>
                  <a:lnTo>
                    <a:pt x="228" y="30"/>
                  </a:lnTo>
                  <a:lnTo>
                    <a:pt x="224" y="28"/>
                  </a:lnTo>
                  <a:lnTo>
                    <a:pt x="214" y="19"/>
                  </a:lnTo>
                  <a:lnTo>
                    <a:pt x="209" y="14"/>
                  </a:lnTo>
                  <a:lnTo>
                    <a:pt x="203" y="9"/>
                  </a:lnTo>
                  <a:lnTo>
                    <a:pt x="198" y="3"/>
                  </a:lnTo>
                  <a:lnTo>
                    <a:pt x="193" y="0"/>
                  </a:lnTo>
                  <a:lnTo>
                    <a:pt x="168" y="0"/>
                  </a:lnTo>
                  <a:lnTo>
                    <a:pt x="155" y="2"/>
                  </a:lnTo>
                  <a:lnTo>
                    <a:pt x="148" y="2"/>
                  </a:lnTo>
                  <a:lnTo>
                    <a:pt x="142" y="5"/>
                  </a:lnTo>
                  <a:lnTo>
                    <a:pt x="135" y="5"/>
                  </a:lnTo>
                  <a:lnTo>
                    <a:pt x="129" y="6"/>
                  </a:lnTo>
                  <a:lnTo>
                    <a:pt x="122" y="6"/>
                  </a:lnTo>
                  <a:lnTo>
                    <a:pt x="116" y="6"/>
                  </a:lnTo>
                  <a:lnTo>
                    <a:pt x="113" y="6"/>
                  </a:lnTo>
                  <a:lnTo>
                    <a:pt x="104" y="7"/>
                  </a:lnTo>
                  <a:lnTo>
                    <a:pt x="101" y="9"/>
                  </a:lnTo>
                  <a:lnTo>
                    <a:pt x="97" y="10"/>
                  </a:lnTo>
                  <a:lnTo>
                    <a:pt x="92" y="11"/>
                  </a:lnTo>
                  <a:lnTo>
                    <a:pt x="87" y="14"/>
                  </a:lnTo>
                  <a:lnTo>
                    <a:pt x="84" y="15"/>
                  </a:lnTo>
                  <a:lnTo>
                    <a:pt x="82" y="17"/>
                  </a:lnTo>
                  <a:lnTo>
                    <a:pt x="80" y="17"/>
                  </a:lnTo>
                  <a:lnTo>
                    <a:pt x="79" y="18"/>
                  </a:lnTo>
                  <a:lnTo>
                    <a:pt x="71" y="24"/>
                  </a:lnTo>
                  <a:lnTo>
                    <a:pt x="70" y="24"/>
                  </a:lnTo>
                  <a:lnTo>
                    <a:pt x="65" y="28"/>
                  </a:lnTo>
                  <a:lnTo>
                    <a:pt x="55" y="36"/>
                  </a:lnTo>
                  <a:lnTo>
                    <a:pt x="50" y="40"/>
                  </a:lnTo>
                  <a:lnTo>
                    <a:pt x="50" y="41"/>
                  </a:lnTo>
                  <a:lnTo>
                    <a:pt x="50" y="44"/>
                  </a:lnTo>
                  <a:lnTo>
                    <a:pt x="53" y="48"/>
                  </a:lnTo>
                  <a:lnTo>
                    <a:pt x="55" y="53"/>
                  </a:lnTo>
                  <a:lnTo>
                    <a:pt x="57" y="58"/>
                  </a:lnTo>
                  <a:lnTo>
                    <a:pt x="59" y="64"/>
                  </a:lnTo>
                  <a:lnTo>
                    <a:pt x="59" y="68"/>
                  </a:lnTo>
                  <a:lnTo>
                    <a:pt x="61" y="73"/>
                  </a:lnTo>
                  <a:lnTo>
                    <a:pt x="59" y="75"/>
                  </a:lnTo>
                  <a:lnTo>
                    <a:pt x="58" y="83"/>
                  </a:lnTo>
                  <a:lnTo>
                    <a:pt x="57" y="86"/>
                  </a:lnTo>
                  <a:lnTo>
                    <a:pt x="55" y="91"/>
                  </a:lnTo>
                  <a:lnTo>
                    <a:pt x="55" y="100"/>
                  </a:lnTo>
                  <a:lnTo>
                    <a:pt x="57" y="105"/>
                  </a:lnTo>
                  <a:lnTo>
                    <a:pt x="61" y="115"/>
                  </a:lnTo>
                  <a:lnTo>
                    <a:pt x="65" y="120"/>
                  </a:lnTo>
                  <a:lnTo>
                    <a:pt x="66" y="121"/>
                  </a:lnTo>
                  <a:lnTo>
                    <a:pt x="68" y="122"/>
                  </a:lnTo>
                  <a:lnTo>
                    <a:pt x="71" y="125"/>
                  </a:lnTo>
                  <a:lnTo>
                    <a:pt x="74" y="128"/>
                  </a:lnTo>
                  <a:lnTo>
                    <a:pt x="76" y="128"/>
                  </a:lnTo>
                  <a:lnTo>
                    <a:pt x="80" y="130"/>
                  </a:lnTo>
                  <a:lnTo>
                    <a:pt x="86" y="132"/>
                  </a:lnTo>
                  <a:lnTo>
                    <a:pt x="89" y="133"/>
                  </a:lnTo>
                  <a:lnTo>
                    <a:pt x="97" y="133"/>
                  </a:lnTo>
                  <a:lnTo>
                    <a:pt x="103" y="136"/>
                  </a:lnTo>
                  <a:lnTo>
                    <a:pt x="106" y="138"/>
                  </a:lnTo>
                  <a:lnTo>
                    <a:pt x="106" y="140"/>
                  </a:lnTo>
                  <a:lnTo>
                    <a:pt x="106" y="141"/>
                  </a:lnTo>
                  <a:lnTo>
                    <a:pt x="104" y="143"/>
                  </a:lnTo>
                  <a:lnTo>
                    <a:pt x="100" y="145"/>
                  </a:lnTo>
                  <a:lnTo>
                    <a:pt x="91" y="147"/>
                  </a:lnTo>
                  <a:lnTo>
                    <a:pt x="80" y="150"/>
                  </a:lnTo>
                  <a:lnTo>
                    <a:pt x="76" y="151"/>
                  </a:lnTo>
                  <a:lnTo>
                    <a:pt x="71" y="153"/>
                  </a:lnTo>
                  <a:lnTo>
                    <a:pt x="65" y="158"/>
                  </a:lnTo>
                  <a:lnTo>
                    <a:pt x="65" y="158"/>
                  </a:lnTo>
                  <a:lnTo>
                    <a:pt x="62" y="159"/>
                  </a:lnTo>
                  <a:lnTo>
                    <a:pt x="62" y="162"/>
                  </a:lnTo>
                  <a:lnTo>
                    <a:pt x="63" y="164"/>
                  </a:lnTo>
                  <a:lnTo>
                    <a:pt x="65" y="167"/>
                  </a:lnTo>
                  <a:lnTo>
                    <a:pt x="79" y="183"/>
                  </a:lnTo>
                  <a:lnTo>
                    <a:pt x="80" y="188"/>
                  </a:lnTo>
                  <a:lnTo>
                    <a:pt x="83" y="192"/>
                  </a:lnTo>
                  <a:lnTo>
                    <a:pt x="83" y="196"/>
                  </a:lnTo>
                  <a:lnTo>
                    <a:pt x="83" y="198"/>
                  </a:lnTo>
                  <a:lnTo>
                    <a:pt x="83" y="201"/>
                  </a:lnTo>
                  <a:lnTo>
                    <a:pt x="83" y="202"/>
                  </a:lnTo>
                  <a:lnTo>
                    <a:pt x="80" y="205"/>
                  </a:lnTo>
                  <a:lnTo>
                    <a:pt x="80" y="206"/>
                  </a:lnTo>
                  <a:lnTo>
                    <a:pt x="78" y="210"/>
                  </a:lnTo>
                  <a:lnTo>
                    <a:pt x="76" y="213"/>
                  </a:lnTo>
                  <a:lnTo>
                    <a:pt x="83" y="208"/>
                  </a:lnTo>
                  <a:lnTo>
                    <a:pt x="97" y="201"/>
                  </a:lnTo>
                  <a:lnTo>
                    <a:pt x="106" y="200"/>
                  </a:lnTo>
                  <a:lnTo>
                    <a:pt x="112" y="197"/>
                  </a:lnTo>
                  <a:lnTo>
                    <a:pt x="116" y="196"/>
                  </a:lnTo>
                  <a:lnTo>
                    <a:pt x="131" y="196"/>
                  </a:lnTo>
                  <a:lnTo>
                    <a:pt x="135" y="197"/>
                  </a:lnTo>
                  <a:lnTo>
                    <a:pt x="139" y="200"/>
                  </a:lnTo>
                  <a:lnTo>
                    <a:pt x="140" y="201"/>
                  </a:lnTo>
                  <a:lnTo>
                    <a:pt x="143" y="205"/>
                  </a:lnTo>
                  <a:lnTo>
                    <a:pt x="144" y="211"/>
                  </a:lnTo>
                  <a:lnTo>
                    <a:pt x="143" y="215"/>
                  </a:lnTo>
                  <a:lnTo>
                    <a:pt x="143" y="221"/>
                  </a:lnTo>
                  <a:lnTo>
                    <a:pt x="142" y="225"/>
                  </a:lnTo>
                  <a:lnTo>
                    <a:pt x="140" y="231"/>
                  </a:lnTo>
                  <a:lnTo>
                    <a:pt x="138" y="236"/>
                  </a:lnTo>
                  <a:lnTo>
                    <a:pt x="127" y="261"/>
                  </a:lnTo>
                  <a:lnTo>
                    <a:pt x="113" y="286"/>
                  </a:lnTo>
                  <a:lnTo>
                    <a:pt x="101" y="310"/>
                  </a:lnTo>
                  <a:lnTo>
                    <a:pt x="99" y="313"/>
                  </a:lnTo>
                  <a:lnTo>
                    <a:pt x="97" y="319"/>
                  </a:lnTo>
                  <a:lnTo>
                    <a:pt x="95" y="328"/>
                  </a:lnTo>
                  <a:lnTo>
                    <a:pt x="95" y="334"/>
                  </a:lnTo>
                  <a:lnTo>
                    <a:pt x="97" y="338"/>
                  </a:lnTo>
                  <a:lnTo>
                    <a:pt x="109" y="350"/>
                  </a:lnTo>
                  <a:lnTo>
                    <a:pt x="122" y="365"/>
                  </a:lnTo>
                  <a:lnTo>
                    <a:pt x="137" y="379"/>
                  </a:lnTo>
                  <a:lnTo>
                    <a:pt x="155" y="401"/>
                  </a:lnTo>
                  <a:lnTo>
                    <a:pt x="160" y="408"/>
                  </a:lnTo>
                  <a:lnTo>
                    <a:pt x="163" y="414"/>
                  </a:lnTo>
                  <a:lnTo>
                    <a:pt x="167" y="419"/>
                  </a:lnTo>
                  <a:lnTo>
                    <a:pt x="169" y="423"/>
                  </a:lnTo>
                  <a:lnTo>
                    <a:pt x="169" y="426"/>
                  </a:lnTo>
                  <a:lnTo>
                    <a:pt x="169" y="427"/>
                  </a:lnTo>
                  <a:lnTo>
                    <a:pt x="169" y="427"/>
                  </a:lnTo>
                  <a:lnTo>
                    <a:pt x="168" y="429"/>
                  </a:lnTo>
                  <a:lnTo>
                    <a:pt x="167" y="427"/>
                  </a:lnTo>
                  <a:lnTo>
                    <a:pt x="159" y="426"/>
                  </a:lnTo>
                  <a:lnTo>
                    <a:pt x="150" y="425"/>
                  </a:lnTo>
                  <a:lnTo>
                    <a:pt x="143" y="423"/>
                  </a:lnTo>
                  <a:lnTo>
                    <a:pt x="135" y="423"/>
                  </a:lnTo>
                  <a:lnTo>
                    <a:pt x="129" y="422"/>
                  </a:lnTo>
                  <a:lnTo>
                    <a:pt x="123" y="422"/>
                  </a:lnTo>
                  <a:lnTo>
                    <a:pt x="118" y="423"/>
                  </a:lnTo>
                  <a:lnTo>
                    <a:pt x="113" y="423"/>
                  </a:lnTo>
                  <a:lnTo>
                    <a:pt x="110" y="425"/>
                  </a:lnTo>
                  <a:lnTo>
                    <a:pt x="106" y="426"/>
                  </a:lnTo>
                  <a:lnTo>
                    <a:pt x="105" y="427"/>
                  </a:lnTo>
                  <a:lnTo>
                    <a:pt x="105" y="431"/>
                  </a:lnTo>
                  <a:lnTo>
                    <a:pt x="109" y="435"/>
                  </a:lnTo>
                  <a:lnTo>
                    <a:pt x="113" y="438"/>
                  </a:lnTo>
                  <a:lnTo>
                    <a:pt x="118" y="442"/>
                  </a:lnTo>
                  <a:lnTo>
                    <a:pt x="123" y="446"/>
                  </a:lnTo>
                  <a:lnTo>
                    <a:pt x="127" y="450"/>
                  </a:lnTo>
                  <a:lnTo>
                    <a:pt x="131" y="455"/>
                  </a:lnTo>
                  <a:lnTo>
                    <a:pt x="139" y="463"/>
                  </a:lnTo>
                  <a:lnTo>
                    <a:pt x="147" y="473"/>
                  </a:lnTo>
                  <a:lnTo>
                    <a:pt x="155" y="481"/>
                  </a:lnTo>
                  <a:lnTo>
                    <a:pt x="161" y="489"/>
                  </a:lnTo>
                  <a:lnTo>
                    <a:pt x="165" y="493"/>
                  </a:lnTo>
                  <a:lnTo>
                    <a:pt x="169" y="494"/>
                  </a:lnTo>
                  <a:lnTo>
                    <a:pt x="173" y="497"/>
                  </a:lnTo>
                  <a:lnTo>
                    <a:pt x="178" y="498"/>
                  </a:lnTo>
                  <a:lnTo>
                    <a:pt x="180" y="499"/>
                  </a:lnTo>
                  <a:lnTo>
                    <a:pt x="180" y="501"/>
                  </a:lnTo>
                  <a:lnTo>
                    <a:pt x="178" y="502"/>
                  </a:lnTo>
                  <a:lnTo>
                    <a:pt x="176" y="504"/>
                  </a:lnTo>
                  <a:lnTo>
                    <a:pt x="169" y="508"/>
                  </a:lnTo>
                  <a:lnTo>
                    <a:pt x="155" y="516"/>
                  </a:lnTo>
                  <a:lnTo>
                    <a:pt x="139" y="525"/>
                  </a:lnTo>
                  <a:lnTo>
                    <a:pt x="133" y="529"/>
                  </a:lnTo>
                  <a:lnTo>
                    <a:pt x="127" y="535"/>
                  </a:lnTo>
                  <a:lnTo>
                    <a:pt x="122" y="540"/>
                  </a:lnTo>
                  <a:lnTo>
                    <a:pt x="122" y="542"/>
                  </a:lnTo>
                  <a:lnTo>
                    <a:pt x="123" y="545"/>
                  </a:lnTo>
                  <a:lnTo>
                    <a:pt x="125" y="546"/>
                  </a:lnTo>
                  <a:lnTo>
                    <a:pt x="133" y="548"/>
                  </a:lnTo>
                  <a:lnTo>
                    <a:pt x="137" y="548"/>
                  </a:lnTo>
                  <a:lnTo>
                    <a:pt x="143" y="549"/>
                  </a:lnTo>
                  <a:lnTo>
                    <a:pt x="150" y="549"/>
                  </a:lnTo>
                  <a:lnTo>
                    <a:pt x="148" y="553"/>
                  </a:lnTo>
                  <a:lnTo>
                    <a:pt x="142" y="565"/>
                  </a:lnTo>
                  <a:lnTo>
                    <a:pt x="137" y="571"/>
                  </a:lnTo>
                  <a:lnTo>
                    <a:pt x="126" y="587"/>
                  </a:lnTo>
                  <a:lnTo>
                    <a:pt x="125" y="588"/>
                  </a:lnTo>
                  <a:lnTo>
                    <a:pt x="121" y="596"/>
                  </a:lnTo>
                  <a:lnTo>
                    <a:pt x="116" y="600"/>
                  </a:lnTo>
                  <a:lnTo>
                    <a:pt x="112" y="604"/>
                  </a:lnTo>
                  <a:lnTo>
                    <a:pt x="108" y="608"/>
                  </a:lnTo>
                  <a:lnTo>
                    <a:pt x="104" y="610"/>
                  </a:lnTo>
                  <a:lnTo>
                    <a:pt x="101" y="614"/>
                  </a:lnTo>
                  <a:lnTo>
                    <a:pt x="97" y="616"/>
                  </a:lnTo>
                  <a:lnTo>
                    <a:pt x="93" y="617"/>
                  </a:lnTo>
                  <a:lnTo>
                    <a:pt x="91" y="618"/>
                  </a:lnTo>
                  <a:lnTo>
                    <a:pt x="82" y="618"/>
                  </a:lnTo>
                  <a:lnTo>
                    <a:pt x="79" y="617"/>
                  </a:lnTo>
                  <a:lnTo>
                    <a:pt x="76" y="616"/>
                  </a:lnTo>
                  <a:lnTo>
                    <a:pt x="76" y="614"/>
                  </a:lnTo>
                  <a:lnTo>
                    <a:pt x="74" y="614"/>
                  </a:lnTo>
                  <a:lnTo>
                    <a:pt x="66" y="604"/>
                  </a:lnTo>
                  <a:lnTo>
                    <a:pt x="65" y="603"/>
                  </a:lnTo>
                  <a:lnTo>
                    <a:pt x="62" y="603"/>
                  </a:lnTo>
                  <a:lnTo>
                    <a:pt x="62" y="604"/>
                  </a:lnTo>
                  <a:lnTo>
                    <a:pt x="61" y="605"/>
                  </a:lnTo>
                  <a:lnTo>
                    <a:pt x="58" y="612"/>
                  </a:lnTo>
                  <a:lnTo>
                    <a:pt x="55" y="621"/>
                  </a:lnTo>
                  <a:lnTo>
                    <a:pt x="46" y="641"/>
                  </a:lnTo>
                  <a:lnTo>
                    <a:pt x="44" y="644"/>
                  </a:lnTo>
                  <a:lnTo>
                    <a:pt x="41" y="648"/>
                  </a:lnTo>
                  <a:lnTo>
                    <a:pt x="38" y="651"/>
                  </a:lnTo>
                  <a:lnTo>
                    <a:pt x="34" y="652"/>
                  </a:lnTo>
                  <a:lnTo>
                    <a:pt x="29" y="652"/>
                  </a:lnTo>
                  <a:lnTo>
                    <a:pt x="27" y="655"/>
                  </a:lnTo>
                  <a:lnTo>
                    <a:pt x="24" y="658"/>
                  </a:lnTo>
                  <a:lnTo>
                    <a:pt x="23" y="661"/>
                  </a:lnTo>
                  <a:lnTo>
                    <a:pt x="21" y="665"/>
                  </a:lnTo>
                  <a:lnTo>
                    <a:pt x="21" y="669"/>
                  </a:lnTo>
                  <a:lnTo>
                    <a:pt x="23" y="675"/>
                  </a:lnTo>
                  <a:lnTo>
                    <a:pt x="23" y="680"/>
                  </a:lnTo>
                  <a:lnTo>
                    <a:pt x="24" y="689"/>
                  </a:lnTo>
                  <a:lnTo>
                    <a:pt x="25" y="698"/>
                  </a:lnTo>
                  <a:lnTo>
                    <a:pt x="25" y="701"/>
                  </a:lnTo>
                  <a:lnTo>
                    <a:pt x="24" y="705"/>
                  </a:lnTo>
                  <a:lnTo>
                    <a:pt x="24" y="705"/>
                  </a:lnTo>
                  <a:lnTo>
                    <a:pt x="23" y="707"/>
                  </a:lnTo>
                  <a:lnTo>
                    <a:pt x="21" y="709"/>
                  </a:lnTo>
                  <a:lnTo>
                    <a:pt x="20" y="709"/>
                  </a:lnTo>
                  <a:lnTo>
                    <a:pt x="11" y="715"/>
                  </a:lnTo>
                  <a:lnTo>
                    <a:pt x="10" y="716"/>
                  </a:lnTo>
                  <a:lnTo>
                    <a:pt x="10" y="716"/>
                  </a:lnTo>
                  <a:lnTo>
                    <a:pt x="7" y="718"/>
                  </a:lnTo>
                  <a:lnTo>
                    <a:pt x="6" y="722"/>
                  </a:lnTo>
                  <a:lnTo>
                    <a:pt x="4" y="724"/>
                  </a:lnTo>
                  <a:lnTo>
                    <a:pt x="3" y="726"/>
                  </a:lnTo>
                  <a:lnTo>
                    <a:pt x="3" y="727"/>
                  </a:lnTo>
                  <a:lnTo>
                    <a:pt x="3" y="729"/>
                  </a:lnTo>
                  <a:lnTo>
                    <a:pt x="2" y="733"/>
                  </a:lnTo>
                  <a:lnTo>
                    <a:pt x="0" y="737"/>
                  </a:lnTo>
                  <a:lnTo>
                    <a:pt x="0" y="750"/>
                  </a:lnTo>
                  <a:lnTo>
                    <a:pt x="2" y="753"/>
                  </a:lnTo>
                  <a:lnTo>
                    <a:pt x="2" y="754"/>
                  </a:lnTo>
                  <a:lnTo>
                    <a:pt x="0" y="752"/>
                  </a:lnTo>
                  <a:lnTo>
                    <a:pt x="2" y="777"/>
                  </a:lnTo>
                  <a:lnTo>
                    <a:pt x="11" y="782"/>
                  </a:lnTo>
                  <a:lnTo>
                    <a:pt x="54" y="799"/>
                  </a:lnTo>
                  <a:lnTo>
                    <a:pt x="59" y="800"/>
                  </a:lnTo>
                  <a:lnTo>
                    <a:pt x="63" y="803"/>
                  </a:lnTo>
                  <a:lnTo>
                    <a:pt x="76" y="808"/>
                  </a:lnTo>
                  <a:lnTo>
                    <a:pt x="86" y="809"/>
                  </a:lnTo>
                  <a:lnTo>
                    <a:pt x="92" y="812"/>
                  </a:lnTo>
                  <a:lnTo>
                    <a:pt x="97" y="815"/>
                  </a:lnTo>
                  <a:lnTo>
                    <a:pt x="101" y="818"/>
                  </a:lnTo>
                  <a:lnTo>
                    <a:pt x="105" y="821"/>
                  </a:lnTo>
                  <a:lnTo>
                    <a:pt x="118" y="838"/>
                  </a:lnTo>
                  <a:lnTo>
                    <a:pt x="125" y="845"/>
                  </a:lnTo>
                  <a:lnTo>
                    <a:pt x="131" y="852"/>
                  </a:lnTo>
                  <a:lnTo>
                    <a:pt x="137" y="863"/>
                  </a:lnTo>
                  <a:lnTo>
                    <a:pt x="140" y="867"/>
                  </a:lnTo>
                  <a:lnTo>
                    <a:pt x="144" y="869"/>
                  </a:lnTo>
                  <a:lnTo>
                    <a:pt x="151" y="875"/>
                  </a:lnTo>
                  <a:lnTo>
                    <a:pt x="156" y="876"/>
                  </a:lnTo>
                  <a:lnTo>
                    <a:pt x="160" y="876"/>
                  </a:lnTo>
                  <a:lnTo>
                    <a:pt x="164" y="877"/>
                  </a:lnTo>
                  <a:lnTo>
                    <a:pt x="169" y="877"/>
                  </a:lnTo>
                  <a:lnTo>
                    <a:pt x="168" y="875"/>
                  </a:lnTo>
                  <a:lnTo>
                    <a:pt x="167" y="872"/>
                  </a:lnTo>
                  <a:lnTo>
                    <a:pt x="168" y="869"/>
                  </a:lnTo>
                  <a:lnTo>
                    <a:pt x="168" y="867"/>
                  </a:lnTo>
                  <a:lnTo>
                    <a:pt x="169" y="863"/>
                  </a:lnTo>
                  <a:lnTo>
                    <a:pt x="169" y="860"/>
                  </a:lnTo>
                  <a:lnTo>
                    <a:pt x="171" y="855"/>
                  </a:lnTo>
                  <a:lnTo>
                    <a:pt x="172" y="849"/>
                  </a:lnTo>
                  <a:lnTo>
                    <a:pt x="171" y="845"/>
                  </a:lnTo>
                  <a:lnTo>
                    <a:pt x="169" y="841"/>
                  </a:lnTo>
                  <a:lnTo>
                    <a:pt x="168" y="838"/>
                  </a:lnTo>
                  <a:lnTo>
                    <a:pt x="167" y="835"/>
                  </a:lnTo>
                  <a:lnTo>
                    <a:pt x="157" y="824"/>
                  </a:lnTo>
                  <a:lnTo>
                    <a:pt x="156" y="821"/>
                  </a:lnTo>
                  <a:lnTo>
                    <a:pt x="155" y="817"/>
                  </a:lnTo>
                  <a:lnTo>
                    <a:pt x="155" y="809"/>
                  </a:lnTo>
                  <a:lnTo>
                    <a:pt x="157" y="805"/>
                  </a:lnTo>
                  <a:lnTo>
                    <a:pt x="160" y="800"/>
                  </a:lnTo>
                  <a:lnTo>
                    <a:pt x="163" y="796"/>
                  </a:lnTo>
                  <a:lnTo>
                    <a:pt x="165" y="790"/>
                  </a:lnTo>
                  <a:lnTo>
                    <a:pt x="169" y="778"/>
                  </a:lnTo>
                  <a:lnTo>
                    <a:pt x="176" y="765"/>
                  </a:lnTo>
                  <a:lnTo>
                    <a:pt x="184" y="748"/>
                  </a:lnTo>
                  <a:lnTo>
                    <a:pt x="188" y="741"/>
                  </a:lnTo>
                  <a:lnTo>
                    <a:pt x="192" y="733"/>
                  </a:lnTo>
                  <a:lnTo>
                    <a:pt x="195" y="727"/>
                  </a:lnTo>
                  <a:lnTo>
                    <a:pt x="199" y="722"/>
                  </a:lnTo>
                  <a:lnTo>
                    <a:pt x="202" y="718"/>
                  </a:lnTo>
                  <a:lnTo>
                    <a:pt x="205" y="716"/>
                  </a:lnTo>
                  <a:lnTo>
                    <a:pt x="210" y="716"/>
                  </a:lnTo>
                  <a:lnTo>
                    <a:pt x="211" y="718"/>
                  </a:lnTo>
                  <a:lnTo>
                    <a:pt x="214" y="718"/>
                  </a:lnTo>
                  <a:lnTo>
                    <a:pt x="218" y="718"/>
                  </a:lnTo>
                  <a:lnTo>
                    <a:pt x="222" y="719"/>
                  </a:lnTo>
                  <a:lnTo>
                    <a:pt x="223" y="722"/>
                  </a:lnTo>
                  <a:lnTo>
                    <a:pt x="223" y="723"/>
                  </a:lnTo>
                  <a:lnTo>
                    <a:pt x="223" y="724"/>
                  </a:lnTo>
                  <a:lnTo>
                    <a:pt x="223" y="729"/>
                  </a:lnTo>
                  <a:lnTo>
                    <a:pt x="224" y="732"/>
                  </a:lnTo>
                  <a:lnTo>
                    <a:pt x="224" y="735"/>
                  </a:lnTo>
                  <a:lnTo>
                    <a:pt x="226" y="737"/>
                  </a:lnTo>
                  <a:lnTo>
                    <a:pt x="228" y="739"/>
                  </a:lnTo>
                  <a:lnTo>
                    <a:pt x="229" y="741"/>
                  </a:lnTo>
                  <a:lnTo>
                    <a:pt x="233" y="741"/>
                  </a:lnTo>
                  <a:lnTo>
                    <a:pt x="237" y="743"/>
                  </a:lnTo>
                  <a:lnTo>
                    <a:pt x="248" y="743"/>
                  </a:lnTo>
                  <a:lnTo>
                    <a:pt x="250" y="741"/>
                  </a:lnTo>
                  <a:lnTo>
                    <a:pt x="254" y="741"/>
                  </a:lnTo>
                  <a:lnTo>
                    <a:pt x="260" y="735"/>
                  </a:lnTo>
                  <a:lnTo>
                    <a:pt x="263" y="731"/>
                  </a:lnTo>
                  <a:lnTo>
                    <a:pt x="265" y="729"/>
                  </a:lnTo>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 name="Freeform 28">
              <a:extLst>
                <a:ext uri="{FF2B5EF4-FFF2-40B4-BE49-F238E27FC236}">
                  <a16:creationId xmlns:a16="http://schemas.microsoft.com/office/drawing/2014/main" id="{FC7977CD-2779-46B0-D435-FB78CE81EBD7}"/>
                </a:ext>
              </a:extLst>
            </p:cNvPr>
            <p:cNvSpPr>
              <a:spLocks/>
            </p:cNvSpPr>
            <p:nvPr/>
          </p:nvSpPr>
          <p:spPr bwMode="auto">
            <a:xfrm>
              <a:off x="2897" y="3649"/>
              <a:ext cx="278" cy="124"/>
            </a:xfrm>
            <a:custGeom>
              <a:avLst/>
              <a:gdLst>
                <a:gd name="T0" fmla="*/ 0 w 278"/>
                <a:gd name="T1" fmla="*/ 1 h 124"/>
                <a:gd name="T2" fmla="*/ 4 w 278"/>
                <a:gd name="T3" fmla="*/ 0 h 124"/>
                <a:gd name="T4" fmla="*/ 7 w 278"/>
                <a:gd name="T5" fmla="*/ 0 h 124"/>
                <a:gd name="T6" fmla="*/ 9 w 278"/>
                <a:gd name="T7" fmla="*/ 1 h 124"/>
                <a:gd name="T8" fmla="*/ 11 w 278"/>
                <a:gd name="T9" fmla="*/ 1 h 124"/>
                <a:gd name="T10" fmla="*/ 14 w 278"/>
                <a:gd name="T11" fmla="*/ 3 h 124"/>
                <a:gd name="T12" fmla="*/ 17 w 278"/>
                <a:gd name="T13" fmla="*/ 4 h 124"/>
                <a:gd name="T14" fmla="*/ 18 w 278"/>
                <a:gd name="T15" fmla="*/ 8 h 124"/>
                <a:gd name="T16" fmla="*/ 23 w 278"/>
                <a:gd name="T17" fmla="*/ 13 h 124"/>
                <a:gd name="T18" fmla="*/ 26 w 278"/>
                <a:gd name="T19" fmla="*/ 20 h 124"/>
                <a:gd name="T20" fmla="*/ 27 w 278"/>
                <a:gd name="T21" fmla="*/ 25 h 124"/>
                <a:gd name="T22" fmla="*/ 28 w 278"/>
                <a:gd name="T23" fmla="*/ 32 h 124"/>
                <a:gd name="T24" fmla="*/ 30 w 278"/>
                <a:gd name="T25" fmla="*/ 34 h 124"/>
                <a:gd name="T26" fmla="*/ 30 w 278"/>
                <a:gd name="T27" fmla="*/ 37 h 124"/>
                <a:gd name="T28" fmla="*/ 35 w 278"/>
                <a:gd name="T29" fmla="*/ 42 h 124"/>
                <a:gd name="T30" fmla="*/ 36 w 278"/>
                <a:gd name="T31" fmla="*/ 43 h 124"/>
                <a:gd name="T32" fmla="*/ 39 w 278"/>
                <a:gd name="T33" fmla="*/ 43 h 124"/>
                <a:gd name="T34" fmla="*/ 40 w 278"/>
                <a:gd name="T35" fmla="*/ 45 h 124"/>
                <a:gd name="T36" fmla="*/ 51 w 278"/>
                <a:gd name="T37" fmla="*/ 45 h 124"/>
                <a:gd name="T38" fmla="*/ 60 w 278"/>
                <a:gd name="T39" fmla="*/ 45 h 124"/>
                <a:gd name="T40" fmla="*/ 66 w 278"/>
                <a:gd name="T41" fmla="*/ 46 h 124"/>
                <a:gd name="T42" fmla="*/ 72 w 278"/>
                <a:gd name="T43" fmla="*/ 47 h 124"/>
                <a:gd name="T44" fmla="*/ 74 w 278"/>
                <a:gd name="T45" fmla="*/ 49 h 124"/>
                <a:gd name="T46" fmla="*/ 78 w 278"/>
                <a:gd name="T47" fmla="*/ 50 h 124"/>
                <a:gd name="T48" fmla="*/ 81 w 278"/>
                <a:gd name="T49" fmla="*/ 50 h 124"/>
                <a:gd name="T50" fmla="*/ 83 w 278"/>
                <a:gd name="T51" fmla="*/ 52 h 124"/>
                <a:gd name="T52" fmla="*/ 86 w 278"/>
                <a:gd name="T53" fmla="*/ 55 h 124"/>
                <a:gd name="T54" fmla="*/ 90 w 278"/>
                <a:gd name="T55" fmla="*/ 58 h 124"/>
                <a:gd name="T56" fmla="*/ 91 w 278"/>
                <a:gd name="T57" fmla="*/ 62 h 124"/>
                <a:gd name="T58" fmla="*/ 95 w 278"/>
                <a:gd name="T59" fmla="*/ 64 h 124"/>
                <a:gd name="T60" fmla="*/ 96 w 278"/>
                <a:gd name="T61" fmla="*/ 68 h 124"/>
                <a:gd name="T62" fmla="*/ 99 w 278"/>
                <a:gd name="T63" fmla="*/ 75 h 124"/>
                <a:gd name="T64" fmla="*/ 103 w 278"/>
                <a:gd name="T65" fmla="*/ 85 h 124"/>
                <a:gd name="T66" fmla="*/ 104 w 278"/>
                <a:gd name="T67" fmla="*/ 92 h 124"/>
                <a:gd name="T68" fmla="*/ 107 w 278"/>
                <a:gd name="T69" fmla="*/ 97 h 124"/>
                <a:gd name="T70" fmla="*/ 107 w 278"/>
                <a:gd name="T71" fmla="*/ 98 h 124"/>
                <a:gd name="T72" fmla="*/ 107 w 278"/>
                <a:gd name="T73" fmla="*/ 104 h 124"/>
                <a:gd name="T74" fmla="*/ 108 w 278"/>
                <a:gd name="T75" fmla="*/ 109 h 124"/>
                <a:gd name="T76" fmla="*/ 108 w 278"/>
                <a:gd name="T77" fmla="*/ 118 h 124"/>
                <a:gd name="T78" fmla="*/ 108 w 278"/>
                <a:gd name="T79" fmla="*/ 124 h 124"/>
                <a:gd name="T80" fmla="*/ 110 w 278"/>
                <a:gd name="T81" fmla="*/ 124 h 124"/>
                <a:gd name="T82" fmla="*/ 120 w 278"/>
                <a:gd name="T83" fmla="*/ 124 h 124"/>
                <a:gd name="T84" fmla="*/ 130 w 278"/>
                <a:gd name="T85" fmla="*/ 121 h 124"/>
                <a:gd name="T86" fmla="*/ 136 w 278"/>
                <a:gd name="T87" fmla="*/ 118 h 124"/>
                <a:gd name="T88" fmla="*/ 141 w 278"/>
                <a:gd name="T89" fmla="*/ 115 h 124"/>
                <a:gd name="T90" fmla="*/ 146 w 278"/>
                <a:gd name="T91" fmla="*/ 111 h 124"/>
                <a:gd name="T92" fmla="*/ 155 w 278"/>
                <a:gd name="T93" fmla="*/ 105 h 124"/>
                <a:gd name="T94" fmla="*/ 163 w 278"/>
                <a:gd name="T95" fmla="*/ 98 h 124"/>
                <a:gd name="T96" fmla="*/ 167 w 278"/>
                <a:gd name="T97" fmla="*/ 93 h 124"/>
                <a:gd name="T98" fmla="*/ 170 w 278"/>
                <a:gd name="T99" fmla="*/ 92 h 124"/>
                <a:gd name="T100" fmla="*/ 251 w 278"/>
                <a:gd name="T101" fmla="*/ 68 h 124"/>
                <a:gd name="T102" fmla="*/ 251 w 278"/>
                <a:gd name="T103" fmla="*/ 67 h 124"/>
                <a:gd name="T104" fmla="*/ 250 w 278"/>
                <a:gd name="T105" fmla="*/ 66 h 124"/>
                <a:gd name="T106" fmla="*/ 248 w 278"/>
                <a:gd name="T107" fmla="*/ 63 h 124"/>
                <a:gd name="T108" fmla="*/ 250 w 278"/>
                <a:gd name="T109" fmla="*/ 60 h 124"/>
                <a:gd name="T110" fmla="*/ 251 w 278"/>
                <a:gd name="T111" fmla="*/ 58 h 124"/>
                <a:gd name="T112" fmla="*/ 259 w 278"/>
                <a:gd name="T113" fmla="*/ 49 h 124"/>
                <a:gd name="T114" fmla="*/ 263 w 278"/>
                <a:gd name="T115" fmla="*/ 46 h 124"/>
                <a:gd name="T116" fmla="*/ 267 w 278"/>
                <a:gd name="T117" fmla="*/ 45 h 124"/>
                <a:gd name="T118" fmla="*/ 272 w 278"/>
                <a:gd name="T119" fmla="*/ 41 h 124"/>
                <a:gd name="T120" fmla="*/ 278 w 278"/>
                <a:gd name="T121" fmla="*/ 3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8" h="124">
                  <a:moveTo>
                    <a:pt x="0" y="1"/>
                  </a:moveTo>
                  <a:lnTo>
                    <a:pt x="4" y="0"/>
                  </a:lnTo>
                  <a:lnTo>
                    <a:pt x="7" y="0"/>
                  </a:lnTo>
                  <a:lnTo>
                    <a:pt x="9" y="1"/>
                  </a:lnTo>
                  <a:lnTo>
                    <a:pt x="11" y="1"/>
                  </a:lnTo>
                  <a:lnTo>
                    <a:pt x="14" y="3"/>
                  </a:lnTo>
                  <a:lnTo>
                    <a:pt x="17" y="4"/>
                  </a:lnTo>
                  <a:lnTo>
                    <a:pt x="18" y="8"/>
                  </a:lnTo>
                  <a:lnTo>
                    <a:pt x="23" y="13"/>
                  </a:lnTo>
                  <a:lnTo>
                    <a:pt x="26" y="20"/>
                  </a:lnTo>
                  <a:lnTo>
                    <a:pt x="27" y="25"/>
                  </a:lnTo>
                  <a:lnTo>
                    <a:pt x="28" y="32"/>
                  </a:lnTo>
                  <a:lnTo>
                    <a:pt x="30" y="34"/>
                  </a:lnTo>
                  <a:lnTo>
                    <a:pt x="30" y="37"/>
                  </a:lnTo>
                  <a:lnTo>
                    <a:pt x="35" y="42"/>
                  </a:lnTo>
                  <a:lnTo>
                    <a:pt x="36" y="43"/>
                  </a:lnTo>
                  <a:lnTo>
                    <a:pt x="39" y="43"/>
                  </a:lnTo>
                  <a:lnTo>
                    <a:pt x="40" y="45"/>
                  </a:lnTo>
                  <a:lnTo>
                    <a:pt x="51" y="45"/>
                  </a:lnTo>
                  <a:lnTo>
                    <a:pt x="60" y="45"/>
                  </a:lnTo>
                  <a:lnTo>
                    <a:pt x="66" y="46"/>
                  </a:lnTo>
                  <a:lnTo>
                    <a:pt x="72" y="47"/>
                  </a:lnTo>
                  <a:lnTo>
                    <a:pt x="74" y="49"/>
                  </a:lnTo>
                  <a:lnTo>
                    <a:pt x="78" y="50"/>
                  </a:lnTo>
                  <a:lnTo>
                    <a:pt x="81" y="50"/>
                  </a:lnTo>
                  <a:lnTo>
                    <a:pt x="83" y="52"/>
                  </a:lnTo>
                  <a:lnTo>
                    <a:pt x="86" y="55"/>
                  </a:lnTo>
                  <a:lnTo>
                    <a:pt x="90" y="58"/>
                  </a:lnTo>
                  <a:lnTo>
                    <a:pt x="91" y="62"/>
                  </a:lnTo>
                  <a:lnTo>
                    <a:pt x="95" y="64"/>
                  </a:lnTo>
                  <a:lnTo>
                    <a:pt x="96" y="68"/>
                  </a:lnTo>
                  <a:lnTo>
                    <a:pt x="99" y="75"/>
                  </a:lnTo>
                  <a:lnTo>
                    <a:pt x="103" y="85"/>
                  </a:lnTo>
                  <a:lnTo>
                    <a:pt x="104" y="92"/>
                  </a:lnTo>
                  <a:lnTo>
                    <a:pt x="107" y="97"/>
                  </a:lnTo>
                  <a:lnTo>
                    <a:pt x="107" y="98"/>
                  </a:lnTo>
                  <a:lnTo>
                    <a:pt x="107" y="104"/>
                  </a:lnTo>
                  <a:lnTo>
                    <a:pt x="108" y="109"/>
                  </a:lnTo>
                  <a:lnTo>
                    <a:pt x="108" y="118"/>
                  </a:lnTo>
                  <a:lnTo>
                    <a:pt x="108" y="124"/>
                  </a:lnTo>
                  <a:lnTo>
                    <a:pt x="110" y="124"/>
                  </a:lnTo>
                  <a:lnTo>
                    <a:pt x="120" y="124"/>
                  </a:lnTo>
                  <a:lnTo>
                    <a:pt x="130" y="121"/>
                  </a:lnTo>
                  <a:lnTo>
                    <a:pt x="136" y="118"/>
                  </a:lnTo>
                  <a:lnTo>
                    <a:pt x="141" y="115"/>
                  </a:lnTo>
                  <a:lnTo>
                    <a:pt x="146" y="111"/>
                  </a:lnTo>
                  <a:lnTo>
                    <a:pt x="155" y="105"/>
                  </a:lnTo>
                  <a:lnTo>
                    <a:pt x="163" y="98"/>
                  </a:lnTo>
                  <a:lnTo>
                    <a:pt x="167" y="93"/>
                  </a:lnTo>
                  <a:lnTo>
                    <a:pt x="170" y="92"/>
                  </a:lnTo>
                  <a:lnTo>
                    <a:pt x="251" y="68"/>
                  </a:lnTo>
                  <a:lnTo>
                    <a:pt x="251" y="67"/>
                  </a:lnTo>
                  <a:lnTo>
                    <a:pt x="250" y="66"/>
                  </a:lnTo>
                  <a:lnTo>
                    <a:pt x="248" y="63"/>
                  </a:lnTo>
                  <a:lnTo>
                    <a:pt x="250" y="60"/>
                  </a:lnTo>
                  <a:lnTo>
                    <a:pt x="251" y="58"/>
                  </a:lnTo>
                  <a:lnTo>
                    <a:pt x="259" y="49"/>
                  </a:lnTo>
                  <a:lnTo>
                    <a:pt x="263" y="46"/>
                  </a:lnTo>
                  <a:lnTo>
                    <a:pt x="267" y="45"/>
                  </a:lnTo>
                  <a:lnTo>
                    <a:pt x="272" y="41"/>
                  </a:lnTo>
                  <a:lnTo>
                    <a:pt x="278" y="38"/>
                  </a:lnTo>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 name="Freeform 29">
              <a:extLst>
                <a:ext uri="{FF2B5EF4-FFF2-40B4-BE49-F238E27FC236}">
                  <a16:creationId xmlns:a16="http://schemas.microsoft.com/office/drawing/2014/main" id="{A2BB3268-C6BE-7514-45A3-9D9ED920DCEC}"/>
                </a:ext>
              </a:extLst>
            </p:cNvPr>
            <p:cNvSpPr>
              <a:spLocks/>
            </p:cNvSpPr>
            <p:nvPr/>
          </p:nvSpPr>
          <p:spPr bwMode="auto">
            <a:xfrm>
              <a:off x="2622" y="3679"/>
              <a:ext cx="1" cy="11"/>
            </a:xfrm>
            <a:custGeom>
              <a:avLst/>
              <a:gdLst>
                <a:gd name="T0" fmla="*/ 0 w 1"/>
                <a:gd name="T1" fmla="*/ 2 h 11"/>
                <a:gd name="T2" fmla="*/ 0 w 1"/>
                <a:gd name="T3" fmla="*/ 0 h 11"/>
                <a:gd name="T4" fmla="*/ 1 w 1"/>
                <a:gd name="T5" fmla="*/ 5 h 11"/>
                <a:gd name="T6" fmla="*/ 1 w 1"/>
                <a:gd name="T7" fmla="*/ 11 h 11"/>
                <a:gd name="T8" fmla="*/ 0 w 1"/>
                <a:gd name="T9" fmla="*/ 2 h 11"/>
              </a:gdLst>
              <a:ahLst/>
              <a:cxnLst>
                <a:cxn ang="0">
                  <a:pos x="T0" y="T1"/>
                </a:cxn>
                <a:cxn ang="0">
                  <a:pos x="T2" y="T3"/>
                </a:cxn>
                <a:cxn ang="0">
                  <a:pos x="T4" y="T5"/>
                </a:cxn>
                <a:cxn ang="0">
                  <a:pos x="T6" y="T7"/>
                </a:cxn>
                <a:cxn ang="0">
                  <a:pos x="T8" y="T9"/>
                </a:cxn>
              </a:cxnLst>
              <a:rect l="0" t="0" r="r" b="b"/>
              <a:pathLst>
                <a:path w="1" h="11">
                  <a:moveTo>
                    <a:pt x="0" y="2"/>
                  </a:moveTo>
                  <a:lnTo>
                    <a:pt x="0" y="0"/>
                  </a:lnTo>
                  <a:lnTo>
                    <a:pt x="1" y="5"/>
                  </a:lnTo>
                  <a:lnTo>
                    <a:pt x="1" y="11"/>
                  </a:lnTo>
                  <a:lnTo>
                    <a:pt x="0" y="2"/>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 name="Freeform 30">
              <a:extLst>
                <a:ext uri="{FF2B5EF4-FFF2-40B4-BE49-F238E27FC236}">
                  <a16:creationId xmlns:a16="http://schemas.microsoft.com/office/drawing/2014/main" id="{20A92928-DC94-240D-1720-9320A2EF70FB}"/>
                </a:ext>
              </a:extLst>
            </p:cNvPr>
            <p:cNvSpPr>
              <a:spLocks/>
            </p:cNvSpPr>
            <p:nvPr/>
          </p:nvSpPr>
          <p:spPr bwMode="auto">
            <a:xfrm>
              <a:off x="2772" y="3437"/>
              <a:ext cx="148" cy="102"/>
            </a:xfrm>
            <a:custGeom>
              <a:avLst/>
              <a:gdLst>
                <a:gd name="T0" fmla="*/ 108 w 113"/>
                <a:gd name="T1" fmla="*/ 71 h 78"/>
                <a:gd name="T2" fmla="*/ 103 w 113"/>
                <a:gd name="T3" fmla="*/ 68 h 78"/>
                <a:gd name="T4" fmla="*/ 96 w 113"/>
                <a:gd name="T5" fmla="*/ 61 h 78"/>
                <a:gd name="T6" fmla="*/ 90 w 113"/>
                <a:gd name="T7" fmla="*/ 55 h 78"/>
                <a:gd name="T8" fmla="*/ 82 w 113"/>
                <a:gd name="T9" fmla="*/ 49 h 78"/>
                <a:gd name="T10" fmla="*/ 71 w 113"/>
                <a:gd name="T11" fmla="*/ 39 h 78"/>
                <a:gd name="T12" fmla="*/ 58 w 113"/>
                <a:gd name="T13" fmla="*/ 29 h 78"/>
                <a:gd name="T14" fmla="*/ 48 w 113"/>
                <a:gd name="T15" fmla="*/ 22 h 78"/>
                <a:gd name="T16" fmla="*/ 41 w 113"/>
                <a:gd name="T17" fmla="*/ 16 h 78"/>
                <a:gd name="T18" fmla="*/ 36 w 113"/>
                <a:gd name="T19" fmla="*/ 14 h 78"/>
                <a:gd name="T20" fmla="*/ 30 w 113"/>
                <a:gd name="T21" fmla="*/ 11 h 78"/>
                <a:gd name="T22" fmla="*/ 7 w 113"/>
                <a:gd name="T23" fmla="*/ 0 h 78"/>
                <a:gd name="T24" fmla="*/ 7 w 113"/>
                <a:gd name="T25" fmla="*/ 0 h 78"/>
                <a:gd name="T26" fmla="*/ 7 w 113"/>
                <a:gd name="T27" fmla="*/ 0 h 78"/>
                <a:gd name="T28" fmla="*/ 4 w 113"/>
                <a:gd name="T29" fmla="*/ 1 h 78"/>
                <a:gd name="T30" fmla="*/ 1 w 113"/>
                <a:gd name="T31" fmla="*/ 4 h 78"/>
                <a:gd name="T32" fmla="*/ 1 w 113"/>
                <a:gd name="T33" fmla="*/ 7 h 78"/>
                <a:gd name="T34" fmla="*/ 6 w 113"/>
                <a:gd name="T35" fmla="*/ 11 h 78"/>
                <a:gd name="T36" fmla="*/ 12 w 113"/>
                <a:gd name="T37" fmla="*/ 19 h 78"/>
                <a:gd name="T38" fmla="*/ 22 w 113"/>
                <a:gd name="T39" fmla="*/ 31 h 78"/>
                <a:gd name="T40" fmla="*/ 31 w 113"/>
                <a:gd name="T41" fmla="*/ 40 h 78"/>
                <a:gd name="T42" fmla="*/ 37 w 113"/>
                <a:gd name="T43" fmla="*/ 44 h 78"/>
                <a:gd name="T44" fmla="*/ 40 w 113"/>
                <a:gd name="T45" fmla="*/ 45 h 78"/>
                <a:gd name="T46" fmla="*/ 42 w 113"/>
                <a:gd name="T47" fmla="*/ 47 h 78"/>
                <a:gd name="T48" fmla="*/ 51 w 113"/>
                <a:gd name="T49" fmla="*/ 56 h 78"/>
                <a:gd name="T50" fmla="*/ 58 w 113"/>
                <a:gd name="T51" fmla="*/ 64 h 78"/>
                <a:gd name="T52" fmla="*/ 79 w 113"/>
                <a:gd name="T53" fmla="*/ 74 h 78"/>
                <a:gd name="T54" fmla="*/ 97 w 113"/>
                <a:gd name="T55" fmla="*/ 78 h 78"/>
                <a:gd name="T56" fmla="*/ 104 w 113"/>
                <a:gd name="T57" fmla="*/ 78 h 78"/>
                <a:gd name="T58" fmla="*/ 113 w 113"/>
                <a:gd name="T59" fmla="*/ 78 h 78"/>
                <a:gd name="T60" fmla="*/ 108 w 113"/>
                <a:gd name="T61"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78">
                  <a:moveTo>
                    <a:pt x="108" y="71"/>
                  </a:moveTo>
                  <a:cubicBezTo>
                    <a:pt x="106" y="70"/>
                    <a:pt x="104" y="69"/>
                    <a:pt x="103" y="68"/>
                  </a:cubicBezTo>
                  <a:cubicBezTo>
                    <a:pt x="100" y="66"/>
                    <a:pt x="98" y="64"/>
                    <a:pt x="96" y="61"/>
                  </a:cubicBezTo>
                  <a:cubicBezTo>
                    <a:pt x="94" y="59"/>
                    <a:pt x="92" y="57"/>
                    <a:pt x="90" y="55"/>
                  </a:cubicBezTo>
                  <a:cubicBezTo>
                    <a:pt x="87" y="53"/>
                    <a:pt x="85" y="51"/>
                    <a:pt x="82" y="49"/>
                  </a:cubicBezTo>
                  <a:cubicBezTo>
                    <a:pt x="79" y="46"/>
                    <a:pt x="74" y="43"/>
                    <a:pt x="71" y="39"/>
                  </a:cubicBezTo>
                  <a:cubicBezTo>
                    <a:pt x="67" y="36"/>
                    <a:pt x="62" y="32"/>
                    <a:pt x="58" y="29"/>
                  </a:cubicBezTo>
                  <a:cubicBezTo>
                    <a:pt x="54" y="27"/>
                    <a:pt x="51" y="25"/>
                    <a:pt x="48" y="22"/>
                  </a:cubicBezTo>
                  <a:cubicBezTo>
                    <a:pt x="46" y="20"/>
                    <a:pt x="43" y="18"/>
                    <a:pt x="41" y="16"/>
                  </a:cubicBezTo>
                  <a:cubicBezTo>
                    <a:pt x="39" y="15"/>
                    <a:pt x="38" y="15"/>
                    <a:pt x="36" y="14"/>
                  </a:cubicBezTo>
                  <a:cubicBezTo>
                    <a:pt x="34" y="13"/>
                    <a:pt x="32" y="12"/>
                    <a:pt x="30" y="11"/>
                  </a:cubicBezTo>
                  <a:cubicBezTo>
                    <a:pt x="23" y="7"/>
                    <a:pt x="15" y="3"/>
                    <a:pt x="7" y="0"/>
                  </a:cubicBezTo>
                  <a:cubicBezTo>
                    <a:pt x="7" y="0"/>
                    <a:pt x="7" y="0"/>
                    <a:pt x="7" y="0"/>
                  </a:cubicBezTo>
                  <a:cubicBezTo>
                    <a:pt x="7" y="0"/>
                    <a:pt x="7" y="0"/>
                    <a:pt x="7" y="0"/>
                  </a:cubicBezTo>
                  <a:cubicBezTo>
                    <a:pt x="6" y="1"/>
                    <a:pt x="5" y="1"/>
                    <a:pt x="4" y="1"/>
                  </a:cubicBezTo>
                  <a:cubicBezTo>
                    <a:pt x="2" y="1"/>
                    <a:pt x="2" y="2"/>
                    <a:pt x="1" y="4"/>
                  </a:cubicBezTo>
                  <a:cubicBezTo>
                    <a:pt x="1" y="5"/>
                    <a:pt x="0" y="6"/>
                    <a:pt x="1" y="7"/>
                  </a:cubicBezTo>
                  <a:cubicBezTo>
                    <a:pt x="2" y="9"/>
                    <a:pt x="4" y="10"/>
                    <a:pt x="6" y="11"/>
                  </a:cubicBezTo>
                  <a:cubicBezTo>
                    <a:pt x="8" y="14"/>
                    <a:pt x="10" y="17"/>
                    <a:pt x="12" y="19"/>
                  </a:cubicBezTo>
                  <a:cubicBezTo>
                    <a:pt x="15" y="23"/>
                    <a:pt x="18" y="27"/>
                    <a:pt x="22" y="31"/>
                  </a:cubicBezTo>
                  <a:cubicBezTo>
                    <a:pt x="24" y="34"/>
                    <a:pt x="28" y="37"/>
                    <a:pt x="31" y="40"/>
                  </a:cubicBezTo>
                  <a:cubicBezTo>
                    <a:pt x="33" y="42"/>
                    <a:pt x="35" y="43"/>
                    <a:pt x="37" y="44"/>
                  </a:cubicBezTo>
                  <a:cubicBezTo>
                    <a:pt x="38" y="44"/>
                    <a:pt x="39" y="44"/>
                    <a:pt x="40" y="45"/>
                  </a:cubicBezTo>
                  <a:cubicBezTo>
                    <a:pt x="40" y="46"/>
                    <a:pt x="41" y="46"/>
                    <a:pt x="42" y="47"/>
                  </a:cubicBezTo>
                  <a:cubicBezTo>
                    <a:pt x="45" y="50"/>
                    <a:pt x="48" y="53"/>
                    <a:pt x="51" y="56"/>
                  </a:cubicBezTo>
                  <a:cubicBezTo>
                    <a:pt x="53" y="59"/>
                    <a:pt x="56" y="62"/>
                    <a:pt x="58" y="64"/>
                  </a:cubicBezTo>
                  <a:cubicBezTo>
                    <a:pt x="64" y="70"/>
                    <a:pt x="72" y="71"/>
                    <a:pt x="79" y="74"/>
                  </a:cubicBezTo>
                  <a:cubicBezTo>
                    <a:pt x="85" y="77"/>
                    <a:pt x="91" y="78"/>
                    <a:pt x="97" y="78"/>
                  </a:cubicBezTo>
                  <a:cubicBezTo>
                    <a:pt x="99" y="78"/>
                    <a:pt x="102" y="78"/>
                    <a:pt x="104" y="78"/>
                  </a:cubicBezTo>
                  <a:cubicBezTo>
                    <a:pt x="107" y="78"/>
                    <a:pt x="110" y="78"/>
                    <a:pt x="113" y="78"/>
                  </a:cubicBezTo>
                  <a:cubicBezTo>
                    <a:pt x="111" y="75"/>
                    <a:pt x="110" y="73"/>
                    <a:pt x="108" y="71"/>
                  </a:cubicBezTo>
                  <a:close/>
                </a:path>
              </a:pathLst>
            </a:custGeom>
            <a:solidFill>
              <a:srgbClr val="BB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31">
              <a:extLst>
                <a:ext uri="{FF2B5EF4-FFF2-40B4-BE49-F238E27FC236}">
                  <a16:creationId xmlns:a16="http://schemas.microsoft.com/office/drawing/2014/main" id="{0052A657-E350-F148-945D-AEAD84B9DFB8}"/>
                </a:ext>
              </a:extLst>
            </p:cNvPr>
            <p:cNvSpPr>
              <a:spLocks/>
            </p:cNvSpPr>
            <p:nvPr/>
          </p:nvSpPr>
          <p:spPr bwMode="auto">
            <a:xfrm>
              <a:off x="2618" y="3437"/>
              <a:ext cx="319" cy="360"/>
            </a:xfrm>
            <a:custGeom>
              <a:avLst/>
              <a:gdLst>
                <a:gd name="T0" fmla="*/ 5 w 319"/>
                <a:gd name="T1" fmla="*/ 251 h 360"/>
                <a:gd name="T2" fmla="*/ 4 w 319"/>
                <a:gd name="T3" fmla="*/ 259 h 360"/>
                <a:gd name="T4" fmla="*/ 38 w 319"/>
                <a:gd name="T5" fmla="*/ 274 h 360"/>
                <a:gd name="T6" fmla="*/ 67 w 319"/>
                <a:gd name="T7" fmla="*/ 284 h 360"/>
                <a:gd name="T8" fmla="*/ 93 w 319"/>
                <a:gd name="T9" fmla="*/ 293 h 360"/>
                <a:gd name="T10" fmla="*/ 110 w 319"/>
                <a:gd name="T11" fmla="*/ 308 h 360"/>
                <a:gd name="T12" fmla="*/ 125 w 319"/>
                <a:gd name="T13" fmla="*/ 326 h 360"/>
                <a:gd name="T14" fmla="*/ 144 w 319"/>
                <a:gd name="T15" fmla="*/ 352 h 360"/>
                <a:gd name="T16" fmla="*/ 157 w 319"/>
                <a:gd name="T17" fmla="*/ 360 h 360"/>
                <a:gd name="T18" fmla="*/ 171 w 319"/>
                <a:gd name="T19" fmla="*/ 359 h 360"/>
                <a:gd name="T20" fmla="*/ 173 w 319"/>
                <a:gd name="T21" fmla="*/ 342 h 360"/>
                <a:gd name="T22" fmla="*/ 173 w 319"/>
                <a:gd name="T23" fmla="*/ 327 h 360"/>
                <a:gd name="T24" fmla="*/ 165 w 319"/>
                <a:gd name="T25" fmla="*/ 316 h 360"/>
                <a:gd name="T26" fmla="*/ 158 w 319"/>
                <a:gd name="T27" fmla="*/ 304 h 360"/>
                <a:gd name="T28" fmla="*/ 157 w 319"/>
                <a:gd name="T29" fmla="*/ 288 h 360"/>
                <a:gd name="T30" fmla="*/ 166 w 319"/>
                <a:gd name="T31" fmla="*/ 279 h 360"/>
                <a:gd name="T32" fmla="*/ 170 w 319"/>
                <a:gd name="T33" fmla="*/ 270 h 360"/>
                <a:gd name="T34" fmla="*/ 178 w 319"/>
                <a:gd name="T35" fmla="*/ 247 h 360"/>
                <a:gd name="T36" fmla="*/ 194 w 319"/>
                <a:gd name="T37" fmla="*/ 216 h 360"/>
                <a:gd name="T38" fmla="*/ 204 w 319"/>
                <a:gd name="T39" fmla="*/ 200 h 360"/>
                <a:gd name="T40" fmla="*/ 213 w 319"/>
                <a:gd name="T41" fmla="*/ 200 h 360"/>
                <a:gd name="T42" fmla="*/ 220 w 319"/>
                <a:gd name="T43" fmla="*/ 200 h 360"/>
                <a:gd name="T44" fmla="*/ 226 w 319"/>
                <a:gd name="T45" fmla="*/ 217 h 360"/>
                <a:gd name="T46" fmla="*/ 228 w 319"/>
                <a:gd name="T47" fmla="*/ 216 h 360"/>
                <a:gd name="T48" fmla="*/ 226 w 319"/>
                <a:gd name="T49" fmla="*/ 219 h 360"/>
                <a:gd name="T50" fmla="*/ 237 w 319"/>
                <a:gd name="T51" fmla="*/ 225 h 360"/>
                <a:gd name="T52" fmla="*/ 256 w 319"/>
                <a:gd name="T53" fmla="*/ 225 h 360"/>
                <a:gd name="T54" fmla="*/ 260 w 319"/>
                <a:gd name="T55" fmla="*/ 221 h 360"/>
                <a:gd name="T56" fmla="*/ 267 w 319"/>
                <a:gd name="T57" fmla="*/ 215 h 360"/>
                <a:gd name="T58" fmla="*/ 280 w 319"/>
                <a:gd name="T59" fmla="*/ 213 h 360"/>
                <a:gd name="T60" fmla="*/ 281 w 319"/>
                <a:gd name="T61" fmla="*/ 162 h 360"/>
                <a:gd name="T62" fmla="*/ 297 w 319"/>
                <a:gd name="T63" fmla="*/ 118 h 360"/>
                <a:gd name="T64" fmla="*/ 319 w 319"/>
                <a:gd name="T65" fmla="*/ 115 h 360"/>
                <a:gd name="T66" fmla="*/ 283 w 319"/>
                <a:gd name="T67" fmla="*/ 94 h 360"/>
                <a:gd name="T68" fmla="*/ 269 w 319"/>
                <a:gd name="T69" fmla="*/ 93 h 360"/>
                <a:gd name="T70" fmla="*/ 252 w 319"/>
                <a:gd name="T71" fmla="*/ 71 h 360"/>
                <a:gd name="T72" fmla="*/ 246 w 319"/>
                <a:gd name="T73" fmla="*/ 77 h 360"/>
                <a:gd name="T74" fmla="*/ 231 w 319"/>
                <a:gd name="T75" fmla="*/ 68 h 360"/>
                <a:gd name="T76" fmla="*/ 229 w 319"/>
                <a:gd name="T77" fmla="*/ 63 h 360"/>
                <a:gd name="T78" fmla="*/ 224 w 319"/>
                <a:gd name="T79" fmla="*/ 58 h 360"/>
                <a:gd name="T80" fmla="*/ 216 w 319"/>
                <a:gd name="T81" fmla="*/ 62 h 360"/>
                <a:gd name="T82" fmla="*/ 194 w 319"/>
                <a:gd name="T83" fmla="*/ 43 h 360"/>
                <a:gd name="T84" fmla="*/ 175 w 319"/>
                <a:gd name="T85" fmla="*/ 20 h 360"/>
                <a:gd name="T86" fmla="*/ 158 w 319"/>
                <a:gd name="T87" fmla="*/ 0 h 360"/>
                <a:gd name="T88" fmla="*/ 149 w 319"/>
                <a:gd name="T89" fmla="*/ 8 h 360"/>
                <a:gd name="T90" fmla="*/ 136 w 319"/>
                <a:gd name="T91" fmla="*/ 13 h 360"/>
                <a:gd name="T92" fmla="*/ 125 w 319"/>
                <a:gd name="T93" fmla="*/ 24 h 360"/>
                <a:gd name="T94" fmla="*/ 132 w 319"/>
                <a:gd name="T95" fmla="*/ 32 h 360"/>
                <a:gd name="T96" fmla="*/ 153 w 319"/>
                <a:gd name="T97" fmla="*/ 33 h 360"/>
                <a:gd name="T98" fmla="*/ 135 w 319"/>
                <a:gd name="T99" fmla="*/ 62 h 360"/>
                <a:gd name="T100" fmla="*/ 115 w 319"/>
                <a:gd name="T101" fmla="*/ 88 h 360"/>
                <a:gd name="T102" fmla="*/ 93 w 319"/>
                <a:gd name="T103" fmla="*/ 102 h 360"/>
                <a:gd name="T104" fmla="*/ 77 w 319"/>
                <a:gd name="T105" fmla="*/ 98 h 360"/>
                <a:gd name="T106" fmla="*/ 65 w 319"/>
                <a:gd name="T107" fmla="*/ 88 h 360"/>
                <a:gd name="T108" fmla="*/ 55 w 319"/>
                <a:gd name="T109" fmla="*/ 114 h 360"/>
                <a:gd name="T110" fmla="*/ 42 w 319"/>
                <a:gd name="T111" fmla="*/ 135 h 360"/>
                <a:gd name="T112" fmla="*/ 33 w 319"/>
                <a:gd name="T113" fmla="*/ 136 h 360"/>
                <a:gd name="T114" fmla="*/ 26 w 319"/>
                <a:gd name="T115" fmla="*/ 145 h 360"/>
                <a:gd name="T116" fmla="*/ 27 w 319"/>
                <a:gd name="T117" fmla="*/ 189 h 360"/>
                <a:gd name="T118" fmla="*/ 10 w 319"/>
                <a:gd name="T119" fmla="*/ 202 h 360"/>
                <a:gd name="T120" fmla="*/ 0 w 319"/>
                <a:gd name="T121" fmla="*/ 221 h 360"/>
                <a:gd name="T122" fmla="*/ 5 w 319"/>
                <a:gd name="T123" fmla="*/ 255 h 360"/>
                <a:gd name="T124" fmla="*/ 5 w 319"/>
                <a:gd name="T125" fmla="*/ 25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9" h="360">
                  <a:moveTo>
                    <a:pt x="5" y="251"/>
                  </a:moveTo>
                  <a:lnTo>
                    <a:pt x="4" y="259"/>
                  </a:lnTo>
                  <a:lnTo>
                    <a:pt x="38" y="274"/>
                  </a:lnTo>
                  <a:lnTo>
                    <a:pt x="67" y="284"/>
                  </a:lnTo>
                  <a:lnTo>
                    <a:pt x="93" y="293"/>
                  </a:lnTo>
                  <a:lnTo>
                    <a:pt x="110" y="308"/>
                  </a:lnTo>
                  <a:lnTo>
                    <a:pt x="125" y="326"/>
                  </a:lnTo>
                  <a:lnTo>
                    <a:pt x="144" y="352"/>
                  </a:lnTo>
                  <a:lnTo>
                    <a:pt x="157" y="360"/>
                  </a:lnTo>
                  <a:lnTo>
                    <a:pt x="171" y="359"/>
                  </a:lnTo>
                  <a:lnTo>
                    <a:pt x="173" y="342"/>
                  </a:lnTo>
                  <a:lnTo>
                    <a:pt x="173" y="327"/>
                  </a:lnTo>
                  <a:lnTo>
                    <a:pt x="165" y="316"/>
                  </a:lnTo>
                  <a:lnTo>
                    <a:pt x="158" y="304"/>
                  </a:lnTo>
                  <a:lnTo>
                    <a:pt x="157" y="288"/>
                  </a:lnTo>
                  <a:lnTo>
                    <a:pt x="166" y="279"/>
                  </a:lnTo>
                  <a:lnTo>
                    <a:pt x="170" y="270"/>
                  </a:lnTo>
                  <a:lnTo>
                    <a:pt x="178" y="247"/>
                  </a:lnTo>
                  <a:lnTo>
                    <a:pt x="194" y="216"/>
                  </a:lnTo>
                  <a:lnTo>
                    <a:pt x="204" y="200"/>
                  </a:lnTo>
                  <a:lnTo>
                    <a:pt x="213" y="200"/>
                  </a:lnTo>
                  <a:lnTo>
                    <a:pt x="220" y="200"/>
                  </a:lnTo>
                  <a:lnTo>
                    <a:pt x="226" y="217"/>
                  </a:lnTo>
                  <a:lnTo>
                    <a:pt x="228" y="216"/>
                  </a:lnTo>
                  <a:lnTo>
                    <a:pt x="226" y="219"/>
                  </a:lnTo>
                  <a:lnTo>
                    <a:pt x="237" y="225"/>
                  </a:lnTo>
                  <a:lnTo>
                    <a:pt x="256" y="225"/>
                  </a:lnTo>
                  <a:lnTo>
                    <a:pt x="260" y="221"/>
                  </a:lnTo>
                  <a:lnTo>
                    <a:pt x="267" y="215"/>
                  </a:lnTo>
                  <a:lnTo>
                    <a:pt x="280" y="213"/>
                  </a:lnTo>
                  <a:lnTo>
                    <a:pt x="281" y="162"/>
                  </a:lnTo>
                  <a:lnTo>
                    <a:pt x="297" y="118"/>
                  </a:lnTo>
                  <a:lnTo>
                    <a:pt x="319" y="115"/>
                  </a:lnTo>
                  <a:lnTo>
                    <a:pt x="283" y="94"/>
                  </a:lnTo>
                  <a:lnTo>
                    <a:pt x="269" y="93"/>
                  </a:lnTo>
                  <a:lnTo>
                    <a:pt x="252" y="71"/>
                  </a:lnTo>
                  <a:lnTo>
                    <a:pt x="246" y="77"/>
                  </a:lnTo>
                  <a:lnTo>
                    <a:pt x="231" y="68"/>
                  </a:lnTo>
                  <a:lnTo>
                    <a:pt x="229" y="63"/>
                  </a:lnTo>
                  <a:lnTo>
                    <a:pt x="224" y="58"/>
                  </a:lnTo>
                  <a:lnTo>
                    <a:pt x="216" y="62"/>
                  </a:lnTo>
                  <a:lnTo>
                    <a:pt x="194" y="43"/>
                  </a:lnTo>
                  <a:lnTo>
                    <a:pt x="175" y="20"/>
                  </a:lnTo>
                  <a:lnTo>
                    <a:pt x="158" y="0"/>
                  </a:lnTo>
                  <a:lnTo>
                    <a:pt x="149" y="8"/>
                  </a:lnTo>
                  <a:lnTo>
                    <a:pt x="136" y="13"/>
                  </a:lnTo>
                  <a:lnTo>
                    <a:pt x="125" y="24"/>
                  </a:lnTo>
                  <a:lnTo>
                    <a:pt x="132" y="32"/>
                  </a:lnTo>
                  <a:lnTo>
                    <a:pt x="153" y="33"/>
                  </a:lnTo>
                  <a:lnTo>
                    <a:pt x="135" y="62"/>
                  </a:lnTo>
                  <a:lnTo>
                    <a:pt x="115" y="88"/>
                  </a:lnTo>
                  <a:lnTo>
                    <a:pt x="93" y="102"/>
                  </a:lnTo>
                  <a:lnTo>
                    <a:pt x="77" y="98"/>
                  </a:lnTo>
                  <a:lnTo>
                    <a:pt x="65" y="88"/>
                  </a:lnTo>
                  <a:lnTo>
                    <a:pt x="55" y="114"/>
                  </a:lnTo>
                  <a:lnTo>
                    <a:pt x="42" y="135"/>
                  </a:lnTo>
                  <a:lnTo>
                    <a:pt x="33" y="136"/>
                  </a:lnTo>
                  <a:lnTo>
                    <a:pt x="26" y="145"/>
                  </a:lnTo>
                  <a:lnTo>
                    <a:pt x="27" y="189"/>
                  </a:lnTo>
                  <a:lnTo>
                    <a:pt x="10" y="202"/>
                  </a:lnTo>
                  <a:lnTo>
                    <a:pt x="0" y="221"/>
                  </a:lnTo>
                  <a:lnTo>
                    <a:pt x="5" y="255"/>
                  </a:lnTo>
                  <a:lnTo>
                    <a:pt x="5" y="251"/>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32">
              <a:extLst>
                <a:ext uri="{FF2B5EF4-FFF2-40B4-BE49-F238E27FC236}">
                  <a16:creationId xmlns:a16="http://schemas.microsoft.com/office/drawing/2014/main" id="{573B23ED-7A30-949D-A46F-28F6B2F7D2E4}"/>
                </a:ext>
              </a:extLst>
            </p:cNvPr>
            <p:cNvSpPr>
              <a:spLocks/>
            </p:cNvSpPr>
            <p:nvPr/>
          </p:nvSpPr>
          <p:spPr bwMode="auto">
            <a:xfrm>
              <a:off x="2618" y="3437"/>
              <a:ext cx="319" cy="360"/>
            </a:xfrm>
            <a:custGeom>
              <a:avLst/>
              <a:gdLst>
                <a:gd name="T0" fmla="*/ 5 w 319"/>
                <a:gd name="T1" fmla="*/ 251 h 360"/>
                <a:gd name="T2" fmla="*/ 4 w 319"/>
                <a:gd name="T3" fmla="*/ 259 h 360"/>
                <a:gd name="T4" fmla="*/ 38 w 319"/>
                <a:gd name="T5" fmla="*/ 274 h 360"/>
                <a:gd name="T6" fmla="*/ 67 w 319"/>
                <a:gd name="T7" fmla="*/ 284 h 360"/>
                <a:gd name="T8" fmla="*/ 93 w 319"/>
                <a:gd name="T9" fmla="*/ 293 h 360"/>
                <a:gd name="T10" fmla="*/ 110 w 319"/>
                <a:gd name="T11" fmla="*/ 308 h 360"/>
                <a:gd name="T12" fmla="*/ 125 w 319"/>
                <a:gd name="T13" fmla="*/ 326 h 360"/>
                <a:gd name="T14" fmla="*/ 144 w 319"/>
                <a:gd name="T15" fmla="*/ 352 h 360"/>
                <a:gd name="T16" fmla="*/ 157 w 319"/>
                <a:gd name="T17" fmla="*/ 360 h 360"/>
                <a:gd name="T18" fmla="*/ 171 w 319"/>
                <a:gd name="T19" fmla="*/ 359 h 360"/>
                <a:gd name="T20" fmla="*/ 173 w 319"/>
                <a:gd name="T21" fmla="*/ 342 h 360"/>
                <a:gd name="T22" fmla="*/ 173 w 319"/>
                <a:gd name="T23" fmla="*/ 327 h 360"/>
                <a:gd name="T24" fmla="*/ 165 w 319"/>
                <a:gd name="T25" fmla="*/ 316 h 360"/>
                <a:gd name="T26" fmla="*/ 158 w 319"/>
                <a:gd name="T27" fmla="*/ 304 h 360"/>
                <a:gd name="T28" fmla="*/ 157 w 319"/>
                <a:gd name="T29" fmla="*/ 288 h 360"/>
                <a:gd name="T30" fmla="*/ 166 w 319"/>
                <a:gd name="T31" fmla="*/ 279 h 360"/>
                <a:gd name="T32" fmla="*/ 170 w 319"/>
                <a:gd name="T33" fmla="*/ 270 h 360"/>
                <a:gd name="T34" fmla="*/ 178 w 319"/>
                <a:gd name="T35" fmla="*/ 247 h 360"/>
                <a:gd name="T36" fmla="*/ 194 w 319"/>
                <a:gd name="T37" fmla="*/ 216 h 360"/>
                <a:gd name="T38" fmla="*/ 204 w 319"/>
                <a:gd name="T39" fmla="*/ 200 h 360"/>
                <a:gd name="T40" fmla="*/ 213 w 319"/>
                <a:gd name="T41" fmla="*/ 200 h 360"/>
                <a:gd name="T42" fmla="*/ 220 w 319"/>
                <a:gd name="T43" fmla="*/ 200 h 360"/>
                <a:gd name="T44" fmla="*/ 226 w 319"/>
                <a:gd name="T45" fmla="*/ 217 h 360"/>
                <a:gd name="T46" fmla="*/ 228 w 319"/>
                <a:gd name="T47" fmla="*/ 216 h 360"/>
                <a:gd name="T48" fmla="*/ 226 w 319"/>
                <a:gd name="T49" fmla="*/ 219 h 360"/>
                <a:gd name="T50" fmla="*/ 237 w 319"/>
                <a:gd name="T51" fmla="*/ 225 h 360"/>
                <a:gd name="T52" fmla="*/ 256 w 319"/>
                <a:gd name="T53" fmla="*/ 225 h 360"/>
                <a:gd name="T54" fmla="*/ 260 w 319"/>
                <a:gd name="T55" fmla="*/ 221 h 360"/>
                <a:gd name="T56" fmla="*/ 267 w 319"/>
                <a:gd name="T57" fmla="*/ 215 h 360"/>
                <a:gd name="T58" fmla="*/ 280 w 319"/>
                <a:gd name="T59" fmla="*/ 213 h 360"/>
                <a:gd name="T60" fmla="*/ 281 w 319"/>
                <a:gd name="T61" fmla="*/ 162 h 360"/>
                <a:gd name="T62" fmla="*/ 297 w 319"/>
                <a:gd name="T63" fmla="*/ 118 h 360"/>
                <a:gd name="T64" fmla="*/ 319 w 319"/>
                <a:gd name="T65" fmla="*/ 115 h 360"/>
                <a:gd name="T66" fmla="*/ 283 w 319"/>
                <a:gd name="T67" fmla="*/ 94 h 360"/>
                <a:gd name="T68" fmla="*/ 269 w 319"/>
                <a:gd name="T69" fmla="*/ 93 h 360"/>
                <a:gd name="T70" fmla="*/ 252 w 319"/>
                <a:gd name="T71" fmla="*/ 71 h 360"/>
                <a:gd name="T72" fmla="*/ 246 w 319"/>
                <a:gd name="T73" fmla="*/ 77 h 360"/>
                <a:gd name="T74" fmla="*/ 231 w 319"/>
                <a:gd name="T75" fmla="*/ 68 h 360"/>
                <a:gd name="T76" fmla="*/ 229 w 319"/>
                <a:gd name="T77" fmla="*/ 63 h 360"/>
                <a:gd name="T78" fmla="*/ 224 w 319"/>
                <a:gd name="T79" fmla="*/ 58 h 360"/>
                <a:gd name="T80" fmla="*/ 216 w 319"/>
                <a:gd name="T81" fmla="*/ 62 h 360"/>
                <a:gd name="T82" fmla="*/ 194 w 319"/>
                <a:gd name="T83" fmla="*/ 43 h 360"/>
                <a:gd name="T84" fmla="*/ 175 w 319"/>
                <a:gd name="T85" fmla="*/ 20 h 360"/>
                <a:gd name="T86" fmla="*/ 158 w 319"/>
                <a:gd name="T87" fmla="*/ 0 h 360"/>
                <a:gd name="T88" fmla="*/ 149 w 319"/>
                <a:gd name="T89" fmla="*/ 8 h 360"/>
                <a:gd name="T90" fmla="*/ 136 w 319"/>
                <a:gd name="T91" fmla="*/ 13 h 360"/>
                <a:gd name="T92" fmla="*/ 125 w 319"/>
                <a:gd name="T93" fmla="*/ 24 h 360"/>
                <a:gd name="T94" fmla="*/ 132 w 319"/>
                <a:gd name="T95" fmla="*/ 32 h 360"/>
                <a:gd name="T96" fmla="*/ 153 w 319"/>
                <a:gd name="T97" fmla="*/ 33 h 360"/>
                <a:gd name="T98" fmla="*/ 135 w 319"/>
                <a:gd name="T99" fmla="*/ 62 h 360"/>
                <a:gd name="T100" fmla="*/ 115 w 319"/>
                <a:gd name="T101" fmla="*/ 88 h 360"/>
                <a:gd name="T102" fmla="*/ 93 w 319"/>
                <a:gd name="T103" fmla="*/ 102 h 360"/>
                <a:gd name="T104" fmla="*/ 77 w 319"/>
                <a:gd name="T105" fmla="*/ 98 h 360"/>
                <a:gd name="T106" fmla="*/ 65 w 319"/>
                <a:gd name="T107" fmla="*/ 88 h 360"/>
                <a:gd name="T108" fmla="*/ 55 w 319"/>
                <a:gd name="T109" fmla="*/ 114 h 360"/>
                <a:gd name="T110" fmla="*/ 42 w 319"/>
                <a:gd name="T111" fmla="*/ 135 h 360"/>
                <a:gd name="T112" fmla="*/ 33 w 319"/>
                <a:gd name="T113" fmla="*/ 136 h 360"/>
                <a:gd name="T114" fmla="*/ 26 w 319"/>
                <a:gd name="T115" fmla="*/ 145 h 360"/>
                <a:gd name="T116" fmla="*/ 27 w 319"/>
                <a:gd name="T117" fmla="*/ 189 h 360"/>
                <a:gd name="T118" fmla="*/ 10 w 319"/>
                <a:gd name="T119" fmla="*/ 202 h 360"/>
                <a:gd name="T120" fmla="*/ 0 w 319"/>
                <a:gd name="T121" fmla="*/ 221 h 360"/>
                <a:gd name="T122" fmla="*/ 5 w 319"/>
                <a:gd name="T123" fmla="*/ 25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9" h="360">
                  <a:moveTo>
                    <a:pt x="5" y="251"/>
                  </a:moveTo>
                  <a:lnTo>
                    <a:pt x="4" y="259"/>
                  </a:lnTo>
                  <a:lnTo>
                    <a:pt x="38" y="274"/>
                  </a:lnTo>
                  <a:lnTo>
                    <a:pt x="67" y="284"/>
                  </a:lnTo>
                  <a:lnTo>
                    <a:pt x="93" y="293"/>
                  </a:lnTo>
                  <a:lnTo>
                    <a:pt x="110" y="308"/>
                  </a:lnTo>
                  <a:lnTo>
                    <a:pt x="125" y="326"/>
                  </a:lnTo>
                  <a:lnTo>
                    <a:pt x="144" y="352"/>
                  </a:lnTo>
                  <a:lnTo>
                    <a:pt x="157" y="360"/>
                  </a:lnTo>
                  <a:lnTo>
                    <a:pt x="171" y="359"/>
                  </a:lnTo>
                  <a:lnTo>
                    <a:pt x="173" y="342"/>
                  </a:lnTo>
                  <a:lnTo>
                    <a:pt x="173" y="327"/>
                  </a:lnTo>
                  <a:lnTo>
                    <a:pt x="165" y="316"/>
                  </a:lnTo>
                  <a:lnTo>
                    <a:pt x="158" y="304"/>
                  </a:lnTo>
                  <a:lnTo>
                    <a:pt x="157" y="288"/>
                  </a:lnTo>
                  <a:lnTo>
                    <a:pt x="166" y="279"/>
                  </a:lnTo>
                  <a:lnTo>
                    <a:pt x="170" y="270"/>
                  </a:lnTo>
                  <a:lnTo>
                    <a:pt x="178" y="247"/>
                  </a:lnTo>
                  <a:lnTo>
                    <a:pt x="194" y="216"/>
                  </a:lnTo>
                  <a:lnTo>
                    <a:pt x="204" y="200"/>
                  </a:lnTo>
                  <a:lnTo>
                    <a:pt x="213" y="200"/>
                  </a:lnTo>
                  <a:lnTo>
                    <a:pt x="220" y="200"/>
                  </a:lnTo>
                  <a:lnTo>
                    <a:pt x="226" y="217"/>
                  </a:lnTo>
                  <a:lnTo>
                    <a:pt x="228" y="216"/>
                  </a:lnTo>
                  <a:lnTo>
                    <a:pt x="226" y="219"/>
                  </a:lnTo>
                  <a:lnTo>
                    <a:pt x="237" y="225"/>
                  </a:lnTo>
                  <a:lnTo>
                    <a:pt x="256" y="225"/>
                  </a:lnTo>
                  <a:lnTo>
                    <a:pt x="260" y="221"/>
                  </a:lnTo>
                  <a:lnTo>
                    <a:pt x="267" y="215"/>
                  </a:lnTo>
                  <a:lnTo>
                    <a:pt x="280" y="213"/>
                  </a:lnTo>
                  <a:lnTo>
                    <a:pt x="281" y="162"/>
                  </a:lnTo>
                  <a:lnTo>
                    <a:pt x="297" y="118"/>
                  </a:lnTo>
                  <a:lnTo>
                    <a:pt x="319" y="115"/>
                  </a:lnTo>
                  <a:lnTo>
                    <a:pt x="283" y="94"/>
                  </a:lnTo>
                  <a:lnTo>
                    <a:pt x="269" y="93"/>
                  </a:lnTo>
                  <a:lnTo>
                    <a:pt x="252" y="71"/>
                  </a:lnTo>
                  <a:lnTo>
                    <a:pt x="246" y="77"/>
                  </a:lnTo>
                  <a:lnTo>
                    <a:pt x="231" y="68"/>
                  </a:lnTo>
                  <a:lnTo>
                    <a:pt x="229" y="63"/>
                  </a:lnTo>
                  <a:lnTo>
                    <a:pt x="224" y="58"/>
                  </a:lnTo>
                  <a:lnTo>
                    <a:pt x="216" y="62"/>
                  </a:lnTo>
                  <a:lnTo>
                    <a:pt x="194" y="43"/>
                  </a:lnTo>
                  <a:lnTo>
                    <a:pt x="175" y="20"/>
                  </a:lnTo>
                  <a:lnTo>
                    <a:pt x="158" y="0"/>
                  </a:lnTo>
                  <a:lnTo>
                    <a:pt x="149" y="8"/>
                  </a:lnTo>
                  <a:lnTo>
                    <a:pt x="136" y="13"/>
                  </a:lnTo>
                  <a:lnTo>
                    <a:pt x="125" y="24"/>
                  </a:lnTo>
                  <a:lnTo>
                    <a:pt x="132" y="32"/>
                  </a:lnTo>
                  <a:lnTo>
                    <a:pt x="153" y="33"/>
                  </a:lnTo>
                  <a:lnTo>
                    <a:pt x="135" y="62"/>
                  </a:lnTo>
                  <a:lnTo>
                    <a:pt x="115" y="88"/>
                  </a:lnTo>
                  <a:lnTo>
                    <a:pt x="93" y="102"/>
                  </a:lnTo>
                  <a:lnTo>
                    <a:pt x="77" y="98"/>
                  </a:lnTo>
                  <a:lnTo>
                    <a:pt x="65" y="88"/>
                  </a:lnTo>
                  <a:lnTo>
                    <a:pt x="55" y="114"/>
                  </a:lnTo>
                  <a:lnTo>
                    <a:pt x="42" y="135"/>
                  </a:lnTo>
                  <a:lnTo>
                    <a:pt x="33" y="136"/>
                  </a:lnTo>
                  <a:lnTo>
                    <a:pt x="26" y="145"/>
                  </a:lnTo>
                  <a:lnTo>
                    <a:pt x="27" y="189"/>
                  </a:lnTo>
                  <a:lnTo>
                    <a:pt x="10" y="202"/>
                  </a:lnTo>
                  <a:lnTo>
                    <a:pt x="0" y="221"/>
                  </a:lnTo>
                  <a:lnTo>
                    <a:pt x="5" y="255"/>
                  </a:lnTo>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Freeform 33">
              <a:extLst>
                <a:ext uri="{FF2B5EF4-FFF2-40B4-BE49-F238E27FC236}">
                  <a16:creationId xmlns:a16="http://schemas.microsoft.com/office/drawing/2014/main" id="{72D168B1-D134-2419-AD23-081A473DA4AA}"/>
                </a:ext>
              </a:extLst>
            </p:cNvPr>
            <p:cNvSpPr>
              <a:spLocks/>
            </p:cNvSpPr>
            <p:nvPr/>
          </p:nvSpPr>
          <p:spPr bwMode="auto">
            <a:xfrm>
              <a:off x="1746" y="2901"/>
              <a:ext cx="980" cy="797"/>
            </a:xfrm>
            <a:custGeom>
              <a:avLst/>
              <a:gdLst>
                <a:gd name="T0" fmla="*/ 742 w 980"/>
                <a:gd name="T1" fmla="*/ 715 h 797"/>
                <a:gd name="T2" fmla="*/ 698 w 980"/>
                <a:gd name="T3" fmla="*/ 676 h 797"/>
                <a:gd name="T4" fmla="*/ 626 w 980"/>
                <a:gd name="T5" fmla="*/ 617 h 797"/>
                <a:gd name="T6" fmla="*/ 539 w 980"/>
                <a:gd name="T7" fmla="*/ 555 h 797"/>
                <a:gd name="T8" fmla="*/ 477 w 980"/>
                <a:gd name="T9" fmla="*/ 443 h 797"/>
                <a:gd name="T10" fmla="*/ 429 w 980"/>
                <a:gd name="T11" fmla="*/ 323 h 797"/>
                <a:gd name="T12" fmla="*/ 385 w 980"/>
                <a:gd name="T13" fmla="*/ 256 h 797"/>
                <a:gd name="T14" fmla="*/ 397 w 980"/>
                <a:gd name="T15" fmla="*/ 207 h 797"/>
                <a:gd name="T16" fmla="*/ 432 w 980"/>
                <a:gd name="T17" fmla="*/ 203 h 797"/>
                <a:gd name="T18" fmla="*/ 474 w 980"/>
                <a:gd name="T19" fmla="*/ 237 h 797"/>
                <a:gd name="T20" fmla="*/ 534 w 980"/>
                <a:gd name="T21" fmla="*/ 221 h 797"/>
                <a:gd name="T22" fmla="*/ 682 w 980"/>
                <a:gd name="T23" fmla="*/ 213 h 797"/>
                <a:gd name="T24" fmla="*/ 785 w 980"/>
                <a:gd name="T25" fmla="*/ 197 h 797"/>
                <a:gd name="T26" fmla="*/ 888 w 980"/>
                <a:gd name="T27" fmla="*/ 217 h 797"/>
                <a:gd name="T28" fmla="*/ 936 w 980"/>
                <a:gd name="T29" fmla="*/ 241 h 797"/>
                <a:gd name="T30" fmla="*/ 957 w 980"/>
                <a:gd name="T31" fmla="*/ 222 h 797"/>
                <a:gd name="T32" fmla="*/ 937 w 980"/>
                <a:gd name="T33" fmla="*/ 184 h 797"/>
                <a:gd name="T34" fmla="*/ 965 w 980"/>
                <a:gd name="T35" fmla="*/ 167 h 797"/>
                <a:gd name="T36" fmla="*/ 963 w 980"/>
                <a:gd name="T37" fmla="*/ 153 h 797"/>
                <a:gd name="T38" fmla="*/ 939 w 980"/>
                <a:gd name="T39" fmla="*/ 140 h 797"/>
                <a:gd name="T40" fmla="*/ 935 w 980"/>
                <a:gd name="T41" fmla="*/ 93 h 797"/>
                <a:gd name="T42" fmla="*/ 906 w 980"/>
                <a:gd name="T43" fmla="*/ 68 h 797"/>
                <a:gd name="T44" fmla="*/ 863 w 980"/>
                <a:gd name="T45" fmla="*/ 86 h 797"/>
                <a:gd name="T46" fmla="*/ 814 w 980"/>
                <a:gd name="T47" fmla="*/ 107 h 797"/>
                <a:gd name="T48" fmla="*/ 763 w 980"/>
                <a:gd name="T49" fmla="*/ 129 h 797"/>
                <a:gd name="T50" fmla="*/ 672 w 980"/>
                <a:gd name="T51" fmla="*/ 125 h 797"/>
                <a:gd name="T52" fmla="*/ 628 w 980"/>
                <a:gd name="T53" fmla="*/ 102 h 797"/>
                <a:gd name="T54" fmla="*/ 590 w 980"/>
                <a:gd name="T55" fmla="*/ 74 h 797"/>
                <a:gd name="T56" fmla="*/ 542 w 980"/>
                <a:gd name="T57" fmla="*/ 44 h 797"/>
                <a:gd name="T58" fmla="*/ 478 w 980"/>
                <a:gd name="T59" fmla="*/ 9 h 797"/>
                <a:gd name="T60" fmla="*/ 409 w 980"/>
                <a:gd name="T61" fmla="*/ 22 h 797"/>
                <a:gd name="T62" fmla="*/ 405 w 980"/>
                <a:gd name="T63" fmla="*/ 72 h 797"/>
                <a:gd name="T64" fmla="*/ 351 w 980"/>
                <a:gd name="T65" fmla="*/ 94 h 797"/>
                <a:gd name="T66" fmla="*/ 301 w 980"/>
                <a:gd name="T67" fmla="*/ 99 h 797"/>
                <a:gd name="T68" fmla="*/ 312 w 980"/>
                <a:gd name="T69" fmla="*/ 124 h 797"/>
                <a:gd name="T70" fmla="*/ 337 w 980"/>
                <a:gd name="T71" fmla="*/ 157 h 797"/>
                <a:gd name="T72" fmla="*/ 312 w 980"/>
                <a:gd name="T73" fmla="*/ 201 h 797"/>
                <a:gd name="T74" fmla="*/ 259 w 980"/>
                <a:gd name="T75" fmla="*/ 216 h 797"/>
                <a:gd name="T76" fmla="*/ 157 w 980"/>
                <a:gd name="T77" fmla="*/ 225 h 797"/>
                <a:gd name="T78" fmla="*/ 119 w 980"/>
                <a:gd name="T79" fmla="*/ 212 h 797"/>
                <a:gd name="T80" fmla="*/ 110 w 980"/>
                <a:gd name="T81" fmla="*/ 251 h 797"/>
                <a:gd name="T82" fmla="*/ 71 w 980"/>
                <a:gd name="T83" fmla="*/ 265 h 797"/>
                <a:gd name="T84" fmla="*/ 17 w 980"/>
                <a:gd name="T85" fmla="*/ 228 h 797"/>
                <a:gd name="T86" fmla="*/ 3 w 980"/>
                <a:gd name="T87" fmla="*/ 251 h 797"/>
                <a:gd name="T88" fmla="*/ 59 w 980"/>
                <a:gd name="T89" fmla="*/ 360 h 797"/>
                <a:gd name="T90" fmla="*/ 85 w 980"/>
                <a:gd name="T91" fmla="*/ 362 h 797"/>
                <a:gd name="T92" fmla="*/ 111 w 980"/>
                <a:gd name="T93" fmla="*/ 333 h 797"/>
                <a:gd name="T94" fmla="*/ 128 w 980"/>
                <a:gd name="T95" fmla="*/ 276 h 797"/>
                <a:gd name="T96" fmla="*/ 173 w 980"/>
                <a:gd name="T97" fmla="*/ 275 h 797"/>
                <a:gd name="T98" fmla="*/ 206 w 980"/>
                <a:gd name="T99" fmla="*/ 302 h 797"/>
                <a:gd name="T100" fmla="*/ 232 w 980"/>
                <a:gd name="T101" fmla="*/ 364 h 797"/>
                <a:gd name="T102" fmla="*/ 267 w 980"/>
                <a:gd name="T103" fmla="*/ 420 h 797"/>
                <a:gd name="T104" fmla="*/ 316 w 980"/>
                <a:gd name="T105" fmla="*/ 462 h 797"/>
                <a:gd name="T106" fmla="*/ 278 w 980"/>
                <a:gd name="T107" fmla="*/ 493 h 797"/>
                <a:gd name="T108" fmla="*/ 305 w 980"/>
                <a:gd name="T109" fmla="*/ 530 h 797"/>
                <a:gd name="T110" fmla="*/ 358 w 980"/>
                <a:gd name="T111" fmla="*/ 543 h 797"/>
                <a:gd name="T112" fmla="*/ 405 w 980"/>
                <a:gd name="T113" fmla="*/ 574 h 797"/>
                <a:gd name="T114" fmla="*/ 428 w 980"/>
                <a:gd name="T115" fmla="*/ 594 h 797"/>
                <a:gd name="T116" fmla="*/ 456 w 980"/>
                <a:gd name="T117" fmla="*/ 619 h 797"/>
                <a:gd name="T118" fmla="*/ 513 w 980"/>
                <a:gd name="T119" fmla="*/ 615 h 797"/>
                <a:gd name="T120" fmla="*/ 605 w 980"/>
                <a:gd name="T121" fmla="*/ 640 h 797"/>
                <a:gd name="T122" fmla="*/ 703 w 980"/>
                <a:gd name="T123" fmla="*/ 702 h 797"/>
                <a:gd name="T124" fmla="*/ 819 w 980"/>
                <a:gd name="T125" fmla="*/ 768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0" h="797">
                  <a:moveTo>
                    <a:pt x="871" y="757"/>
                  </a:moveTo>
                  <a:lnTo>
                    <a:pt x="780" y="732"/>
                  </a:lnTo>
                  <a:lnTo>
                    <a:pt x="778" y="732"/>
                  </a:lnTo>
                  <a:lnTo>
                    <a:pt x="772" y="731"/>
                  </a:lnTo>
                  <a:lnTo>
                    <a:pt x="763" y="726"/>
                  </a:lnTo>
                  <a:lnTo>
                    <a:pt x="753" y="722"/>
                  </a:lnTo>
                  <a:lnTo>
                    <a:pt x="749" y="719"/>
                  </a:lnTo>
                  <a:lnTo>
                    <a:pt x="742" y="715"/>
                  </a:lnTo>
                  <a:lnTo>
                    <a:pt x="736" y="713"/>
                  </a:lnTo>
                  <a:lnTo>
                    <a:pt x="730" y="709"/>
                  </a:lnTo>
                  <a:lnTo>
                    <a:pt x="724" y="705"/>
                  </a:lnTo>
                  <a:lnTo>
                    <a:pt x="720" y="701"/>
                  </a:lnTo>
                  <a:lnTo>
                    <a:pt x="715" y="695"/>
                  </a:lnTo>
                  <a:lnTo>
                    <a:pt x="711" y="689"/>
                  </a:lnTo>
                  <a:lnTo>
                    <a:pt x="703" y="680"/>
                  </a:lnTo>
                  <a:lnTo>
                    <a:pt x="698" y="676"/>
                  </a:lnTo>
                  <a:lnTo>
                    <a:pt x="691" y="671"/>
                  </a:lnTo>
                  <a:lnTo>
                    <a:pt x="659" y="647"/>
                  </a:lnTo>
                  <a:lnTo>
                    <a:pt x="649" y="641"/>
                  </a:lnTo>
                  <a:lnTo>
                    <a:pt x="644" y="637"/>
                  </a:lnTo>
                  <a:lnTo>
                    <a:pt x="640" y="634"/>
                  </a:lnTo>
                  <a:lnTo>
                    <a:pt x="634" y="627"/>
                  </a:lnTo>
                  <a:lnTo>
                    <a:pt x="631" y="621"/>
                  </a:lnTo>
                  <a:lnTo>
                    <a:pt x="626" y="617"/>
                  </a:lnTo>
                  <a:lnTo>
                    <a:pt x="621" y="612"/>
                  </a:lnTo>
                  <a:lnTo>
                    <a:pt x="614" y="606"/>
                  </a:lnTo>
                  <a:lnTo>
                    <a:pt x="600" y="594"/>
                  </a:lnTo>
                  <a:lnTo>
                    <a:pt x="583" y="582"/>
                  </a:lnTo>
                  <a:lnTo>
                    <a:pt x="567" y="572"/>
                  </a:lnTo>
                  <a:lnTo>
                    <a:pt x="553" y="562"/>
                  </a:lnTo>
                  <a:lnTo>
                    <a:pt x="543" y="557"/>
                  </a:lnTo>
                  <a:lnTo>
                    <a:pt x="539" y="555"/>
                  </a:lnTo>
                  <a:lnTo>
                    <a:pt x="538" y="551"/>
                  </a:lnTo>
                  <a:lnTo>
                    <a:pt x="533" y="543"/>
                  </a:lnTo>
                  <a:lnTo>
                    <a:pt x="525" y="531"/>
                  </a:lnTo>
                  <a:lnTo>
                    <a:pt x="516" y="514"/>
                  </a:lnTo>
                  <a:lnTo>
                    <a:pt x="505" y="497"/>
                  </a:lnTo>
                  <a:lnTo>
                    <a:pt x="495" y="477"/>
                  </a:lnTo>
                  <a:lnTo>
                    <a:pt x="484" y="460"/>
                  </a:lnTo>
                  <a:lnTo>
                    <a:pt x="477" y="443"/>
                  </a:lnTo>
                  <a:lnTo>
                    <a:pt x="469" y="428"/>
                  </a:lnTo>
                  <a:lnTo>
                    <a:pt x="462" y="409"/>
                  </a:lnTo>
                  <a:lnTo>
                    <a:pt x="456" y="391"/>
                  </a:lnTo>
                  <a:lnTo>
                    <a:pt x="449" y="373"/>
                  </a:lnTo>
                  <a:lnTo>
                    <a:pt x="443" y="354"/>
                  </a:lnTo>
                  <a:lnTo>
                    <a:pt x="435" y="332"/>
                  </a:lnTo>
                  <a:lnTo>
                    <a:pt x="432" y="327"/>
                  </a:lnTo>
                  <a:lnTo>
                    <a:pt x="429" y="323"/>
                  </a:lnTo>
                  <a:lnTo>
                    <a:pt x="427" y="319"/>
                  </a:lnTo>
                  <a:lnTo>
                    <a:pt x="420" y="311"/>
                  </a:lnTo>
                  <a:lnTo>
                    <a:pt x="411" y="301"/>
                  </a:lnTo>
                  <a:lnTo>
                    <a:pt x="406" y="296"/>
                  </a:lnTo>
                  <a:lnTo>
                    <a:pt x="399" y="288"/>
                  </a:lnTo>
                  <a:lnTo>
                    <a:pt x="395" y="281"/>
                  </a:lnTo>
                  <a:lnTo>
                    <a:pt x="386" y="263"/>
                  </a:lnTo>
                  <a:lnTo>
                    <a:pt x="385" y="256"/>
                  </a:lnTo>
                  <a:lnTo>
                    <a:pt x="382" y="251"/>
                  </a:lnTo>
                  <a:lnTo>
                    <a:pt x="382" y="233"/>
                  </a:lnTo>
                  <a:lnTo>
                    <a:pt x="385" y="228"/>
                  </a:lnTo>
                  <a:lnTo>
                    <a:pt x="386" y="224"/>
                  </a:lnTo>
                  <a:lnTo>
                    <a:pt x="388" y="220"/>
                  </a:lnTo>
                  <a:lnTo>
                    <a:pt x="390" y="214"/>
                  </a:lnTo>
                  <a:lnTo>
                    <a:pt x="393" y="211"/>
                  </a:lnTo>
                  <a:lnTo>
                    <a:pt x="397" y="207"/>
                  </a:lnTo>
                  <a:lnTo>
                    <a:pt x="402" y="201"/>
                  </a:lnTo>
                  <a:lnTo>
                    <a:pt x="406" y="199"/>
                  </a:lnTo>
                  <a:lnTo>
                    <a:pt x="411" y="196"/>
                  </a:lnTo>
                  <a:lnTo>
                    <a:pt x="414" y="195"/>
                  </a:lnTo>
                  <a:lnTo>
                    <a:pt x="420" y="195"/>
                  </a:lnTo>
                  <a:lnTo>
                    <a:pt x="423" y="196"/>
                  </a:lnTo>
                  <a:lnTo>
                    <a:pt x="427" y="197"/>
                  </a:lnTo>
                  <a:lnTo>
                    <a:pt x="432" y="203"/>
                  </a:lnTo>
                  <a:lnTo>
                    <a:pt x="440" y="212"/>
                  </a:lnTo>
                  <a:lnTo>
                    <a:pt x="444" y="217"/>
                  </a:lnTo>
                  <a:lnTo>
                    <a:pt x="449" y="222"/>
                  </a:lnTo>
                  <a:lnTo>
                    <a:pt x="453" y="226"/>
                  </a:lnTo>
                  <a:lnTo>
                    <a:pt x="460" y="231"/>
                  </a:lnTo>
                  <a:lnTo>
                    <a:pt x="467" y="235"/>
                  </a:lnTo>
                  <a:lnTo>
                    <a:pt x="470" y="237"/>
                  </a:lnTo>
                  <a:lnTo>
                    <a:pt x="474" y="237"/>
                  </a:lnTo>
                  <a:lnTo>
                    <a:pt x="478" y="238"/>
                  </a:lnTo>
                  <a:lnTo>
                    <a:pt x="492" y="238"/>
                  </a:lnTo>
                  <a:lnTo>
                    <a:pt x="500" y="237"/>
                  </a:lnTo>
                  <a:lnTo>
                    <a:pt x="511" y="233"/>
                  </a:lnTo>
                  <a:lnTo>
                    <a:pt x="516" y="231"/>
                  </a:lnTo>
                  <a:lnTo>
                    <a:pt x="524" y="226"/>
                  </a:lnTo>
                  <a:lnTo>
                    <a:pt x="530" y="224"/>
                  </a:lnTo>
                  <a:lnTo>
                    <a:pt x="534" y="221"/>
                  </a:lnTo>
                  <a:lnTo>
                    <a:pt x="542" y="220"/>
                  </a:lnTo>
                  <a:lnTo>
                    <a:pt x="546" y="218"/>
                  </a:lnTo>
                  <a:lnTo>
                    <a:pt x="556" y="218"/>
                  </a:lnTo>
                  <a:lnTo>
                    <a:pt x="570" y="221"/>
                  </a:lnTo>
                  <a:lnTo>
                    <a:pt x="579" y="221"/>
                  </a:lnTo>
                  <a:lnTo>
                    <a:pt x="607" y="221"/>
                  </a:lnTo>
                  <a:lnTo>
                    <a:pt x="632" y="220"/>
                  </a:lnTo>
                  <a:lnTo>
                    <a:pt x="682" y="213"/>
                  </a:lnTo>
                  <a:lnTo>
                    <a:pt x="706" y="208"/>
                  </a:lnTo>
                  <a:lnTo>
                    <a:pt x="724" y="204"/>
                  </a:lnTo>
                  <a:lnTo>
                    <a:pt x="740" y="201"/>
                  </a:lnTo>
                  <a:lnTo>
                    <a:pt x="746" y="201"/>
                  </a:lnTo>
                  <a:lnTo>
                    <a:pt x="753" y="200"/>
                  </a:lnTo>
                  <a:lnTo>
                    <a:pt x="761" y="199"/>
                  </a:lnTo>
                  <a:lnTo>
                    <a:pt x="768" y="199"/>
                  </a:lnTo>
                  <a:lnTo>
                    <a:pt x="785" y="197"/>
                  </a:lnTo>
                  <a:lnTo>
                    <a:pt x="802" y="199"/>
                  </a:lnTo>
                  <a:lnTo>
                    <a:pt x="821" y="200"/>
                  </a:lnTo>
                  <a:lnTo>
                    <a:pt x="838" y="203"/>
                  </a:lnTo>
                  <a:lnTo>
                    <a:pt x="855" y="205"/>
                  </a:lnTo>
                  <a:lnTo>
                    <a:pt x="871" y="208"/>
                  </a:lnTo>
                  <a:lnTo>
                    <a:pt x="877" y="212"/>
                  </a:lnTo>
                  <a:lnTo>
                    <a:pt x="882" y="214"/>
                  </a:lnTo>
                  <a:lnTo>
                    <a:pt x="888" y="217"/>
                  </a:lnTo>
                  <a:lnTo>
                    <a:pt x="893" y="221"/>
                  </a:lnTo>
                  <a:lnTo>
                    <a:pt x="902" y="228"/>
                  </a:lnTo>
                  <a:lnTo>
                    <a:pt x="910" y="235"/>
                  </a:lnTo>
                  <a:lnTo>
                    <a:pt x="914" y="238"/>
                  </a:lnTo>
                  <a:lnTo>
                    <a:pt x="919" y="239"/>
                  </a:lnTo>
                  <a:lnTo>
                    <a:pt x="922" y="242"/>
                  </a:lnTo>
                  <a:lnTo>
                    <a:pt x="931" y="242"/>
                  </a:lnTo>
                  <a:lnTo>
                    <a:pt x="936" y="241"/>
                  </a:lnTo>
                  <a:lnTo>
                    <a:pt x="946" y="234"/>
                  </a:lnTo>
                  <a:lnTo>
                    <a:pt x="946" y="234"/>
                  </a:lnTo>
                  <a:lnTo>
                    <a:pt x="948" y="234"/>
                  </a:lnTo>
                  <a:lnTo>
                    <a:pt x="950" y="233"/>
                  </a:lnTo>
                  <a:lnTo>
                    <a:pt x="952" y="230"/>
                  </a:lnTo>
                  <a:lnTo>
                    <a:pt x="954" y="226"/>
                  </a:lnTo>
                  <a:lnTo>
                    <a:pt x="954" y="225"/>
                  </a:lnTo>
                  <a:lnTo>
                    <a:pt x="957" y="222"/>
                  </a:lnTo>
                  <a:lnTo>
                    <a:pt x="957" y="221"/>
                  </a:lnTo>
                  <a:lnTo>
                    <a:pt x="957" y="218"/>
                  </a:lnTo>
                  <a:lnTo>
                    <a:pt x="957" y="216"/>
                  </a:lnTo>
                  <a:lnTo>
                    <a:pt x="957" y="212"/>
                  </a:lnTo>
                  <a:lnTo>
                    <a:pt x="954" y="208"/>
                  </a:lnTo>
                  <a:lnTo>
                    <a:pt x="953" y="203"/>
                  </a:lnTo>
                  <a:lnTo>
                    <a:pt x="939" y="187"/>
                  </a:lnTo>
                  <a:lnTo>
                    <a:pt x="937" y="184"/>
                  </a:lnTo>
                  <a:lnTo>
                    <a:pt x="936" y="182"/>
                  </a:lnTo>
                  <a:lnTo>
                    <a:pt x="936" y="179"/>
                  </a:lnTo>
                  <a:lnTo>
                    <a:pt x="939" y="178"/>
                  </a:lnTo>
                  <a:lnTo>
                    <a:pt x="939" y="178"/>
                  </a:lnTo>
                  <a:lnTo>
                    <a:pt x="945" y="173"/>
                  </a:lnTo>
                  <a:lnTo>
                    <a:pt x="950" y="173"/>
                  </a:lnTo>
                  <a:lnTo>
                    <a:pt x="954" y="170"/>
                  </a:lnTo>
                  <a:lnTo>
                    <a:pt x="965" y="167"/>
                  </a:lnTo>
                  <a:lnTo>
                    <a:pt x="974" y="165"/>
                  </a:lnTo>
                  <a:lnTo>
                    <a:pt x="978" y="163"/>
                  </a:lnTo>
                  <a:lnTo>
                    <a:pt x="980" y="161"/>
                  </a:lnTo>
                  <a:lnTo>
                    <a:pt x="980" y="160"/>
                  </a:lnTo>
                  <a:lnTo>
                    <a:pt x="980" y="158"/>
                  </a:lnTo>
                  <a:lnTo>
                    <a:pt x="977" y="156"/>
                  </a:lnTo>
                  <a:lnTo>
                    <a:pt x="971" y="153"/>
                  </a:lnTo>
                  <a:lnTo>
                    <a:pt x="963" y="153"/>
                  </a:lnTo>
                  <a:lnTo>
                    <a:pt x="960" y="152"/>
                  </a:lnTo>
                  <a:lnTo>
                    <a:pt x="954" y="150"/>
                  </a:lnTo>
                  <a:lnTo>
                    <a:pt x="952" y="148"/>
                  </a:lnTo>
                  <a:lnTo>
                    <a:pt x="948" y="148"/>
                  </a:lnTo>
                  <a:lnTo>
                    <a:pt x="945" y="145"/>
                  </a:lnTo>
                  <a:lnTo>
                    <a:pt x="942" y="142"/>
                  </a:lnTo>
                  <a:lnTo>
                    <a:pt x="940" y="141"/>
                  </a:lnTo>
                  <a:lnTo>
                    <a:pt x="939" y="140"/>
                  </a:lnTo>
                  <a:lnTo>
                    <a:pt x="935" y="135"/>
                  </a:lnTo>
                  <a:lnTo>
                    <a:pt x="931" y="125"/>
                  </a:lnTo>
                  <a:lnTo>
                    <a:pt x="931" y="120"/>
                  </a:lnTo>
                  <a:lnTo>
                    <a:pt x="931" y="111"/>
                  </a:lnTo>
                  <a:lnTo>
                    <a:pt x="931" y="106"/>
                  </a:lnTo>
                  <a:lnTo>
                    <a:pt x="932" y="103"/>
                  </a:lnTo>
                  <a:lnTo>
                    <a:pt x="933" y="95"/>
                  </a:lnTo>
                  <a:lnTo>
                    <a:pt x="935" y="93"/>
                  </a:lnTo>
                  <a:lnTo>
                    <a:pt x="933" y="88"/>
                  </a:lnTo>
                  <a:lnTo>
                    <a:pt x="932" y="84"/>
                  </a:lnTo>
                  <a:lnTo>
                    <a:pt x="927" y="74"/>
                  </a:lnTo>
                  <a:lnTo>
                    <a:pt x="923" y="69"/>
                  </a:lnTo>
                  <a:lnTo>
                    <a:pt x="919" y="64"/>
                  </a:lnTo>
                  <a:lnTo>
                    <a:pt x="919" y="63"/>
                  </a:lnTo>
                  <a:lnTo>
                    <a:pt x="914" y="67"/>
                  </a:lnTo>
                  <a:lnTo>
                    <a:pt x="906" y="68"/>
                  </a:lnTo>
                  <a:lnTo>
                    <a:pt x="903" y="69"/>
                  </a:lnTo>
                  <a:lnTo>
                    <a:pt x="901" y="69"/>
                  </a:lnTo>
                  <a:lnTo>
                    <a:pt x="894" y="69"/>
                  </a:lnTo>
                  <a:lnTo>
                    <a:pt x="890" y="71"/>
                  </a:lnTo>
                  <a:lnTo>
                    <a:pt x="885" y="74"/>
                  </a:lnTo>
                  <a:lnTo>
                    <a:pt x="880" y="77"/>
                  </a:lnTo>
                  <a:lnTo>
                    <a:pt x="872" y="81"/>
                  </a:lnTo>
                  <a:lnTo>
                    <a:pt x="863" y="86"/>
                  </a:lnTo>
                  <a:lnTo>
                    <a:pt x="852" y="89"/>
                  </a:lnTo>
                  <a:lnTo>
                    <a:pt x="847" y="91"/>
                  </a:lnTo>
                  <a:lnTo>
                    <a:pt x="840" y="93"/>
                  </a:lnTo>
                  <a:lnTo>
                    <a:pt x="835" y="93"/>
                  </a:lnTo>
                  <a:lnTo>
                    <a:pt x="827" y="93"/>
                  </a:lnTo>
                  <a:lnTo>
                    <a:pt x="823" y="95"/>
                  </a:lnTo>
                  <a:lnTo>
                    <a:pt x="817" y="103"/>
                  </a:lnTo>
                  <a:lnTo>
                    <a:pt x="814" y="107"/>
                  </a:lnTo>
                  <a:lnTo>
                    <a:pt x="813" y="111"/>
                  </a:lnTo>
                  <a:lnTo>
                    <a:pt x="810" y="115"/>
                  </a:lnTo>
                  <a:lnTo>
                    <a:pt x="808" y="118"/>
                  </a:lnTo>
                  <a:lnTo>
                    <a:pt x="805" y="120"/>
                  </a:lnTo>
                  <a:lnTo>
                    <a:pt x="796" y="124"/>
                  </a:lnTo>
                  <a:lnTo>
                    <a:pt x="787" y="127"/>
                  </a:lnTo>
                  <a:lnTo>
                    <a:pt x="780" y="129"/>
                  </a:lnTo>
                  <a:lnTo>
                    <a:pt x="763" y="129"/>
                  </a:lnTo>
                  <a:lnTo>
                    <a:pt x="755" y="128"/>
                  </a:lnTo>
                  <a:lnTo>
                    <a:pt x="746" y="127"/>
                  </a:lnTo>
                  <a:lnTo>
                    <a:pt x="728" y="127"/>
                  </a:lnTo>
                  <a:lnTo>
                    <a:pt x="719" y="128"/>
                  </a:lnTo>
                  <a:lnTo>
                    <a:pt x="710" y="129"/>
                  </a:lnTo>
                  <a:lnTo>
                    <a:pt x="678" y="129"/>
                  </a:lnTo>
                  <a:lnTo>
                    <a:pt x="676" y="128"/>
                  </a:lnTo>
                  <a:lnTo>
                    <a:pt x="672" y="125"/>
                  </a:lnTo>
                  <a:lnTo>
                    <a:pt x="664" y="116"/>
                  </a:lnTo>
                  <a:lnTo>
                    <a:pt x="656" y="108"/>
                  </a:lnTo>
                  <a:lnTo>
                    <a:pt x="653" y="106"/>
                  </a:lnTo>
                  <a:lnTo>
                    <a:pt x="649" y="105"/>
                  </a:lnTo>
                  <a:lnTo>
                    <a:pt x="644" y="102"/>
                  </a:lnTo>
                  <a:lnTo>
                    <a:pt x="639" y="101"/>
                  </a:lnTo>
                  <a:lnTo>
                    <a:pt x="634" y="101"/>
                  </a:lnTo>
                  <a:lnTo>
                    <a:pt x="628" y="102"/>
                  </a:lnTo>
                  <a:lnTo>
                    <a:pt x="619" y="102"/>
                  </a:lnTo>
                  <a:lnTo>
                    <a:pt x="615" y="101"/>
                  </a:lnTo>
                  <a:lnTo>
                    <a:pt x="613" y="99"/>
                  </a:lnTo>
                  <a:lnTo>
                    <a:pt x="611" y="99"/>
                  </a:lnTo>
                  <a:lnTo>
                    <a:pt x="606" y="94"/>
                  </a:lnTo>
                  <a:lnTo>
                    <a:pt x="602" y="90"/>
                  </a:lnTo>
                  <a:lnTo>
                    <a:pt x="600" y="85"/>
                  </a:lnTo>
                  <a:lnTo>
                    <a:pt x="590" y="74"/>
                  </a:lnTo>
                  <a:lnTo>
                    <a:pt x="584" y="68"/>
                  </a:lnTo>
                  <a:lnTo>
                    <a:pt x="581" y="65"/>
                  </a:lnTo>
                  <a:lnTo>
                    <a:pt x="577" y="63"/>
                  </a:lnTo>
                  <a:lnTo>
                    <a:pt x="573" y="61"/>
                  </a:lnTo>
                  <a:lnTo>
                    <a:pt x="567" y="57"/>
                  </a:lnTo>
                  <a:lnTo>
                    <a:pt x="564" y="56"/>
                  </a:lnTo>
                  <a:lnTo>
                    <a:pt x="550" y="50"/>
                  </a:lnTo>
                  <a:lnTo>
                    <a:pt x="542" y="44"/>
                  </a:lnTo>
                  <a:lnTo>
                    <a:pt x="534" y="42"/>
                  </a:lnTo>
                  <a:lnTo>
                    <a:pt x="512" y="30"/>
                  </a:lnTo>
                  <a:lnTo>
                    <a:pt x="500" y="23"/>
                  </a:lnTo>
                  <a:lnTo>
                    <a:pt x="499" y="23"/>
                  </a:lnTo>
                  <a:lnTo>
                    <a:pt x="498" y="22"/>
                  </a:lnTo>
                  <a:lnTo>
                    <a:pt x="490" y="17"/>
                  </a:lnTo>
                  <a:lnTo>
                    <a:pt x="487" y="14"/>
                  </a:lnTo>
                  <a:lnTo>
                    <a:pt x="478" y="9"/>
                  </a:lnTo>
                  <a:lnTo>
                    <a:pt x="469" y="1"/>
                  </a:lnTo>
                  <a:lnTo>
                    <a:pt x="466" y="0"/>
                  </a:lnTo>
                  <a:lnTo>
                    <a:pt x="445" y="0"/>
                  </a:lnTo>
                  <a:lnTo>
                    <a:pt x="427" y="4"/>
                  </a:lnTo>
                  <a:lnTo>
                    <a:pt x="420" y="8"/>
                  </a:lnTo>
                  <a:lnTo>
                    <a:pt x="418" y="10"/>
                  </a:lnTo>
                  <a:lnTo>
                    <a:pt x="411" y="18"/>
                  </a:lnTo>
                  <a:lnTo>
                    <a:pt x="409" y="22"/>
                  </a:lnTo>
                  <a:lnTo>
                    <a:pt x="409" y="26"/>
                  </a:lnTo>
                  <a:lnTo>
                    <a:pt x="407" y="31"/>
                  </a:lnTo>
                  <a:lnTo>
                    <a:pt x="406" y="40"/>
                  </a:lnTo>
                  <a:lnTo>
                    <a:pt x="406" y="48"/>
                  </a:lnTo>
                  <a:lnTo>
                    <a:pt x="407" y="56"/>
                  </a:lnTo>
                  <a:lnTo>
                    <a:pt x="407" y="68"/>
                  </a:lnTo>
                  <a:lnTo>
                    <a:pt x="406" y="69"/>
                  </a:lnTo>
                  <a:lnTo>
                    <a:pt x="405" y="72"/>
                  </a:lnTo>
                  <a:lnTo>
                    <a:pt x="402" y="74"/>
                  </a:lnTo>
                  <a:lnTo>
                    <a:pt x="395" y="81"/>
                  </a:lnTo>
                  <a:lnTo>
                    <a:pt x="390" y="85"/>
                  </a:lnTo>
                  <a:lnTo>
                    <a:pt x="385" y="88"/>
                  </a:lnTo>
                  <a:lnTo>
                    <a:pt x="372" y="93"/>
                  </a:lnTo>
                  <a:lnTo>
                    <a:pt x="365" y="93"/>
                  </a:lnTo>
                  <a:lnTo>
                    <a:pt x="358" y="93"/>
                  </a:lnTo>
                  <a:lnTo>
                    <a:pt x="351" y="94"/>
                  </a:lnTo>
                  <a:lnTo>
                    <a:pt x="337" y="94"/>
                  </a:lnTo>
                  <a:lnTo>
                    <a:pt x="325" y="93"/>
                  </a:lnTo>
                  <a:lnTo>
                    <a:pt x="314" y="93"/>
                  </a:lnTo>
                  <a:lnTo>
                    <a:pt x="308" y="93"/>
                  </a:lnTo>
                  <a:lnTo>
                    <a:pt x="305" y="93"/>
                  </a:lnTo>
                  <a:lnTo>
                    <a:pt x="304" y="93"/>
                  </a:lnTo>
                  <a:lnTo>
                    <a:pt x="303" y="95"/>
                  </a:lnTo>
                  <a:lnTo>
                    <a:pt x="301" y="99"/>
                  </a:lnTo>
                  <a:lnTo>
                    <a:pt x="299" y="105"/>
                  </a:lnTo>
                  <a:lnTo>
                    <a:pt x="299" y="106"/>
                  </a:lnTo>
                  <a:lnTo>
                    <a:pt x="300" y="110"/>
                  </a:lnTo>
                  <a:lnTo>
                    <a:pt x="300" y="112"/>
                  </a:lnTo>
                  <a:lnTo>
                    <a:pt x="301" y="116"/>
                  </a:lnTo>
                  <a:lnTo>
                    <a:pt x="304" y="118"/>
                  </a:lnTo>
                  <a:lnTo>
                    <a:pt x="306" y="122"/>
                  </a:lnTo>
                  <a:lnTo>
                    <a:pt x="312" y="124"/>
                  </a:lnTo>
                  <a:lnTo>
                    <a:pt x="320" y="128"/>
                  </a:lnTo>
                  <a:lnTo>
                    <a:pt x="322" y="129"/>
                  </a:lnTo>
                  <a:lnTo>
                    <a:pt x="325" y="132"/>
                  </a:lnTo>
                  <a:lnTo>
                    <a:pt x="327" y="135"/>
                  </a:lnTo>
                  <a:lnTo>
                    <a:pt x="331" y="139"/>
                  </a:lnTo>
                  <a:lnTo>
                    <a:pt x="334" y="144"/>
                  </a:lnTo>
                  <a:lnTo>
                    <a:pt x="335" y="150"/>
                  </a:lnTo>
                  <a:lnTo>
                    <a:pt x="337" y="157"/>
                  </a:lnTo>
                  <a:lnTo>
                    <a:pt x="337" y="163"/>
                  </a:lnTo>
                  <a:lnTo>
                    <a:pt x="335" y="170"/>
                  </a:lnTo>
                  <a:lnTo>
                    <a:pt x="334" y="177"/>
                  </a:lnTo>
                  <a:lnTo>
                    <a:pt x="329" y="187"/>
                  </a:lnTo>
                  <a:lnTo>
                    <a:pt x="322" y="196"/>
                  </a:lnTo>
                  <a:lnTo>
                    <a:pt x="318" y="197"/>
                  </a:lnTo>
                  <a:lnTo>
                    <a:pt x="313" y="200"/>
                  </a:lnTo>
                  <a:lnTo>
                    <a:pt x="312" y="201"/>
                  </a:lnTo>
                  <a:lnTo>
                    <a:pt x="305" y="201"/>
                  </a:lnTo>
                  <a:lnTo>
                    <a:pt x="300" y="203"/>
                  </a:lnTo>
                  <a:lnTo>
                    <a:pt x="293" y="203"/>
                  </a:lnTo>
                  <a:lnTo>
                    <a:pt x="289" y="203"/>
                  </a:lnTo>
                  <a:lnTo>
                    <a:pt x="284" y="205"/>
                  </a:lnTo>
                  <a:lnTo>
                    <a:pt x="275" y="208"/>
                  </a:lnTo>
                  <a:lnTo>
                    <a:pt x="267" y="213"/>
                  </a:lnTo>
                  <a:lnTo>
                    <a:pt x="259" y="216"/>
                  </a:lnTo>
                  <a:lnTo>
                    <a:pt x="252" y="220"/>
                  </a:lnTo>
                  <a:lnTo>
                    <a:pt x="248" y="221"/>
                  </a:lnTo>
                  <a:lnTo>
                    <a:pt x="242" y="222"/>
                  </a:lnTo>
                  <a:lnTo>
                    <a:pt x="238" y="222"/>
                  </a:lnTo>
                  <a:lnTo>
                    <a:pt x="232" y="224"/>
                  </a:lnTo>
                  <a:lnTo>
                    <a:pt x="220" y="224"/>
                  </a:lnTo>
                  <a:lnTo>
                    <a:pt x="207" y="225"/>
                  </a:lnTo>
                  <a:lnTo>
                    <a:pt x="157" y="225"/>
                  </a:lnTo>
                  <a:lnTo>
                    <a:pt x="151" y="224"/>
                  </a:lnTo>
                  <a:lnTo>
                    <a:pt x="145" y="222"/>
                  </a:lnTo>
                  <a:lnTo>
                    <a:pt x="140" y="221"/>
                  </a:lnTo>
                  <a:lnTo>
                    <a:pt x="135" y="218"/>
                  </a:lnTo>
                  <a:lnTo>
                    <a:pt x="128" y="214"/>
                  </a:lnTo>
                  <a:lnTo>
                    <a:pt x="125" y="213"/>
                  </a:lnTo>
                  <a:lnTo>
                    <a:pt x="122" y="212"/>
                  </a:lnTo>
                  <a:lnTo>
                    <a:pt x="119" y="212"/>
                  </a:lnTo>
                  <a:lnTo>
                    <a:pt x="118" y="213"/>
                  </a:lnTo>
                  <a:lnTo>
                    <a:pt x="115" y="214"/>
                  </a:lnTo>
                  <a:lnTo>
                    <a:pt x="115" y="228"/>
                  </a:lnTo>
                  <a:lnTo>
                    <a:pt x="115" y="234"/>
                  </a:lnTo>
                  <a:lnTo>
                    <a:pt x="114" y="242"/>
                  </a:lnTo>
                  <a:lnTo>
                    <a:pt x="113" y="245"/>
                  </a:lnTo>
                  <a:lnTo>
                    <a:pt x="111" y="248"/>
                  </a:lnTo>
                  <a:lnTo>
                    <a:pt x="110" y="251"/>
                  </a:lnTo>
                  <a:lnTo>
                    <a:pt x="108" y="254"/>
                  </a:lnTo>
                  <a:lnTo>
                    <a:pt x="105" y="256"/>
                  </a:lnTo>
                  <a:lnTo>
                    <a:pt x="102" y="259"/>
                  </a:lnTo>
                  <a:lnTo>
                    <a:pt x="100" y="260"/>
                  </a:lnTo>
                  <a:lnTo>
                    <a:pt x="96" y="263"/>
                  </a:lnTo>
                  <a:lnTo>
                    <a:pt x="92" y="263"/>
                  </a:lnTo>
                  <a:lnTo>
                    <a:pt x="88" y="265"/>
                  </a:lnTo>
                  <a:lnTo>
                    <a:pt x="71" y="265"/>
                  </a:lnTo>
                  <a:lnTo>
                    <a:pt x="67" y="263"/>
                  </a:lnTo>
                  <a:lnTo>
                    <a:pt x="62" y="263"/>
                  </a:lnTo>
                  <a:lnTo>
                    <a:pt x="57" y="260"/>
                  </a:lnTo>
                  <a:lnTo>
                    <a:pt x="54" y="258"/>
                  </a:lnTo>
                  <a:lnTo>
                    <a:pt x="36" y="245"/>
                  </a:lnTo>
                  <a:lnTo>
                    <a:pt x="29" y="238"/>
                  </a:lnTo>
                  <a:lnTo>
                    <a:pt x="22" y="233"/>
                  </a:lnTo>
                  <a:lnTo>
                    <a:pt x="17" y="228"/>
                  </a:lnTo>
                  <a:lnTo>
                    <a:pt x="15" y="225"/>
                  </a:lnTo>
                  <a:lnTo>
                    <a:pt x="13" y="224"/>
                  </a:lnTo>
                  <a:lnTo>
                    <a:pt x="7" y="221"/>
                  </a:lnTo>
                  <a:lnTo>
                    <a:pt x="4" y="222"/>
                  </a:lnTo>
                  <a:lnTo>
                    <a:pt x="3" y="226"/>
                  </a:lnTo>
                  <a:lnTo>
                    <a:pt x="0" y="230"/>
                  </a:lnTo>
                  <a:lnTo>
                    <a:pt x="0" y="243"/>
                  </a:lnTo>
                  <a:lnTo>
                    <a:pt x="3" y="251"/>
                  </a:lnTo>
                  <a:lnTo>
                    <a:pt x="4" y="263"/>
                  </a:lnTo>
                  <a:lnTo>
                    <a:pt x="12" y="284"/>
                  </a:lnTo>
                  <a:lnTo>
                    <a:pt x="16" y="296"/>
                  </a:lnTo>
                  <a:lnTo>
                    <a:pt x="26" y="318"/>
                  </a:lnTo>
                  <a:lnTo>
                    <a:pt x="39" y="336"/>
                  </a:lnTo>
                  <a:lnTo>
                    <a:pt x="54" y="353"/>
                  </a:lnTo>
                  <a:lnTo>
                    <a:pt x="57" y="356"/>
                  </a:lnTo>
                  <a:lnTo>
                    <a:pt x="59" y="360"/>
                  </a:lnTo>
                  <a:lnTo>
                    <a:pt x="71" y="366"/>
                  </a:lnTo>
                  <a:lnTo>
                    <a:pt x="75" y="366"/>
                  </a:lnTo>
                  <a:lnTo>
                    <a:pt x="77" y="367"/>
                  </a:lnTo>
                  <a:lnTo>
                    <a:pt x="81" y="367"/>
                  </a:lnTo>
                  <a:lnTo>
                    <a:pt x="83" y="366"/>
                  </a:lnTo>
                  <a:lnTo>
                    <a:pt x="84" y="366"/>
                  </a:lnTo>
                  <a:lnTo>
                    <a:pt x="84" y="365"/>
                  </a:lnTo>
                  <a:lnTo>
                    <a:pt x="85" y="362"/>
                  </a:lnTo>
                  <a:lnTo>
                    <a:pt x="85" y="350"/>
                  </a:lnTo>
                  <a:lnTo>
                    <a:pt x="87" y="349"/>
                  </a:lnTo>
                  <a:lnTo>
                    <a:pt x="87" y="349"/>
                  </a:lnTo>
                  <a:lnTo>
                    <a:pt x="100" y="345"/>
                  </a:lnTo>
                  <a:lnTo>
                    <a:pt x="105" y="343"/>
                  </a:lnTo>
                  <a:lnTo>
                    <a:pt x="108" y="340"/>
                  </a:lnTo>
                  <a:lnTo>
                    <a:pt x="110" y="337"/>
                  </a:lnTo>
                  <a:lnTo>
                    <a:pt x="111" y="333"/>
                  </a:lnTo>
                  <a:lnTo>
                    <a:pt x="113" y="330"/>
                  </a:lnTo>
                  <a:lnTo>
                    <a:pt x="115" y="326"/>
                  </a:lnTo>
                  <a:lnTo>
                    <a:pt x="117" y="320"/>
                  </a:lnTo>
                  <a:lnTo>
                    <a:pt x="121" y="309"/>
                  </a:lnTo>
                  <a:lnTo>
                    <a:pt x="125" y="293"/>
                  </a:lnTo>
                  <a:lnTo>
                    <a:pt x="128" y="286"/>
                  </a:lnTo>
                  <a:lnTo>
                    <a:pt x="128" y="280"/>
                  </a:lnTo>
                  <a:lnTo>
                    <a:pt x="128" y="276"/>
                  </a:lnTo>
                  <a:lnTo>
                    <a:pt x="132" y="269"/>
                  </a:lnTo>
                  <a:lnTo>
                    <a:pt x="136" y="267"/>
                  </a:lnTo>
                  <a:lnTo>
                    <a:pt x="138" y="263"/>
                  </a:lnTo>
                  <a:lnTo>
                    <a:pt x="142" y="262"/>
                  </a:lnTo>
                  <a:lnTo>
                    <a:pt x="147" y="262"/>
                  </a:lnTo>
                  <a:lnTo>
                    <a:pt x="157" y="264"/>
                  </a:lnTo>
                  <a:lnTo>
                    <a:pt x="165" y="269"/>
                  </a:lnTo>
                  <a:lnTo>
                    <a:pt x="173" y="275"/>
                  </a:lnTo>
                  <a:lnTo>
                    <a:pt x="180" y="281"/>
                  </a:lnTo>
                  <a:lnTo>
                    <a:pt x="186" y="286"/>
                  </a:lnTo>
                  <a:lnTo>
                    <a:pt x="187" y="288"/>
                  </a:lnTo>
                  <a:lnTo>
                    <a:pt x="189" y="290"/>
                  </a:lnTo>
                  <a:lnTo>
                    <a:pt x="190" y="293"/>
                  </a:lnTo>
                  <a:lnTo>
                    <a:pt x="195" y="298"/>
                  </a:lnTo>
                  <a:lnTo>
                    <a:pt x="203" y="299"/>
                  </a:lnTo>
                  <a:lnTo>
                    <a:pt x="206" y="302"/>
                  </a:lnTo>
                  <a:lnTo>
                    <a:pt x="208" y="305"/>
                  </a:lnTo>
                  <a:lnTo>
                    <a:pt x="215" y="309"/>
                  </a:lnTo>
                  <a:lnTo>
                    <a:pt x="220" y="314"/>
                  </a:lnTo>
                  <a:lnTo>
                    <a:pt x="224" y="319"/>
                  </a:lnTo>
                  <a:lnTo>
                    <a:pt x="227" y="324"/>
                  </a:lnTo>
                  <a:lnTo>
                    <a:pt x="229" y="330"/>
                  </a:lnTo>
                  <a:lnTo>
                    <a:pt x="229" y="348"/>
                  </a:lnTo>
                  <a:lnTo>
                    <a:pt x="232" y="364"/>
                  </a:lnTo>
                  <a:lnTo>
                    <a:pt x="233" y="370"/>
                  </a:lnTo>
                  <a:lnTo>
                    <a:pt x="236" y="377"/>
                  </a:lnTo>
                  <a:lnTo>
                    <a:pt x="238" y="383"/>
                  </a:lnTo>
                  <a:lnTo>
                    <a:pt x="241" y="388"/>
                  </a:lnTo>
                  <a:lnTo>
                    <a:pt x="245" y="394"/>
                  </a:lnTo>
                  <a:lnTo>
                    <a:pt x="250" y="400"/>
                  </a:lnTo>
                  <a:lnTo>
                    <a:pt x="258" y="409"/>
                  </a:lnTo>
                  <a:lnTo>
                    <a:pt x="267" y="420"/>
                  </a:lnTo>
                  <a:lnTo>
                    <a:pt x="286" y="434"/>
                  </a:lnTo>
                  <a:lnTo>
                    <a:pt x="295" y="441"/>
                  </a:lnTo>
                  <a:lnTo>
                    <a:pt x="303" y="446"/>
                  </a:lnTo>
                  <a:lnTo>
                    <a:pt x="310" y="451"/>
                  </a:lnTo>
                  <a:lnTo>
                    <a:pt x="320" y="456"/>
                  </a:lnTo>
                  <a:lnTo>
                    <a:pt x="323" y="458"/>
                  </a:lnTo>
                  <a:lnTo>
                    <a:pt x="321" y="459"/>
                  </a:lnTo>
                  <a:lnTo>
                    <a:pt x="316" y="462"/>
                  </a:lnTo>
                  <a:lnTo>
                    <a:pt x="309" y="464"/>
                  </a:lnTo>
                  <a:lnTo>
                    <a:pt x="301" y="466"/>
                  </a:lnTo>
                  <a:lnTo>
                    <a:pt x="292" y="470"/>
                  </a:lnTo>
                  <a:lnTo>
                    <a:pt x="286" y="471"/>
                  </a:lnTo>
                  <a:lnTo>
                    <a:pt x="280" y="473"/>
                  </a:lnTo>
                  <a:lnTo>
                    <a:pt x="278" y="475"/>
                  </a:lnTo>
                  <a:lnTo>
                    <a:pt x="278" y="488"/>
                  </a:lnTo>
                  <a:lnTo>
                    <a:pt x="278" y="493"/>
                  </a:lnTo>
                  <a:lnTo>
                    <a:pt x="278" y="497"/>
                  </a:lnTo>
                  <a:lnTo>
                    <a:pt x="276" y="500"/>
                  </a:lnTo>
                  <a:lnTo>
                    <a:pt x="276" y="509"/>
                  </a:lnTo>
                  <a:lnTo>
                    <a:pt x="301" y="506"/>
                  </a:lnTo>
                  <a:lnTo>
                    <a:pt x="301" y="517"/>
                  </a:lnTo>
                  <a:lnTo>
                    <a:pt x="304" y="524"/>
                  </a:lnTo>
                  <a:lnTo>
                    <a:pt x="304" y="527"/>
                  </a:lnTo>
                  <a:lnTo>
                    <a:pt x="305" y="530"/>
                  </a:lnTo>
                  <a:lnTo>
                    <a:pt x="306" y="532"/>
                  </a:lnTo>
                  <a:lnTo>
                    <a:pt x="313" y="536"/>
                  </a:lnTo>
                  <a:lnTo>
                    <a:pt x="316" y="536"/>
                  </a:lnTo>
                  <a:lnTo>
                    <a:pt x="320" y="538"/>
                  </a:lnTo>
                  <a:lnTo>
                    <a:pt x="329" y="539"/>
                  </a:lnTo>
                  <a:lnTo>
                    <a:pt x="348" y="539"/>
                  </a:lnTo>
                  <a:lnTo>
                    <a:pt x="352" y="540"/>
                  </a:lnTo>
                  <a:lnTo>
                    <a:pt x="358" y="543"/>
                  </a:lnTo>
                  <a:lnTo>
                    <a:pt x="361" y="544"/>
                  </a:lnTo>
                  <a:lnTo>
                    <a:pt x="368" y="549"/>
                  </a:lnTo>
                  <a:lnTo>
                    <a:pt x="375" y="556"/>
                  </a:lnTo>
                  <a:lnTo>
                    <a:pt x="378" y="560"/>
                  </a:lnTo>
                  <a:lnTo>
                    <a:pt x="382" y="562"/>
                  </a:lnTo>
                  <a:lnTo>
                    <a:pt x="386" y="566"/>
                  </a:lnTo>
                  <a:lnTo>
                    <a:pt x="397" y="573"/>
                  </a:lnTo>
                  <a:lnTo>
                    <a:pt x="405" y="574"/>
                  </a:lnTo>
                  <a:lnTo>
                    <a:pt x="412" y="578"/>
                  </a:lnTo>
                  <a:lnTo>
                    <a:pt x="423" y="579"/>
                  </a:lnTo>
                  <a:lnTo>
                    <a:pt x="423" y="579"/>
                  </a:lnTo>
                  <a:lnTo>
                    <a:pt x="426" y="579"/>
                  </a:lnTo>
                  <a:lnTo>
                    <a:pt x="427" y="582"/>
                  </a:lnTo>
                  <a:lnTo>
                    <a:pt x="428" y="585"/>
                  </a:lnTo>
                  <a:lnTo>
                    <a:pt x="429" y="587"/>
                  </a:lnTo>
                  <a:lnTo>
                    <a:pt x="428" y="594"/>
                  </a:lnTo>
                  <a:lnTo>
                    <a:pt x="426" y="600"/>
                  </a:lnTo>
                  <a:lnTo>
                    <a:pt x="426" y="604"/>
                  </a:lnTo>
                  <a:lnTo>
                    <a:pt x="426" y="611"/>
                  </a:lnTo>
                  <a:lnTo>
                    <a:pt x="426" y="613"/>
                  </a:lnTo>
                  <a:lnTo>
                    <a:pt x="429" y="616"/>
                  </a:lnTo>
                  <a:lnTo>
                    <a:pt x="431" y="617"/>
                  </a:lnTo>
                  <a:lnTo>
                    <a:pt x="435" y="619"/>
                  </a:lnTo>
                  <a:lnTo>
                    <a:pt x="456" y="619"/>
                  </a:lnTo>
                  <a:lnTo>
                    <a:pt x="462" y="617"/>
                  </a:lnTo>
                  <a:lnTo>
                    <a:pt x="469" y="617"/>
                  </a:lnTo>
                  <a:lnTo>
                    <a:pt x="477" y="616"/>
                  </a:lnTo>
                  <a:lnTo>
                    <a:pt x="488" y="616"/>
                  </a:lnTo>
                  <a:lnTo>
                    <a:pt x="494" y="617"/>
                  </a:lnTo>
                  <a:lnTo>
                    <a:pt x="499" y="616"/>
                  </a:lnTo>
                  <a:lnTo>
                    <a:pt x="507" y="616"/>
                  </a:lnTo>
                  <a:lnTo>
                    <a:pt x="513" y="615"/>
                  </a:lnTo>
                  <a:lnTo>
                    <a:pt x="518" y="615"/>
                  </a:lnTo>
                  <a:lnTo>
                    <a:pt x="526" y="613"/>
                  </a:lnTo>
                  <a:lnTo>
                    <a:pt x="542" y="616"/>
                  </a:lnTo>
                  <a:lnTo>
                    <a:pt x="553" y="617"/>
                  </a:lnTo>
                  <a:lnTo>
                    <a:pt x="564" y="621"/>
                  </a:lnTo>
                  <a:lnTo>
                    <a:pt x="576" y="627"/>
                  </a:lnTo>
                  <a:lnTo>
                    <a:pt x="590" y="632"/>
                  </a:lnTo>
                  <a:lnTo>
                    <a:pt x="605" y="640"/>
                  </a:lnTo>
                  <a:lnTo>
                    <a:pt x="621" y="650"/>
                  </a:lnTo>
                  <a:lnTo>
                    <a:pt x="638" y="662"/>
                  </a:lnTo>
                  <a:lnTo>
                    <a:pt x="652" y="671"/>
                  </a:lnTo>
                  <a:lnTo>
                    <a:pt x="664" y="680"/>
                  </a:lnTo>
                  <a:lnTo>
                    <a:pt x="674" y="687"/>
                  </a:lnTo>
                  <a:lnTo>
                    <a:pt x="685" y="692"/>
                  </a:lnTo>
                  <a:lnTo>
                    <a:pt x="694" y="697"/>
                  </a:lnTo>
                  <a:lnTo>
                    <a:pt x="703" y="702"/>
                  </a:lnTo>
                  <a:lnTo>
                    <a:pt x="713" y="709"/>
                  </a:lnTo>
                  <a:lnTo>
                    <a:pt x="737" y="723"/>
                  </a:lnTo>
                  <a:lnTo>
                    <a:pt x="750" y="730"/>
                  </a:lnTo>
                  <a:lnTo>
                    <a:pt x="762" y="736"/>
                  </a:lnTo>
                  <a:lnTo>
                    <a:pt x="787" y="749"/>
                  </a:lnTo>
                  <a:lnTo>
                    <a:pt x="799" y="756"/>
                  </a:lnTo>
                  <a:lnTo>
                    <a:pt x="810" y="761"/>
                  </a:lnTo>
                  <a:lnTo>
                    <a:pt x="819" y="768"/>
                  </a:lnTo>
                  <a:lnTo>
                    <a:pt x="836" y="777"/>
                  </a:lnTo>
                  <a:lnTo>
                    <a:pt x="851" y="785"/>
                  </a:lnTo>
                  <a:lnTo>
                    <a:pt x="855" y="786"/>
                  </a:lnTo>
                  <a:lnTo>
                    <a:pt x="857" y="789"/>
                  </a:lnTo>
                  <a:lnTo>
                    <a:pt x="869" y="794"/>
                  </a:lnTo>
                  <a:lnTo>
                    <a:pt x="876" y="797"/>
                  </a:lnTo>
                  <a:lnTo>
                    <a:pt x="871" y="757"/>
                  </a:lnTo>
                  <a:close/>
                </a:path>
              </a:pathLst>
            </a:custGeom>
            <a:solidFill>
              <a:schemeClr val="accent1"/>
            </a:solidFill>
            <a:ln w="158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34">
              <a:extLst>
                <a:ext uri="{FF2B5EF4-FFF2-40B4-BE49-F238E27FC236}">
                  <a16:creationId xmlns:a16="http://schemas.microsoft.com/office/drawing/2014/main" id="{AAF942C1-4ED7-51D4-AEFC-9199A59558ED}"/>
                </a:ext>
              </a:extLst>
            </p:cNvPr>
            <p:cNvSpPr>
              <a:spLocks/>
            </p:cNvSpPr>
            <p:nvPr/>
          </p:nvSpPr>
          <p:spPr bwMode="auto">
            <a:xfrm>
              <a:off x="2897" y="3458"/>
              <a:ext cx="299" cy="318"/>
            </a:xfrm>
            <a:custGeom>
              <a:avLst/>
              <a:gdLst>
                <a:gd name="T0" fmla="*/ 284 w 299"/>
                <a:gd name="T1" fmla="*/ 200 h 318"/>
                <a:gd name="T2" fmla="*/ 299 w 299"/>
                <a:gd name="T3" fmla="*/ 162 h 318"/>
                <a:gd name="T4" fmla="*/ 243 w 299"/>
                <a:gd name="T5" fmla="*/ 147 h 318"/>
                <a:gd name="T6" fmla="*/ 255 w 299"/>
                <a:gd name="T7" fmla="*/ 114 h 318"/>
                <a:gd name="T8" fmla="*/ 229 w 299"/>
                <a:gd name="T9" fmla="*/ 70 h 318"/>
                <a:gd name="T10" fmla="*/ 191 w 299"/>
                <a:gd name="T11" fmla="*/ 64 h 318"/>
                <a:gd name="T12" fmla="*/ 163 w 299"/>
                <a:gd name="T13" fmla="*/ 21 h 318"/>
                <a:gd name="T14" fmla="*/ 136 w 299"/>
                <a:gd name="T15" fmla="*/ 0 h 318"/>
                <a:gd name="T16" fmla="*/ 82 w 299"/>
                <a:gd name="T17" fmla="*/ 21 h 318"/>
                <a:gd name="T18" fmla="*/ 65 w 299"/>
                <a:gd name="T19" fmla="*/ 64 h 318"/>
                <a:gd name="T20" fmla="*/ 66 w 299"/>
                <a:gd name="T21" fmla="*/ 96 h 318"/>
                <a:gd name="T22" fmla="*/ 43 w 299"/>
                <a:gd name="T23" fmla="*/ 96 h 318"/>
                <a:gd name="T24" fmla="*/ 41 w 299"/>
                <a:gd name="T25" fmla="*/ 94 h 318"/>
                <a:gd name="T26" fmla="*/ 17 w 299"/>
                <a:gd name="T27" fmla="*/ 97 h 318"/>
                <a:gd name="T28" fmla="*/ 1 w 299"/>
                <a:gd name="T29" fmla="*/ 141 h 318"/>
                <a:gd name="T30" fmla="*/ 0 w 299"/>
                <a:gd name="T31" fmla="*/ 192 h 318"/>
                <a:gd name="T32" fmla="*/ 11 w 299"/>
                <a:gd name="T33" fmla="*/ 192 h 318"/>
                <a:gd name="T34" fmla="*/ 26 w 299"/>
                <a:gd name="T35" fmla="*/ 211 h 318"/>
                <a:gd name="T36" fmla="*/ 31 w 299"/>
                <a:gd name="T37" fmla="*/ 234 h 318"/>
                <a:gd name="T38" fmla="*/ 51 w 299"/>
                <a:gd name="T39" fmla="*/ 236 h 318"/>
                <a:gd name="T40" fmla="*/ 72 w 299"/>
                <a:gd name="T41" fmla="*/ 238 h 318"/>
                <a:gd name="T42" fmla="*/ 95 w 299"/>
                <a:gd name="T43" fmla="*/ 255 h 318"/>
                <a:gd name="T44" fmla="*/ 103 w 299"/>
                <a:gd name="T45" fmla="*/ 276 h 318"/>
                <a:gd name="T46" fmla="*/ 108 w 299"/>
                <a:gd name="T47" fmla="*/ 302 h 318"/>
                <a:gd name="T48" fmla="*/ 107 w 299"/>
                <a:gd name="T49" fmla="*/ 318 h 318"/>
                <a:gd name="T50" fmla="*/ 136 w 299"/>
                <a:gd name="T51" fmla="*/ 309 h 318"/>
                <a:gd name="T52" fmla="*/ 159 w 299"/>
                <a:gd name="T53" fmla="*/ 292 h 318"/>
                <a:gd name="T54" fmla="*/ 183 w 299"/>
                <a:gd name="T55" fmla="*/ 280 h 318"/>
                <a:gd name="T56" fmla="*/ 210 w 299"/>
                <a:gd name="T57" fmla="*/ 270 h 318"/>
                <a:gd name="T58" fmla="*/ 236 w 299"/>
                <a:gd name="T59" fmla="*/ 262 h 318"/>
                <a:gd name="T60" fmla="*/ 251 w 299"/>
                <a:gd name="T61" fmla="*/ 259 h 318"/>
                <a:gd name="T62" fmla="*/ 259 w 299"/>
                <a:gd name="T63" fmla="*/ 240 h 318"/>
                <a:gd name="T64" fmla="*/ 267 w 299"/>
                <a:gd name="T65" fmla="*/ 236 h 318"/>
                <a:gd name="T66" fmla="*/ 284 w 299"/>
                <a:gd name="T67" fmla="*/ 20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9" h="318">
                  <a:moveTo>
                    <a:pt x="284" y="200"/>
                  </a:moveTo>
                  <a:lnTo>
                    <a:pt x="299" y="162"/>
                  </a:lnTo>
                  <a:lnTo>
                    <a:pt x="243" y="147"/>
                  </a:lnTo>
                  <a:lnTo>
                    <a:pt x="255" y="114"/>
                  </a:lnTo>
                  <a:lnTo>
                    <a:pt x="229" y="70"/>
                  </a:lnTo>
                  <a:lnTo>
                    <a:pt x="191" y="64"/>
                  </a:lnTo>
                  <a:lnTo>
                    <a:pt x="163" y="21"/>
                  </a:lnTo>
                  <a:lnTo>
                    <a:pt x="136" y="0"/>
                  </a:lnTo>
                  <a:lnTo>
                    <a:pt x="82" y="21"/>
                  </a:lnTo>
                  <a:lnTo>
                    <a:pt x="65" y="64"/>
                  </a:lnTo>
                  <a:lnTo>
                    <a:pt x="66" y="96"/>
                  </a:lnTo>
                  <a:lnTo>
                    <a:pt x="43" y="96"/>
                  </a:lnTo>
                  <a:lnTo>
                    <a:pt x="41" y="94"/>
                  </a:lnTo>
                  <a:lnTo>
                    <a:pt x="17" y="97"/>
                  </a:lnTo>
                  <a:lnTo>
                    <a:pt x="1" y="141"/>
                  </a:lnTo>
                  <a:lnTo>
                    <a:pt x="0" y="192"/>
                  </a:lnTo>
                  <a:lnTo>
                    <a:pt x="11" y="192"/>
                  </a:lnTo>
                  <a:lnTo>
                    <a:pt x="26" y="211"/>
                  </a:lnTo>
                  <a:lnTo>
                    <a:pt x="31" y="234"/>
                  </a:lnTo>
                  <a:lnTo>
                    <a:pt x="51" y="236"/>
                  </a:lnTo>
                  <a:lnTo>
                    <a:pt x="72" y="238"/>
                  </a:lnTo>
                  <a:lnTo>
                    <a:pt x="95" y="255"/>
                  </a:lnTo>
                  <a:lnTo>
                    <a:pt x="103" y="276"/>
                  </a:lnTo>
                  <a:lnTo>
                    <a:pt x="108" y="302"/>
                  </a:lnTo>
                  <a:lnTo>
                    <a:pt x="107" y="318"/>
                  </a:lnTo>
                  <a:lnTo>
                    <a:pt x="136" y="309"/>
                  </a:lnTo>
                  <a:lnTo>
                    <a:pt x="159" y="292"/>
                  </a:lnTo>
                  <a:lnTo>
                    <a:pt x="183" y="280"/>
                  </a:lnTo>
                  <a:lnTo>
                    <a:pt x="210" y="270"/>
                  </a:lnTo>
                  <a:lnTo>
                    <a:pt x="236" y="262"/>
                  </a:lnTo>
                  <a:lnTo>
                    <a:pt x="251" y="259"/>
                  </a:lnTo>
                  <a:lnTo>
                    <a:pt x="259" y="240"/>
                  </a:lnTo>
                  <a:lnTo>
                    <a:pt x="267" y="236"/>
                  </a:lnTo>
                  <a:lnTo>
                    <a:pt x="284" y="200"/>
                  </a:lnTo>
                  <a:close/>
                </a:path>
              </a:pathLst>
            </a:custGeom>
            <a:solidFill>
              <a:schemeClr val="tx1">
                <a:lumMod val="50000"/>
                <a:lumOff val="50000"/>
              </a:schemeClr>
            </a:solidFill>
            <a:ln w="793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9" name="Group 168">
            <a:extLst>
              <a:ext uri="{FF2B5EF4-FFF2-40B4-BE49-F238E27FC236}">
                <a16:creationId xmlns:a16="http://schemas.microsoft.com/office/drawing/2014/main" id="{60B7C107-F71E-79AC-20D2-A2C87E816463}"/>
              </a:ext>
            </a:extLst>
          </p:cNvPr>
          <p:cNvGrpSpPr/>
          <p:nvPr/>
        </p:nvGrpSpPr>
        <p:grpSpPr>
          <a:xfrm>
            <a:off x="228941" y="2144677"/>
            <a:ext cx="3703649" cy="3969839"/>
            <a:chOff x="1945046" y="682517"/>
            <a:chExt cx="5429904" cy="5618525"/>
          </a:xfrm>
        </p:grpSpPr>
        <p:sp>
          <p:nvSpPr>
            <p:cNvPr id="170" name="TextBox 169">
              <a:extLst>
                <a:ext uri="{FF2B5EF4-FFF2-40B4-BE49-F238E27FC236}">
                  <a16:creationId xmlns:a16="http://schemas.microsoft.com/office/drawing/2014/main" id="{148A6413-3BD4-2D1E-DE32-F25F3D0879BB}"/>
                </a:ext>
              </a:extLst>
            </p:cNvPr>
            <p:cNvSpPr txBox="1"/>
            <p:nvPr/>
          </p:nvSpPr>
          <p:spPr>
            <a:xfrm>
              <a:off x="4142769" y="682517"/>
              <a:ext cx="1514870" cy="143571"/>
            </a:xfrm>
            <a:prstGeom prst="rect">
              <a:avLst/>
            </a:prstGeom>
            <a:noFill/>
          </p:spPr>
          <p:txBody>
            <a:bodyPr wrap="square" lIns="0" tIns="0" rIns="0" bIns="0" rtlCol="0">
              <a:spAutoFit/>
            </a:bodyPr>
            <a:lstStyle/>
            <a:p>
              <a:pPr algn="ctr">
                <a:spcBef>
                  <a:spcPts val="600"/>
                </a:spcBef>
                <a:buSzPct val="100000"/>
              </a:pPr>
              <a:r>
                <a:rPr lang="en-US" sz="800" dirty="0">
                  <a:solidFill>
                    <a:schemeClr val="bg1"/>
                  </a:solidFill>
                </a:rPr>
                <a:t>Estonia</a:t>
              </a:r>
            </a:p>
          </p:txBody>
        </p:sp>
        <p:sp>
          <p:nvSpPr>
            <p:cNvPr id="171" name="TextBox 170">
              <a:extLst>
                <a:ext uri="{FF2B5EF4-FFF2-40B4-BE49-F238E27FC236}">
                  <a16:creationId xmlns:a16="http://schemas.microsoft.com/office/drawing/2014/main" id="{E7E4F622-DAA2-2D9D-7CDF-F5CA9F027D21}"/>
                </a:ext>
              </a:extLst>
            </p:cNvPr>
            <p:cNvSpPr txBox="1"/>
            <p:nvPr/>
          </p:nvSpPr>
          <p:spPr>
            <a:xfrm>
              <a:off x="4189373" y="1210617"/>
              <a:ext cx="1514870" cy="143571"/>
            </a:xfrm>
            <a:prstGeom prst="rect">
              <a:avLst/>
            </a:prstGeom>
            <a:noFill/>
          </p:spPr>
          <p:txBody>
            <a:bodyPr wrap="square" lIns="0" tIns="0" rIns="0" bIns="0" rtlCol="0">
              <a:spAutoFit/>
            </a:bodyPr>
            <a:lstStyle/>
            <a:p>
              <a:pPr algn="ctr">
                <a:spcBef>
                  <a:spcPts val="600"/>
                </a:spcBef>
                <a:buSzPct val="100000"/>
              </a:pPr>
              <a:r>
                <a:rPr lang="hu-HU" sz="800" dirty="0" err="1">
                  <a:solidFill>
                    <a:schemeClr val="bg1"/>
                  </a:solidFill>
                </a:rPr>
                <a:t>Latvia</a:t>
              </a:r>
              <a:endParaRPr lang="en-US" sz="800" dirty="0">
                <a:solidFill>
                  <a:schemeClr val="bg1"/>
                </a:solidFill>
              </a:endParaRPr>
            </a:p>
          </p:txBody>
        </p:sp>
        <p:sp>
          <p:nvSpPr>
            <p:cNvPr id="172" name="TextBox 171">
              <a:extLst>
                <a:ext uri="{FF2B5EF4-FFF2-40B4-BE49-F238E27FC236}">
                  <a16:creationId xmlns:a16="http://schemas.microsoft.com/office/drawing/2014/main" id="{BFCA37CA-1628-049A-1B3D-21F2FB367705}"/>
                </a:ext>
              </a:extLst>
            </p:cNvPr>
            <p:cNvSpPr txBox="1"/>
            <p:nvPr/>
          </p:nvSpPr>
          <p:spPr>
            <a:xfrm>
              <a:off x="3912241" y="1692319"/>
              <a:ext cx="1514870" cy="143571"/>
            </a:xfrm>
            <a:prstGeom prst="rect">
              <a:avLst/>
            </a:prstGeom>
            <a:noFill/>
          </p:spPr>
          <p:txBody>
            <a:bodyPr wrap="square" lIns="0" tIns="0" rIns="0" bIns="0" rtlCol="0">
              <a:spAutoFit/>
            </a:bodyPr>
            <a:lstStyle/>
            <a:p>
              <a:pPr algn="ctr">
                <a:spcBef>
                  <a:spcPts val="600"/>
                </a:spcBef>
                <a:buSzPct val="100000"/>
              </a:pPr>
              <a:r>
                <a:rPr lang="hu-HU" sz="800" dirty="0" err="1">
                  <a:solidFill>
                    <a:schemeClr val="bg1"/>
                  </a:solidFill>
                </a:rPr>
                <a:t>Lithuania</a:t>
              </a:r>
              <a:endParaRPr lang="en-US" sz="800" dirty="0">
                <a:solidFill>
                  <a:schemeClr val="bg1"/>
                </a:solidFill>
              </a:endParaRPr>
            </a:p>
          </p:txBody>
        </p:sp>
        <p:sp>
          <p:nvSpPr>
            <p:cNvPr id="173" name="TextBox 172">
              <a:extLst>
                <a:ext uri="{FF2B5EF4-FFF2-40B4-BE49-F238E27FC236}">
                  <a16:creationId xmlns:a16="http://schemas.microsoft.com/office/drawing/2014/main" id="{94AD5164-763F-14FD-A9C0-CD2D80A4C4A9}"/>
                </a:ext>
              </a:extLst>
            </p:cNvPr>
            <p:cNvSpPr txBox="1"/>
            <p:nvPr/>
          </p:nvSpPr>
          <p:spPr>
            <a:xfrm>
              <a:off x="3242668" y="2788802"/>
              <a:ext cx="1514870" cy="143571"/>
            </a:xfrm>
            <a:prstGeom prst="rect">
              <a:avLst/>
            </a:prstGeom>
            <a:noFill/>
          </p:spPr>
          <p:txBody>
            <a:bodyPr wrap="square" lIns="0" tIns="0" rIns="0" bIns="0" rtlCol="0">
              <a:spAutoFit/>
            </a:bodyPr>
            <a:lstStyle/>
            <a:p>
              <a:pPr algn="ctr">
                <a:spcBef>
                  <a:spcPts val="600"/>
                </a:spcBef>
                <a:buSzPct val="100000"/>
              </a:pPr>
              <a:r>
                <a:rPr lang="en-US" sz="800" dirty="0">
                  <a:solidFill>
                    <a:schemeClr val="bg1"/>
                  </a:solidFill>
                </a:rPr>
                <a:t>Poland</a:t>
              </a:r>
            </a:p>
          </p:txBody>
        </p:sp>
        <p:sp>
          <p:nvSpPr>
            <p:cNvPr id="174" name="TextBox 173">
              <a:extLst>
                <a:ext uri="{FF2B5EF4-FFF2-40B4-BE49-F238E27FC236}">
                  <a16:creationId xmlns:a16="http://schemas.microsoft.com/office/drawing/2014/main" id="{27D145CE-0E7C-37EA-EC80-A361A11313ED}"/>
                </a:ext>
              </a:extLst>
            </p:cNvPr>
            <p:cNvSpPr txBox="1"/>
            <p:nvPr/>
          </p:nvSpPr>
          <p:spPr>
            <a:xfrm>
              <a:off x="2357062" y="3567152"/>
              <a:ext cx="1514869" cy="143570"/>
            </a:xfrm>
            <a:prstGeom prst="rect">
              <a:avLst/>
            </a:prstGeom>
            <a:noFill/>
          </p:spPr>
          <p:txBody>
            <a:bodyPr wrap="square" lIns="0" tIns="0" rIns="0" bIns="0" rtlCol="0">
              <a:spAutoFit/>
            </a:bodyPr>
            <a:lstStyle/>
            <a:p>
              <a:pPr algn="ctr">
                <a:spcBef>
                  <a:spcPts val="600"/>
                </a:spcBef>
                <a:buSzPct val="100000"/>
              </a:pPr>
              <a:r>
                <a:rPr lang="en-US" sz="800" dirty="0">
                  <a:solidFill>
                    <a:schemeClr val="bg1"/>
                  </a:solidFill>
                </a:rPr>
                <a:t>Czech Republic</a:t>
              </a:r>
            </a:p>
          </p:txBody>
        </p:sp>
        <p:sp>
          <p:nvSpPr>
            <p:cNvPr id="175" name="TextBox 174">
              <a:extLst>
                <a:ext uri="{FF2B5EF4-FFF2-40B4-BE49-F238E27FC236}">
                  <a16:creationId xmlns:a16="http://schemas.microsoft.com/office/drawing/2014/main" id="{10EC9400-DAB4-69F4-2D3E-B9D434B05347}"/>
                </a:ext>
              </a:extLst>
            </p:cNvPr>
            <p:cNvSpPr txBox="1"/>
            <p:nvPr/>
          </p:nvSpPr>
          <p:spPr>
            <a:xfrm>
              <a:off x="3332960" y="4316641"/>
              <a:ext cx="1514870" cy="143571"/>
            </a:xfrm>
            <a:prstGeom prst="rect">
              <a:avLst/>
            </a:prstGeom>
            <a:noFill/>
          </p:spPr>
          <p:txBody>
            <a:bodyPr wrap="square" lIns="0" tIns="0" rIns="0" bIns="0" rtlCol="0">
              <a:spAutoFit/>
            </a:bodyPr>
            <a:lstStyle/>
            <a:p>
              <a:pPr algn="ctr">
                <a:spcBef>
                  <a:spcPts val="600"/>
                </a:spcBef>
                <a:buSzPct val="100000"/>
              </a:pPr>
              <a:r>
                <a:rPr lang="en-US" sz="800" dirty="0">
                  <a:solidFill>
                    <a:schemeClr val="bg1"/>
                  </a:solidFill>
                </a:rPr>
                <a:t>Hungary</a:t>
              </a:r>
            </a:p>
          </p:txBody>
        </p:sp>
        <p:sp>
          <p:nvSpPr>
            <p:cNvPr id="176" name="TextBox 175">
              <a:extLst>
                <a:ext uri="{FF2B5EF4-FFF2-40B4-BE49-F238E27FC236}">
                  <a16:creationId xmlns:a16="http://schemas.microsoft.com/office/drawing/2014/main" id="{A0C611A4-A19F-E56C-062A-B595BADC8716}"/>
                </a:ext>
              </a:extLst>
            </p:cNvPr>
            <p:cNvSpPr txBox="1"/>
            <p:nvPr/>
          </p:nvSpPr>
          <p:spPr>
            <a:xfrm>
              <a:off x="3289670" y="3787202"/>
              <a:ext cx="1514870" cy="143571"/>
            </a:xfrm>
            <a:prstGeom prst="rect">
              <a:avLst/>
            </a:prstGeom>
            <a:noFill/>
          </p:spPr>
          <p:txBody>
            <a:bodyPr wrap="square" lIns="0" tIns="0" rIns="0" bIns="0" rtlCol="0">
              <a:spAutoFit/>
            </a:bodyPr>
            <a:lstStyle/>
            <a:p>
              <a:pPr algn="ctr">
                <a:spcBef>
                  <a:spcPts val="600"/>
                </a:spcBef>
                <a:buSzPct val="100000"/>
              </a:pPr>
              <a:r>
                <a:rPr lang="en-US" sz="800" dirty="0">
                  <a:solidFill>
                    <a:schemeClr val="bg1"/>
                  </a:solidFill>
                </a:rPr>
                <a:t>Slovakia</a:t>
              </a:r>
            </a:p>
          </p:txBody>
        </p:sp>
        <p:sp>
          <p:nvSpPr>
            <p:cNvPr id="177" name="TextBox 176">
              <a:extLst>
                <a:ext uri="{FF2B5EF4-FFF2-40B4-BE49-F238E27FC236}">
                  <a16:creationId xmlns:a16="http://schemas.microsoft.com/office/drawing/2014/main" id="{9237C218-2890-DD10-8062-C8B729E3034A}"/>
                </a:ext>
              </a:extLst>
            </p:cNvPr>
            <p:cNvSpPr txBox="1"/>
            <p:nvPr/>
          </p:nvSpPr>
          <p:spPr>
            <a:xfrm>
              <a:off x="5026842" y="4405456"/>
              <a:ext cx="1514870" cy="143571"/>
            </a:xfrm>
            <a:prstGeom prst="rect">
              <a:avLst/>
            </a:prstGeom>
            <a:noFill/>
          </p:spPr>
          <p:txBody>
            <a:bodyPr wrap="square" lIns="0" tIns="0" rIns="0" bIns="0" rtlCol="0">
              <a:spAutoFit/>
            </a:bodyPr>
            <a:lstStyle/>
            <a:p>
              <a:pPr algn="ctr">
                <a:spcBef>
                  <a:spcPts val="600"/>
                </a:spcBef>
                <a:buSzPct val="100000"/>
              </a:pPr>
              <a:r>
                <a:rPr lang="hu-HU" sz="800" dirty="0">
                  <a:solidFill>
                    <a:schemeClr val="bg1"/>
                  </a:solidFill>
                </a:rPr>
                <a:t>Rom</a:t>
              </a:r>
              <a:r>
                <a:rPr lang="en-US" sz="800" dirty="0">
                  <a:solidFill>
                    <a:schemeClr val="bg1"/>
                  </a:solidFill>
                </a:rPr>
                <a:t>a</a:t>
              </a:r>
              <a:r>
                <a:rPr lang="hu-HU" sz="800" dirty="0" err="1">
                  <a:solidFill>
                    <a:schemeClr val="bg1"/>
                  </a:solidFill>
                </a:rPr>
                <a:t>nia</a:t>
              </a:r>
              <a:endParaRPr lang="en-US" sz="800" dirty="0">
                <a:solidFill>
                  <a:schemeClr val="bg1"/>
                </a:solidFill>
              </a:endParaRPr>
            </a:p>
          </p:txBody>
        </p:sp>
        <p:sp>
          <p:nvSpPr>
            <p:cNvPr id="178" name="TextBox 177">
              <a:extLst>
                <a:ext uri="{FF2B5EF4-FFF2-40B4-BE49-F238E27FC236}">
                  <a16:creationId xmlns:a16="http://schemas.microsoft.com/office/drawing/2014/main" id="{1AE3EA32-4342-C24E-A237-EDBDD0339B38}"/>
                </a:ext>
              </a:extLst>
            </p:cNvPr>
            <p:cNvSpPr txBox="1"/>
            <p:nvPr/>
          </p:nvSpPr>
          <p:spPr>
            <a:xfrm>
              <a:off x="5860080" y="3927720"/>
              <a:ext cx="1514870" cy="174239"/>
            </a:xfrm>
            <a:prstGeom prst="rect">
              <a:avLst/>
            </a:prstGeom>
            <a:noFill/>
          </p:spPr>
          <p:txBody>
            <a:bodyPr wrap="square" lIns="0" tIns="0" rIns="0" bIns="0" rtlCol="0">
              <a:spAutoFit/>
            </a:bodyPr>
            <a:lstStyle/>
            <a:p>
              <a:pPr algn="ctr">
                <a:spcBef>
                  <a:spcPts val="600"/>
                </a:spcBef>
                <a:buSzPct val="100000"/>
              </a:pPr>
              <a:r>
                <a:rPr lang="hu-HU" sz="800" dirty="0">
                  <a:solidFill>
                    <a:schemeClr val="bg1"/>
                  </a:solidFill>
                </a:rPr>
                <a:t>Mold</a:t>
              </a:r>
              <a:r>
                <a:rPr lang="en-US" sz="800" dirty="0">
                  <a:solidFill>
                    <a:schemeClr val="bg1"/>
                  </a:solidFill>
                </a:rPr>
                <a:t>ova</a:t>
              </a:r>
            </a:p>
          </p:txBody>
        </p:sp>
        <p:sp>
          <p:nvSpPr>
            <p:cNvPr id="179" name="TextBox 178">
              <a:extLst>
                <a:ext uri="{FF2B5EF4-FFF2-40B4-BE49-F238E27FC236}">
                  <a16:creationId xmlns:a16="http://schemas.microsoft.com/office/drawing/2014/main" id="{C7D47C92-E19B-AEB2-2318-B1D9C6F38087}"/>
                </a:ext>
              </a:extLst>
            </p:cNvPr>
            <p:cNvSpPr txBox="1"/>
            <p:nvPr/>
          </p:nvSpPr>
          <p:spPr>
            <a:xfrm>
              <a:off x="5126950" y="5303309"/>
              <a:ext cx="1514870" cy="143571"/>
            </a:xfrm>
            <a:prstGeom prst="rect">
              <a:avLst/>
            </a:prstGeom>
            <a:noFill/>
          </p:spPr>
          <p:txBody>
            <a:bodyPr wrap="square" lIns="0" tIns="0" rIns="0" bIns="0" rtlCol="0">
              <a:spAutoFit/>
            </a:bodyPr>
            <a:lstStyle/>
            <a:p>
              <a:pPr algn="ctr">
                <a:spcBef>
                  <a:spcPts val="600"/>
                </a:spcBef>
                <a:buSzPct val="100000"/>
              </a:pPr>
              <a:r>
                <a:rPr lang="hu-HU" sz="800" dirty="0" err="1">
                  <a:solidFill>
                    <a:schemeClr val="bg1"/>
                  </a:solidFill>
                </a:rPr>
                <a:t>Bulg</a:t>
              </a:r>
              <a:r>
                <a:rPr lang="en-US" sz="800" dirty="0">
                  <a:solidFill>
                    <a:schemeClr val="bg1"/>
                  </a:solidFill>
                </a:rPr>
                <a:t>a</a:t>
              </a:r>
              <a:r>
                <a:rPr lang="hu-HU" sz="800" dirty="0" err="1">
                  <a:solidFill>
                    <a:schemeClr val="bg1"/>
                  </a:solidFill>
                </a:rPr>
                <a:t>ria</a:t>
              </a:r>
              <a:endParaRPr lang="en-US" sz="800" dirty="0">
                <a:solidFill>
                  <a:schemeClr val="bg1"/>
                </a:solidFill>
              </a:endParaRPr>
            </a:p>
          </p:txBody>
        </p:sp>
        <p:sp>
          <p:nvSpPr>
            <p:cNvPr id="180" name="TextBox 179">
              <a:extLst>
                <a:ext uri="{FF2B5EF4-FFF2-40B4-BE49-F238E27FC236}">
                  <a16:creationId xmlns:a16="http://schemas.microsoft.com/office/drawing/2014/main" id="{019CA6C6-68E8-EFF8-F353-8D3F562DAE83}"/>
                </a:ext>
              </a:extLst>
            </p:cNvPr>
            <p:cNvSpPr txBox="1"/>
            <p:nvPr/>
          </p:nvSpPr>
          <p:spPr>
            <a:xfrm>
              <a:off x="2001277" y="5123368"/>
              <a:ext cx="1514870" cy="143570"/>
            </a:xfrm>
            <a:prstGeom prst="rect">
              <a:avLst/>
            </a:prstGeom>
            <a:noFill/>
          </p:spPr>
          <p:txBody>
            <a:bodyPr wrap="square" lIns="0" tIns="0" rIns="0" bIns="0" rtlCol="0">
              <a:spAutoFit/>
            </a:bodyPr>
            <a:lstStyle/>
            <a:p>
              <a:pPr algn="ctr">
                <a:spcBef>
                  <a:spcPts val="600"/>
                </a:spcBef>
                <a:buSzPct val="100000"/>
              </a:pPr>
              <a:r>
                <a:rPr lang="en-US" sz="800" dirty="0">
                  <a:solidFill>
                    <a:srgbClr val="313131"/>
                  </a:solidFill>
                </a:rPr>
                <a:t>Croatia</a:t>
              </a:r>
            </a:p>
          </p:txBody>
        </p:sp>
        <p:sp>
          <p:nvSpPr>
            <p:cNvPr id="181" name="TextBox 180">
              <a:extLst>
                <a:ext uri="{FF2B5EF4-FFF2-40B4-BE49-F238E27FC236}">
                  <a16:creationId xmlns:a16="http://schemas.microsoft.com/office/drawing/2014/main" id="{84053938-2CDC-D07B-B78B-528563E6A089}"/>
                </a:ext>
              </a:extLst>
            </p:cNvPr>
            <p:cNvSpPr txBox="1"/>
            <p:nvPr/>
          </p:nvSpPr>
          <p:spPr>
            <a:xfrm>
              <a:off x="1945046" y="4422973"/>
              <a:ext cx="1514870" cy="143570"/>
            </a:xfrm>
            <a:prstGeom prst="rect">
              <a:avLst/>
            </a:prstGeom>
            <a:noFill/>
          </p:spPr>
          <p:txBody>
            <a:bodyPr wrap="square" lIns="0" tIns="0" rIns="0" bIns="0" rtlCol="0">
              <a:spAutoFit/>
            </a:bodyPr>
            <a:lstStyle/>
            <a:p>
              <a:pPr algn="ctr">
                <a:spcBef>
                  <a:spcPts val="600"/>
                </a:spcBef>
                <a:buSzPct val="100000"/>
              </a:pPr>
              <a:r>
                <a:rPr lang="en-US" sz="800" dirty="0">
                  <a:solidFill>
                    <a:srgbClr val="313131"/>
                  </a:solidFill>
                </a:rPr>
                <a:t>Slovenia</a:t>
              </a:r>
            </a:p>
          </p:txBody>
        </p:sp>
        <p:sp>
          <p:nvSpPr>
            <p:cNvPr id="182" name="TextBox 181">
              <a:extLst>
                <a:ext uri="{FF2B5EF4-FFF2-40B4-BE49-F238E27FC236}">
                  <a16:creationId xmlns:a16="http://schemas.microsoft.com/office/drawing/2014/main" id="{E84E57C1-7A09-8B2A-F19D-2C973FE15790}"/>
                </a:ext>
              </a:extLst>
            </p:cNvPr>
            <p:cNvSpPr txBox="1"/>
            <p:nvPr/>
          </p:nvSpPr>
          <p:spPr>
            <a:xfrm>
              <a:off x="2965040" y="5439187"/>
              <a:ext cx="997441" cy="287140"/>
            </a:xfrm>
            <a:prstGeom prst="rect">
              <a:avLst/>
            </a:prstGeom>
            <a:noFill/>
          </p:spPr>
          <p:txBody>
            <a:bodyPr wrap="square" lIns="0" tIns="0" rIns="0" bIns="0" rtlCol="0">
              <a:spAutoFit/>
            </a:bodyPr>
            <a:lstStyle/>
            <a:p>
              <a:pPr algn="ctr">
                <a:spcBef>
                  <a:spcPts val="600"/>
                </a:spcBef>
                <a:buSzPct val="100000"/>
              </a:pPr>
              <a:r>
                <a:rPr lang="hu-HU" sz="800" dirty="0" err="1">
                  <a:solidFill>
                    <a:srgbClr val="313131"/>
                  </a:solidFill>
                </a:rPr>
                <a:t>Bosnia-Her</a:t>
              </a:r>
              <a:r>
                <a:rPr lang="en-US" sz="800" dirty="0">
                  <a:solidFill>
                    <a:srgbClr val="313131"/>
                  </a:solidFill>
                </a:rPr>
                <a:t>z</a:t>
              </a:r>
              <a:r>
                <a:rPr lang="hu-HU" sz="800" dirty="0" err="1">
                  <a:solidFill>
                    <a:srgbClr val="313131"/>
                  </a:solidFill>
                </a:rPr>
                <a:t>egovina</a:t>
              </a:r>
              <a:endParaRPr lang="en-US" sz="800" dirty="0">
                <a:solidFill>
                  <a:srgbClr val="313131"/>
                </a:solidFill>
              </a:endParaRPr>
            </a:p>
          </p:txBody>
        </p:sp>
        <p:sp>
          <p:nvSpPr>
            <p:cNvPr id="183" name="TextBox 182">
              <a:extLst>
                <a:ext uri="{FF2B5EF4-FFF2-40B4-BE49-F238E27FC236}">
                  <a16:creationId xmlns:a16="http://schemas.microsoft.com/office/drawing/2014/main" id="{94548937-ECDC-AF39-01A5-6BA7986C2CBF}"/>
                </a:ext>
              </a:extLst>
            </p:cNvPr>
            <p:cNvSpPr txBox="1"/>
            <p:nvPr/>
          </p:nvSpPr>
          <p:spPr>
            <a:xfrm>
              <a:off x="3935664" y="5111436"/>
              <a:ext cx="1514870" cy="143570"/>
            </a:xfrm>
            <a:prstGeom prst="rect">
              <a:avLst/>
            </a:prstGeom>
            <a:noFill/>
          </p:spPr>
          <p:txBody>
            <a:bodyPr wrap="square" lIns="0" tIns="0" rIns="0" bIns="0" rtlCol="0">
              <a:spAutoFit/>
            </a:bodyPr>
            <a:lstStyle/>
            <a:p>
              <a:pPr algn="ctr">
                <a:spcBef>
                  <a:spcPts val="600"/>
                </a:spcBef>
                <a:buSzPct val="100000"/>
              </a:pPr>
              <a:r>
                <a:rPr lang="hu-HU" sz="800" dirty="0" err="1">
                  <a:solidFill>
                    <a:schemeClr val="bg1"/>
                  </a:solidFill>
                </a:rPr>
                <a:t>Serbia</a:t>
              </a:r>
              <a:endParaRPr lang="en-US" sz="800" dirty="0">
                <a:solidFill>
                  <a:schemeClr val="bg1"/>
                </a:solidFill>
              </a:endParaRPr>
            </a:p>
          </p:txBody>
        </p:sp>
        <p:sp>
          <p:nvSpPr>
            <p:cNvPr id="184" name="TextBox 183">
              <a:extLst>
                <a:ext uri="{FF2B5EF4-FFF2-40B4-BE49-F238E27FC236}">
                  <a16:creationId xmlns:a16="http://schemas.microsoft.com/office/drawing/2014/main" id="{DE85B564-3160-0607-4A1E-07570B65A4DD}"/>
                </a:ext>
              </a:extLst>
            </p:cNvPr>
            <p:cNvSpPr txBox="1"/>
            <p:nvPr/>
          </p:nvSpPr>
          <p:spPr>
            <a:xfrm>
              <a:off x="4997963" y="6030398"/>
              <a:ext cx="1514870" cy="150188"/>
            </a:xfrm>
            <a:prstGeom prst="rect">
              <a:avLst/>
            </a:prstGeom>
            <a:noFill/>
          </p:spPr>
          <p:txBody>
            <a:bodyPr wrap="square" lIns="0" tIns="0" rIns="0" bIns="0" rtlCol="0">
              <a:spAutoFit/>
            </a:bodyPr>
            <a:lstStyle/>
            <a:p>
              <a:pPr algn="ctr">
                <a:spcBef>
                  <a:spcPts val="600"/>
                </a:spcBef>
                <a:buSzPct val="100000"/>
              </a:pPr>
              <a:r>
                <a:rPr lang="en-US" sz="800" dirty="0">
                  <a:solidFill>
                    <a:srgbClr val="313131"/>
                  </a:solidFill>
                </a:rPr>
                <a:t>North </a:t>
              </a:r>
              <a:r>
                <a:rPr lang="hu-HU" sz="800" dirty="0" err="1">
                  <a:solidFill>
                    <a:srgbClr val="313131"/>
                  </a:solidFill>
                </a:rPr>
                <a:t>Maced</a:t>
              </a:r>
              <a:r>
                <a:rPr lang="en-US" sz="800" dirty="0">
                  <a:solidFill>
                    <a:srgbClr val="313131"/>
                  </a:solidFill>
                </a:rPr>
                <a:t>o</a:t>
              </a:r>
              <a:r>
                <a:rPr lang="hu-HU" sz="800" dirty="0" err="1">
                  <a:solidFill>
                    <a:srgbClr val="313131"/>
                  </a:solidFill>
                </a:rPr>
                <a:t>nia</a:t>
              </a:r>
              <a:endParaRPr lang="en-US" sz="800" dirty="0">
                <a:solidFill>
                  <a:srgbClr val="313131"/>
                </a:solidFill>
              </a:endParaRPr>
            </a:p>
          </p:txBody>
        </p:sp>
        <p:sp>
          <p:nvSpPr>
            <p:cNvPr id="185" name="TextBox 184">
              <a:extLst>
                <a:ext uri="{FF2B5EF4-FFF2-40B4-BE49-F238E27FC236}">
                  <a16:creationId xmlns:a16="http://schemas.microsoft.com/office/drawing/2014/main" id="{F0B3187A-559F-B468-948D-054B4428B1A2}"/>
                </a:ext>
              </a:extLst>
            </p:cNvPr>
            <p:cNvSpPr txBox="1"/>
            <p:nvPr/>
          </p:nvSpPr>
          <p:spPr>
            <a:xfrm>
              <a:off x="4028155" y="5512761"/>
              <a:ext cx="1514870" cy="143570"/>
            </a:xfrm>
            <a:prstGeom prst="rect">
              <a:avLst/>
            </a:prstGeom>
            <a:noFill/>
          </p:spPr>
          <p:txBody>
            <a:bodyPr wrap="square" lIns="0" tIns="0" rIns="0" bIns="0" rtlCol="0">
              <a:spAutoFit/>
            </a:bodyPr>
            <a:lstStyle/>
            <a:p>
              <a:pPr algn="ctr">
                <a:spcBef>
                  <a:spcPts val="600"/>
                </a:spcBef>
                <a:buSzPct val="100000"/>
              </a:pPr>
              <a:r>
                <a:rPr lang="hu-HU" sz="800" dirty="0" err="1">
                  <a:solidFill>
                    <a:schemeClr val="bg1"/>
                  </a:solidFill>
                </a:rPr>
                <a:t>Kosov</a:t>
              </a:r>
              <a:r>
                <a:rPr lang="en-US" sz="800" dirty="0">
                  <a:solidFill>
                    <a:schemeClr val="bg1"/>
                  </a:solidFill>
                </a:rPr>
                <a:t>o</a:t>
              </a:r>
            </a:p>
          </p:txBody>
        </p:sp>
        <p:sp>
          <p:nvSpPr>
            <p:cNvPr id="186" name="TextBox 185">
              <a:extLst>
                <a:ext uri="{FF2B5EF4-FFF2-40B4-BE49-F238E27FC236}">
                  <a16:creationId xmlns:a16="http://schemas.microsoft.com/office/drawing/2014/main" id="{93B2A87E-A527-C68C-F5FB-0D8EDAFBE67F}"/>
                </a:ext>
              </a:extLst>
            </p:cNvPr>
            <p:cNvSpPr txBox="1"/>
            <p:nvPr/>
          </p:nvSpPr>
          <p:spPr>
            <a:xfrm>
              <a:off x="3361654" y="6157472"/>
              <a:ext cx="1514869" cy="143570"/>
            </a:xfrm>
            <a:prstGeom prst="rect">
              <a:avLst/>
            </a:prstGeom>
            <a:noFill/>
          </p:spPr>
          <p:txBody>
            <a:bodyPr wrap="square" lIns="0" tIns="0" rIns="0" bIns="0" rtlCol="0">
              <a:spAutoFit/>
            </a:bodyPr>
            <a:lstStyle/>
            <a:p>
              <a:pPr algn="ctr">
                <a:spcBef>
                  <a:spcPts val="600"/>
                </a:spcBef>
                <a:buSzPct val="100000"/>
              </a:pPr>
              <a:r>
                <a:rPr lang="hu-HU" sz="800" dirty="0" err="1">
                  <a:solidFill>
                    <a:srgbClr val="313131"/>
                  </a:solidFill>
                </a:rPr>
                <a:t>Alb</a:t>
              </a:r>
              <a:r>
                <a:rPr lang="en-US" sz="800" dirty="0">
                  <a:solidFill>
                    <a:srgbClr val="313131"/>
                  </a:solidFill>
                </a:rPr>
                <a:t>a</a:t>
              </a:r>
              <a:r>
                <a:rPr lang="hu-HU" sz="800" dirty="0" err="1">
                  <a:solidFill>
                    <a:srgbClr val="313131"/>
                  </a:solidFill>
                </a:rPr>
                <a:t>nia</a:t>
              </a:r>
              <a:endParaRPr lang="en-US" sz="800" dirty="0">
                <a:solidFill>
                  <a:srgbClr val="313131"/>
                </a:solidFill>
              </a:endParaRPr>
            </a:p>
          </p:txBody>
        </p:sp>
        <p:sp>
          <p:nvSpPr>
            <p:cNvPr id="187" name="TextBox 186">
              <a:extLst>
                <a:ext uri="{FF2B5EF4-FFF2-40B4-BE49-F238E27FC236}">
                  <a16:creationId xmlns:a16="http://schemas.microsoft.com/office/drawing/2014/main" id="{62E6B39E-53F3-FAFB-59CD-BDECB1FF9DA1}"/>
                </a:ext>
              </a:extLst>
            </p:cNvPr>
            <p:cNvSpPr txBox="1"/>
            <p:nvPr/>
          </p:nvSpPr>
          <p:spPr>
            <a:xfrm>
              <a:off x="3117378" y="5798105"/>
              <a:ext cx="1514869" cy="143570"/>
            </a:xfrm>
            <a:prstGeom prst="rect">
              <a:avLst/>
            </a:prstGeom>
            <a:noFill/>
          </p:spPr>
          <p:txBody>
            <a:bodyPr wrap="square" lIns="0" tIns="0" rIns="0" bIns="0" rtlCol="0">
              <a:spAutoFit/>
            </a:bodyPr>
            <a:lstStyle/>
            <a:p>
              <a:pPr algn="ctr">
                <a:spcBef>
                  <a:spcPts val="600"/>
                </a:spcBef>
                <a:buSzPct val="100000"/>
              </a:pPr>
              <a:r>
                <a:rPr lang="hu-HU" sz="800" dirty="0" err="1">
                  <a:solidFill>
                    <a:srgbClr val="313131"/>
                  </a:solidFill>
                </a:rPr>
                <a:t>Montenegr</a:t>
              </a:r>
              <a:r>
                <a:rPr lang="en-US" sz="800" dirty="0">
                  <a:solidFill>
                    <a:srgbClr val="313131"/>
                  </a:solidFill>
                </a:rPr>
                <a:t>o</a:t>
              </a:r>
            </a:p>
          </p:txBody>
        </p:sp>
      </p:grpSp>
      <p:sp>
        <p:nvSpPr>
          <p:cNvPr id="189" name="TextBox 188">
            <a:extLst>
              <a:ext uri="{FF2B5EF4-FFF2-40B4-BE49-F238E27FC236}">
                <a16:creationId xmlns:a16="http://schemas.microsoft.com/office/drawing/2014/main" id="{81A15DE0-D522-B1A7-6586-16238BEF4DDA}"/>
              </a:ext>
            </a:extLst>
          </p:cNvPr>
          <p:cNvSpPr txBox="1"/>
          <p:nvPr/>
        </p:nvSpPr>
        <p:spPr>
          <a:xfrm>
            <a:off x="379866" y="1792639"/>
            <a:ext cx="3249424" cy="187026"/>
          </a:xfrm>
          <a:prstGeom prst="rect">
            <a:avLst/>
          </a:prstGeom>
          <a:noFill/>
        </p:spPr>
        <p:txBody>
          <a:bodyPr wrap="square" lIns="0" tIns="0" rIns="0" bIns="0" rtlCol="0">
            <a:spAutoFit/>
          </a:bodyPr>
          <a:lstStyle/>
          <a:p>
            <a:pPr>
              <a:spcBef>
                <a:spcPts val="600"/>
              </a:spcBef>
              <a:buSzPct val="100000"/>
            </a:pPr>
            <a:r>
              <a:rPr lang="en-US" sz="1200" dirty="0">
                <a:solidFill>
                  <a:schemeClr val="accent1"/>
                </a:solidFill>
                <a:latin typeface="Calibri" panose="020F0502020204030204" pitchFamily="34" charset="0"/>
                <a:cs typeface="Calibri" panose="020F0502020204030204" pitchFamily="34" charset="0"/>
              </a:rPr>
              <a:t>Countries in the CEE region* </a:t>
            </a:r>
          </a:p>
        </p:txBody>
      </p:sp>
      <p:sp>
        <p:nvSpPr>
          <p:cNvPr id="191" name="Rectangle 190">
            <a:extLst>
              <a:ext uri="{FF2B5EF4-FFF2-40B4-BE49-F238E27FC236}">
                <a16:creationId xmlns:a16="http://schemas.microsoft.com/office/drawing/2014/main" id="{15461936-08AB-F275-AAA7-97B73C487BE3}"/>
              </a:ext>
            </a:extLst>
          </p:cNvPr>
          <p:cNvSpPr/>
          <p:nvPr/>
        </p:nvSpPr>
        <p:spPr bwMode="gray">
          <a:xfrm>
            <a:off x="3750843" y="6297900"/>
            <a:ext cx="7997627" cy="219870"/>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i="1" dirty="0">
                <a:latin typeface="Calibri Light" panose="020F0302020204030204" pitchFamily="34" charset="0"/>
                <a:cs typeface="Calibri Light" panose="020F0302020204030204" pitchFamily="34" charset="0"/>
              </a:rPr>
              <a:t>Source: Economist Intelligence Unit, National banks</a:t>
            </a:r>
          </a:p>
          <a:p>
            <a:r>
              <a:rPr lang="en-US" sz="800" i="1" dirty="0">
                <a:latin typeface="Calibri Light" panose="020F0302020204030204" pitchFamily="34" charset="0"/>
                <a:cs typeface="Calibri Light" panose="020F0302020204030204" pitchFamily="34" charset="0"/>
              </a:rPr>
              <a:t>* Forecasted data</a:t>
            </a:r>
          </a:p>
        </p:txBody>
      </p:sp>
    </p:spTree>
    <p:extLst>
      <p:ext uri="{BB962C8B-B14F-4D97-AF65-F5344CB8AC3E}">
        <p14:creationId xmlns:p14="http://schemas.microsoft.com/office/powerpoint/2010/main" val="242442475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a:latin typeface="Calibri" panose="020F0502020204030204" pitchFamily="34" charset="0"/>
                <a:cs typeface="Calibri" panose="020F0502020204030204" pitchFamily="34" charset="0"/>
              </a:rPr>
              <a:t>Macroeconomic environment</a:t>
            </a:r>
          </a:p>
        </p:txBody>
      </p:sp>
      <p:sp>
        <p:nvSpPr>
          <p:cNvPr id="4" name="Text Placeholder 3"/>
          <p:cNvSpPr>
            <a:spLocks noGrp="1"/>
          </p:cNvSpPr>
          <p:nvPr>
            <p:ph type="body" sz="quarter" idx="13"/>
          </p:nvPr>
        </p:nvSpPr>
        <p:spPr>
          <a:xfrm>
            <a:off x="370648" y="651600"/>
            <a:ext cx="8401347" cy="804731"/>
          </a:xfrm>
        </p:spPr>
        <p:txBody>
          <a:bodyPr/>
          <a:lstStyle/>
          <a:p>
            <a:r>
              <a:rPr lang="en-US" sz="1600" dirty="0">
                <a:latin typeface="Calibri Light" panose="020F0302020204030204" pitchFamily="34" charset="0"/>
                <a:cs typeface="Calibri Light" panose="020F0302020204030204" pitchFamily="34" charset="0"/>
              </a:rPr>
              <a:t>Due to the war, inflation rose significantly in the region. In order to keep inflation under control, the national banks raised the base interest rates, which raised the yield to an unprecedented level compared to previous years</a:t>
            </a:r>
            <a:r>
              <a:rPr lang="hu-HU" sz="1600" dirty="0">
                <a:latin typeface="Calibri Light" panose="020F0302020204030204" pitchFamily="34" charset="0"/>
                <a:cs typeface="Calibri Light" panose="020F0302020204030204" pitchFamily="34" charset="0"/>
              </a:rPr>
              <a:t>.</a:t>
            </a:r>
            <a:endParaRPr lang="en-US" sz="1600" dirty="0">
              <a:latin typeface="Calibri Light" panose="020F0302020204030204" pitchFamily="34" charset="0"/>
              <a:cs typeface="Calibri Light" panose="020F0302020204030204" pitchFamily="34" charset="0"/>
            </a:endParaRPr>
          </a:p>
        </p:txBody>
      </p:sp>
      <p:cxnSp>
        <p:nvCxnSpPr>
          <p:cNvPr id="11" name="Straight Connector 10"/>
          <p:cNvCxnSpPr/>
          <p:nvPr/>
        </p:nvCxnSpPr>
        <p:spPr>
          <a:xfrm>
            <a:off x="381000" y="1676400"/>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65760" y="1779875"/>
            <a:ext cx="8398375" cy="184666"/>
          </a:xfrm>
          <a:prstGeom prst="rect">
            <a:avLst/>
          </a:prstGeom>
          <a:noFill/>
        </p:spPr>
        <p:txBody>
          <a:bodyPr wrap="square" lIns="0" tIns="0" rIns="0" bIns="0" rtlCol="0">
            <a:spAutoFit/>
          </a:bodyPr>
          <a:lstStyle/>
          <a:p>
            <a:pPr>
              <a:spcBef>
                <a:spcPts val="600"/>
              </a:spcBef>
              <a:buSzPct val="100000"/>
            </a:pPr>
            <a:r>
              <a:rPr lang="en-US" sz="1200" dirty="0">
                <a:solidFill>
                  <a:schemeClr val="accent1"/>
                </a:solidFill>
                <a:latin typeface="Calibri" panose="020F0502020204030204" pitchFamily="34" charset="0"/>
                <a:cs typeface="Calibri" panose="020F0502020204030204" pitchFamily="34" charset="0"/>
              </a:rPr>
              <a:t>Changes in consumer prices (2020–2023E)</a:t>
            </a:r>
          </a:p>
        </p:txBody>
      </p:sp>
      <p:sp>
        <p:nvSpPr>
          <p:cNvPr id="3" name="Slide Number Placeholder 2"/>
          <p:cNvSpPr>
            <a:spLocks noGrp="1"/>
          </p:cNvSpPr>
          <p:nvPr>
            <p:ph type="sldNum" sz="quarter" idx="4"/>
          </p:nvPr>
        </p:nvSpPr>
        <p:spPr/>
        <p:txBody>
          <a:bodyPr/>
          <a:lstStyle/>
          <a:p>
            <a:fld id="{95CC1D26-A9BD-4BDE-BDD9-08EDBAE96860}" type="slidenum">
              <a:rPr lang="en-US" smtClean="0"/>
              <a:pPr/>
              <a:t>4</a:t>
            </a:fld>
            <a:endParaRPr lang="en-US"/>
          </a:p>
        </p:txBody>
      </p:sp>
      <p:sp>
        <p:nvSpPr>
          <p:cNvPr id="2" name="Oval 1">
            <a:extLst>
              <a:ext uri="{FF2B5EF4-FFF2-40B4-BE49-F238E27FC236}">
                <a16:creationId xmlns:a16="http://schemas.microsoft.com/office/drawing/2014/main" id="{76E42E23-6EB7-4E63-A62B-85E0B7E82454}"/>
              </a:ext>
            </a:extLst>
          </p:cNvPr>
          <p:cNvSpPr/>
          <p:nvPr/>
        </p:nvSpPr>
        <p:spPr bwMode="gray">
          <a:xfrm>
            <a:off x="6858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12" name="Rectangle 14"/>
          <p:cNvSpPr/>
          <p:nvPr/>
        </p:nvSpPr>
        <p:spPr bwMode="gray">
          <a:xfrm>
            <a:off x="304800" y="6247483"/>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a:latin typeface="Calibri Light" panose="020F0302020204030204" pitchFamily="34" charset="0"/>
                <a:cs typeface="Calibri Light" panose="020F0302020204030204" pitchFamily="34" charset="0"/>
              </a:rPr>
              <a:t>Source: Economist Intelligence Unit, National banks data</a:t>
            </a:r>
          </a:p>
        </p:txBody>
      </p:sp>
      <p:sp>
        <p:nvSpPr>
          <p:cNvPr id="16" name="TextBox 15">
            <a:extLst>
              <a:ext uri="{FF2B5EF4-FFF2-40B4-BE49-F238E27FC236}">
                <a16:creationId xmlns:a16="http://schemas.microsoft.com/office/drawing/2014/main" id="{FBE0B4C8-76B2-52A8-2FD7-623C43591D9F}"/>
              </a:ext>
            </a:extLst>
          </p:cNvPr>
          <p:cNvSpPr txBox="1"/>
          <p:nvPr/>
        </p:nvSpPr>
        <p:spPr>
          <a:xfrm>
            <a:off x="381000" y="3884812"/>
            <a:ext cx="8398375" cy="184666"/>
          </a:xfrm>
          <a:prstGeom prst="rect">
            <a:avLst/>
          </a:prstGeom>
          <a:noFill/>
        </p:spPr>
        <p:txBody>
          <a:bodyPr wrap="square" lIns="0" tIns="0" rIns="0" bIns="0" rtlCol="0">
            <a:spAutoFit/>
          </a:bodyPr>
          <a:lstStyle/>
          <a:p>
            <a:pPr>
              <a:spcBef>
                <a:spcPts val="600"/>
              </a:spcBef>
              <a:buSzPct val="100000"/>
            </a:pPr>
            <a:r>
              <a:rPr lang="en-US" sz="1200" dirty="0">
                <a:solidFill>
                  <a:schemeClr val="accent1"/>
                </a:solidFill>
                <a:latin typeface="Calibri" panose="020F0502020204030204" pitchFamily="34" charset="0"/>
                <a:cs typeface="Calibri" panose="020F0502020204030204" pitchFamily="34" charset="0"/>
              </a:rPr>
              <a:t>1-year government bond yields (2021</a:t>
            </a:r>
            <a:r>
              <a:rPr lang="hu-HU" sz="1200" dirty="0">
                <a:solidFill>
                  <a:schemeClr val="accent1"/>
                </a:solidFill>
                <a:latin typeface="Calibri" panose="020F0502020204030204" pitchFamily="34" charset="0"/>
                <a:cs typeface="Calibri" panose="020F0502020204030204" pitchFamily="34" charset="0"/>
              </a:rPr>
              <a:t> Nov </a:t>
            </a:r>
            <a:r>
              <a:rPr lang="en-US" sz="1200" dirty="0">
                <a:solidFill>
                  <a:schemeClr val="accent1"/>
                </a:solidFill>
                <a:latin typeface="Calibri" panose="020F0502020204030204" pitchFamily="34" charset="0"/>
                <a:cs typeface="Calibri" panose="020F0502020204030204" pitchFamily="34" charset="0"/>
              </a:rPr>
              <a:t>–</a:t>
            </a:r>
            <a:r>
              <a:rPr lang="hu-HU" sz="1200" dirty="0">
                <a:solidFill>
                  <a:schemeClr val="accent1"/>
                </a:solidFill>
                <a:latin typeface="Calibri" panose="020F0502020204030204" pitchFamily="34" charset="0"/>
                <a:cs typeface="Calibri" panose="020F0502020204030204" pitchFamily="34" charset="0"/>
              </a:rPr>
              <a:t> </a:t>
            </a:r>
            <a:r>
              <a:rPr lang="en-US" sz="1200" dirty="0">
                <a:solidFill>
                  <a:schemeClr val="accent1"/>
                </a:solidFill>
                <a:latin typeface="Calibri" panose="020F0502020204030204" pitchFamily="34" charset="0"/>
                <a:cs typeface="Calibri" panose="020F0502020204030204" pitchFamily="34" charset="0"/>
              </a:rPr>
              <a:t>202</a:t>
            </a:r>
            <a:r>
              <a:rPr lang="hu-HU" sz="1200" dirty="0">
                <a:solidFill>
                  <a:schemeClr val="accent1"/>
                </a:solidFill>
                <a:latin typeface="Calibri" panose="020F0502020204030204" pitchFamily="34" charset="0"/>
                <a:cs typeface="Calibri" panose="020F0502020204030204" pitchFamily="34" charset="0"/>
              </a:rPr>
              <a:t>3 Nov</a:t>
            </a:r>
            <a:r>
              <a:rPr lang="en-US" sz="1200" dirty="0">
                <a:solidFill>
                  <a:schemeClr val="accent1"/>
                </a:solidFill>
                <a:latin typeface="Calibri" panose="020F0502020204030204" pitchFamily="34" charset="0"/>
                <a:cs typeface="Calibri" panose="020F0502020204030204" pitchFamily="34" charset="0"/>
              </a:rPr>
              <a:t>)</a:t>
            </a:r>
          </a:p>
        </p:txBody>
      </p:sp>
      <p:sp>
        <p:nvSpPr>
          <p:cNvPr id="5" name="Footer Placeholder 3">
            <a:extLst>
              <a:ext uri="{FF2B5EF4-FFF2-40B4-BE49-F238E27FC236}">
                <a16:creationId xmlns:a16="http://schemas.microsoft.com/office/drawing/2014/main" id="{8CF8AE0F-64D2-F47C-8DE6-1A5093BBDD9C}"/>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a:solidFill>
                  <a:schemeClr val="bg1">
                    <a:lumMod val="50000"/>
                  </a:schemeClr>
                </a:solidFill>
              </a:rPr>
              <a:t>© 2023 Deloitte Hungary</a:t>
            </a:r>
          </a:p>
        </p:txBody>
      </p:sp>
      <p:graphicFrame>
        <p:nvGraphicFramePr>
          <p:cNvPr id="7" name="Chart 6">
            <a:extLst>
              <a:ext uri="{FF2B5EF4-FFF2-40B4-BE49-F238E27FC236}">
                <a16:creationId xmlns:a16="http://schemas.microsoft.com/office/drawing/2014/main" id="{17D4D25F-B7A6-4CB6-8CBD-21E9E50770E1}"/>
              </a:ext>
            </a:extLst>
          </p:cNvPr>
          <p:cNvGraphicFramePr>
            <a:graphicFrameLocks/>
          </p:cNvGraphicFramePr>
          <p:nvPr>
            <p:extLst>
              <p:ext uri="{D42A27DB-BD31-4B8C-83A1-F6EECF244321}">
                <p14:modId xmlns:p14="http://schemas.microsoft.com/office/powerpoint/2010/main" val="2223350157"/>
              </p:ext>
            </p:extLst>
          </p:nvPr>
        </p:nvGraphicFramePr>
        <p:xfrm>
          <a:off x="364625" y="1999945"/>
          <a:ext cx="8398375" cy="1884867"/>
        </p:xfrm>
        <a:graphic>
          <a:graphicData uri="http://schemas.openxmlformats.org/drawingml/2006/chart">
            <c:chart xmlns:c="http://schemas.openxmlformats.org/drawingml/2006/chart" xmlns:r="http://schemas.openxmlformats.org/officeDocument/2006/relationships" r:id="rId6"/>
          </a:graphicData>
        </a:graphic>
      </p:graphicFrame>
      <p:sp>
        <p:nvSpPr>
          <p:cNvPr id="6" name="Rectangle 5">
            <a:extLst>
              <a:ext uri="{FF2B5EF4-FFF2-40B4-BE49-F238E27FC236}">
                <a16:creationId xmlns:a16="http://schemas.microsoft.com/office/drawing/2014/main" id="{892CCBBC-FC3D-B67B-DBC8-8E9F6A1F8924}"/>
              </a:ext>
            </a:extLst>
          </p:cNvPr>
          <p:cNvSpPr/>
          <p:nvPr/>
        </p:nvSpPr>
        <p:spPr bwMode="gray">
          <a:xfrm>
            <a:off x="6996125" y="2134596"/>
            <a:ext cx="532636" cy="1552520"/>
          </a:xfrm>
          <a:prstGeom prst="rect">
            <a:avLst/>
          </a:prstGeom>
          <a:noFill/>
          <a:ln w="19050" algn="ctr">
            <a:solidFill>
              <a:schemeClr val="accent1"/>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graphicFrame>
        <p:nvGraphicFramePr>
          <p:cNvPr id="9" name="Chart 8">
            <a:extLst>
              <a:ext uri="{FF2B5EF4-FFF2-40B4-BE49-F238E27FC236}">
                <a16:creationId xmlns:a16="http://schemas.microsoft.com/office/drawing/2014/main" id="{71498EAC-262F-5BD4-2EF1-7B4360B17694}"/>
              </a:ext>
            </a:extLst>
          </p:cNvPr>
          <p:cNvGraphicFramePr>
            <a:graphicFrameLocks/>
          </p:cNvGraphicFramePr>
          <p:nvPr>
            <p:extLst>
              <p:ext uri="{D42A27DB-BD31-4B8C-83A1-F6EECF244321}">
                <p14:modId xmlns:p14="http://schemas.microsoft.com/office/powerpoint/2010/main" val="1189133641"/>
              </p:ext>
            </p:extLst>
          </p:nvPr>
        </p:nvGraphicFramePr>
        <p:xfrm>
          <a:off x="606392" y="4128950"/>
          <a:ext cx="8156608" cy="224163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05362406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gray">
          <a:xfrm>
            <a:off x="9358864" y="1371600"/>
            <a:ext cx="136421" cy="4075605"/>
          </a:xfrm>
          <a:prstGeom prst="rect">
            <a:avLst/>
          </a:prstGeom>
          <a:solidFill>
            <a:schemeClr val="bg1">
              <a:lumMod val="85000"/>
            </a:schemeClr>
          </a:solidFill>
          <a:ln w="19050" algn="ctr">
            <a:solidFill>
              <a:schemeClr val="bg1">
                <a:lumMod val="85000"/>
              </a:schemeClr>
            </a:solidFill>
            <a:miter lim="800000"/>
            <a:headEnd/>
            <a:tailEnd/>
          </a:ln>
        </p:spPr>
        <p:txBody>
          <a:bodyPr wrap="square" lIns="97996" tIns="97996" rIns="97996" bIns="97996" rtlCol="0" anchor="ctr"/>
          <a:lstStyle/>
          <a:p>
            <a:pPr algn="ctr">
              <a:lnSpc>
                <a:spcPct val="106000"/>
              </a:lnSpc>
              <a:buFont typeface="Wingdings 2" pitchFamily="18" charset="2"/>
              <a:buNone/>
            </a:pPr>
            <a:endParaRPr lang="en-US" sz="1764" b="1">
              <a:solidFill>
                <a:schemeClr val="bg1">
                  <a:lumMod val="85000"/>
                </a:schemeClr>
              </a:solidFill>
            </a:endParaRPr>
          </a:p>
        </p:txBody>
      </p:sp>
      <p:sp>
        <p:nvSpPr>
          <p:cNvPr id="4" name="Slide Number Placeholder 3"/>
          <p:cNvSpPr>
            <a:spLocks noGrp="1"/>
          </p:cNvSpPr>
          <p:nvPr>
            <p:ph type="sldNum" sz="quarter" idx="4"/>
          </p:nvPr>
        </p:nvSpPr>
        <p:spPr/>
        <p:txBody>
          <a:bodyPr/>
          <a:lstStyle/>
          <a:p>
            <a:fld id="{95CC1D26-A9BD-4BDE-BDD9-08EDBAE96860}" type="slidenum">
              <a:rPr lang="en-GB" smtClean="0"/>
              <a:pPr/>
              <a:t>5</a:t>
            </a:fld>
            <a:endParaRPr lang="en-GB"/>
          </a:p>
        </p:txBody>
      </p:sp>
      <p:sp>
        <p:nvSpPr>
          <p:cNvPr id="8" name="TextBox 7">
            <a:extLst>
              <a:ext uri="{FF2B5EF4-FFF2-40B4-BE49-F238E27FC236}">
                <a16:creationId xmlns:a16="http://schemas.microsoft.com/office/drawing/2014/main" id="{F7BB0E02-A9D2-4AF8-AD5E-153AD33CEE0D}"/>
              </a:ext>
            </a:extLst>
          </p:cNvPr>
          <p:cNvSpPr txBox="1"/>
          <p:nvPr/>
        </p:nvSpPr>
        <p:spPr>
          <a:xfrm>
            <a:off x="580554" y="3002280"/>
            <a:ext cx="1235916" cy="1954381"/>
          </a:xfrm>
          <a:prstGeom prst="rect">
            <a:avLst/>
          </a:prstGeom>
          <a:noFill/>
        </p:spPr>
        <p:txBody>
          <a:bodyPr wrap="none" lIns="0" tIns="0" rIns="0" bIns="0" rtlCol="0">
            <a:spAutoFit/>
          </a:bodyPr>
          <a:lstStyle/>
          <a:p>
            <a:pPr>
              <a:spcBef>
                <a:spcPts val="661"/>
              </a:spcBef>
              <a:buSzPct val="100000"/>
            </a:pPr>
            <a:r>
              <a:rPr lang="hu-HU" sz="12700">
                <a:solidFill>
                  <a:schemeClr val="bg1">
                    <a:lumMod val="85000"/>
                  </a:schemeClr>
                </a:solidFill>
                <a:latin typeface="Calibri" panose="020F0502020204030204" pitchFamily="34" charset="0"/>
                <a:cs typeface="Calibri" panose="020F0502020204030204" pitchFamily="34" charset="0"/>
              </a:rPr>
              <a:t>2</a:t>
            </a:r>
            <a:r>
              <a:rPr lang="en-US" sz="12700">
                <a:solidFill>
                  <a:schemeClr val="bg1">
                    <a:lumMod val="85000"/>
                  </a:schemeClr>
                </a:solidFill>
                <a:latin typeface="Calibri" panose="020F0502020204030204" pitchFamily="34" charset="0"/>
                <a:cs typeface="Calibri" panose="020F0502020204030204" pitchFamily="34" charset="0"/>
              </a:rPr>
              <a:t>.</a:t>
            </a:r>
          </a:p>
        </p:txBody>
      </p:sp>
      <p:pic>
        <p:nvPicPr>
          <p:cNvPr id="10" name="Picture 9" descr="A picture containing diagram&#10;&#10;Description automatically generated">
            <a:extLst>
              <a:ext uri="{FF2B5EF4-FFF2-40B4-BE49-F238E27FC236}">
                <a16:creationId xmlns:a16="http://schemas.microsoft.com/office/drawing/2014/main" id="{C125498A-35B1-42E3-90F3-645E23010484}"/>
              </a:ext>
            </a:extLst>
          </p:cNvPr>
          <p:cNvPicPr>
            <a:picLocks noChangeAspect="1"/>
          </p:cNvPicPr>
          <p:nvPr/>
        </p:nvPicPr>
        <p:blipFill>
          <a:blip r:embed="rId3"/>
          <a:stretch>
            <a:fillRect/>
          </a:stretch>
        </p:blipFill>
        <p:spPr>
          <a:xfrm>
            <a:off x="5151112" y="0"/>
            <a:ext cx="4145288" cy="6858000"/>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2643706546"/>
              </p:ext>
            </p:extLst>
          </p:nvPr>
        </p:nvGraphicFramePr>
        <p:xfrm>
          <a:off x="2121271" y="2687320"/>
          <a:ext cx="2895600" cy="185420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3058748787"/>
                    </a:ext>
                  </a:extLst>
                </a:gridCol>
              </a:tblGrid>
              <a:tr h="370840">
                <a:tc>
                  <a:txBody>
                    <a:bodyPr/>
                    <a:lstStyle/>
                    <a:p>
                      <a:r>
                        <a:rPr lang="hu-HU" sz="1600" b="0" noProof="0" err="1">
                          <a:solidFill>
                            <a:schemeClr val="bg1"/>
                          </a:solidFill>
                          <a:latin typeface="Calibri" panose="020F0502020204030204" pitchFamily="34" charset="0"/>
                          <a:cs typeface="Calibri" panose="020F0502020204030204" pitchFamily="34" charset="0"/>
                        </a:rPr>
                        <a:t>Macroeconomic</a:t>
                      </a:r>
                      <a:r>
                        <a:rPr lang="hu-HU" sz="1600" b="0" noProof="0">
                          <a:solidFill>
                            <a:schemeClr val="bg1"/>
                          </a:solidFill>
                          <a:latin typeface="Calibri" panose="020F0502020204030204" pitchFamily="34" charset="0"/>
                          <a:cs typeface="Calibri" panose="020F0502020204030204" pitchFamily="34" charset="0"/>
                        </a:rPr>
                        <a:t> </a:t>
                      </a:r>
                      <a:r>
                        <a:rPr lang="hu-HU" sz="1600" b="0" noProof="0" err="1">
                          <a:solidFill>
                            <a:schemeClr val="bg1"/>
                          </a:solidFill>
                          <a:latin typeface="Calibri" panose="020F0502020204030204" pitchFamily="34" charset="0"/>
                          <a:cs typeface="Calibri" panose="020F0502020204030204" pitchFamily="34" charset="0"/>
                        </a:rPr>
                        <a:t>overview</a:t>
                      </a:r>
                      <a:endParaRPr lang="hu-HU" sz="1600" b="0" noProof="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34781030"/>
                  </a:ext>
                </a:extLst>
              </a:tr>
              <a:tr h="370840">
                <a:tc>
                  <a:txBody>
                    <a:bodyPr/>
                    <a:lstStyle/>
                    <a:p>
                      <a:r>
                        <a:rPr lang="hu-HU" sz="1600" b="1" noProof="0" err="1">
                          <a:solidFill>
                            <a:schemeClr val="tx1"/>
                          </a:solidFill>
                          <a:latin typeface="Calibri" panose="020F0502020204030204" pitchFamily="34" charset="0"/>
                          <a:cs typeface="Calibri" panose="020F0502020204030204" pitchFamily="34" charset="0"/>
                        </a:rPr>
                        <a:t>Insurance</a:t>
                      </a:r>
                      <a:r>
                        <a:rPr lang="hu-HU" sz="1600" b="1" noProof="0">
                          <a:solidFill>
                            <a:schemeClr val="tx1"/>
                          </a:solidFill>
                          <a:latin typeface="Calibri" panose="020F0502020204030204" pitchFamily="34" charset="0"/>
                          <a:cs typeface="Calibri" panose="020F0502020204030204" pitchFamily="34" charset="0"/>
                        </a:rPr>
                        <a:t> market </a:t>
                      </a:r>
                      <a:r>
                        <a:rPr lang="hu-HU" sz="1600" b="1" noProof="0" err="1">
                          <a:solidFill>
                            <a:schemeClr val="tx1"/>
                          </a:solidFill>
                          <a:latin typeface="Calibri" panose="020F0502020204030204" pitchFamily="34" charset="0"/>
                          <a:cs typeface="Calibri" panose="020F0502020204030204" pitchFamily="34" charset="0"/>
                        </a:rPr>
                        <a:t>trends</a:t>
                      </a:r>
                      <a:endParaRPr lang="hu-HU" sz="1600" b="1" noProof="0">
                        <a:solidFill>
                          <a:schemeClr val="tx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559356454"/>
                  </a:ext>
                </a:extLst>
              </a:tr>
              <a:tr h="370840">
                <a:tc>
                  <a:txBody>
                    <a:bodyPr/>
                    <a:lstStyle/>
                    <a:p>
                      <a:r>
                        <a:rPr lang="hu-HU" sz="1600" noProof="0">
                          <a:solidFill>
                            <a:schemeClr val="bg1">
                              <a:lumMod val="85000"/>
                            </a:schemeClr>
                          </a:solidFill>
                          <a:latin typeface="Calibri" panose="020F0502020204030204" pitchFamily="34" charset="0"/>
                          <a:cs typeface="Calibri" panose="020F0502020204030204" pitchFamily="34" charset="0"/>
                        </a:rPr>
                        <a:t>Insurance related transactions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4593521"/>
                  </a:ext>
                </a:extLst>
              </a:tr>
              <a:tr h="370840">
                <a:tc>
                  <a:txBody>
                    <a:bodyPr/>
                    <a:lstStyle/>
                    <a:p>
                      <a:r>
                        <a:rPr lang="en-US" sz="1600" noProof="0" dirty="0">
                          <a:solidFill>
                            <a:schemeClr val="bg1">
                              <a:lumMod val="85000"/>
                            </a:schemeClr>
                          </a:solidFill>
                          <a:latin typeface="Calibri" panose="020F0502020204030204" pitchFamily="34" charset="0"/>
                          <a:cs typeface="Calibri" panose="020F0502020204030204" pitchFamily="34" charset="0"/>
                        </a:rPr>
                        <a:t>M&amp;A activity in Serbia</a:t>
                      </a:r>
                      <a:endParaRPr lang="hu-HU" sz="1600" baseline="0" noProof="0" dirty="0">
                        <a:solidFill>
                          <a:schemeClr val="bg1">
                            <a:lumMod val="8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0659069"/>
                  </a:ext>
                </a:extLst>
              </a:tr>
              <a:tr h="370840">
                <a:tc>
                  <a:txBody>
                    <a:bodyPr/>
                    <a:lstStyle/>
                    <a:p>
                      <a:r>
                        <a:rPr lang="en-US" sz="1600" baseline="0" noProof="0" dirty="0">
                          <a:solidFill>
                            <a:schemeClr val="bg1">
                              <a:lumMod val="85000"/>
                            </a:schemeClr>
                          </a:solidFill>
                          <a:latin typeface="Calibri" panose="020F0502020204030204" pitchFamily="34" charset="0"/>
                          <a:cs typeface="Calibri" panose="020F0502020204030204" pitchFamily="34" charset="0"/>
                        </a:rPr>
                        <a:t>Q&amp;A</a:t>
                      </a:r>
                      <a:endParaRPr lang="hu-HU" sz="1600" baseline="0" noProof="0" dirty="0">
                        <a:solidFill>
                          <a:schemeClr val="bg1">
                            <a:lumMod val="8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25370556"/>
                  </a:ext>
                </a:extLst>
              </a:tr>
            </a:tbl>
          </a:graphicData>
        </a:graphic>
      </p:graphicFrame>
      <p:cxnSp>
        <p:nvCxnSpPr>
          <p:cNvPr id="13" name="Straight Connector 12">
            <a:extLst>
              <a:ext uri="{FF2B5EF4-FFF2-40B4-BE49-F238E27FC236}">
                <a16:creationId xmlns:a16="http://schemas.microsoft.com/office/drawing/2014/main" id="{9A16CCA7-0A23-426E-A7D3-39EC4D15CF75}"/>
              </a:ext>
            </a:extLst>
          </p:cNvPr>
          <p:cNvCxnSpPr/>
          <p:nvPr/>
        </p:nvCxnSpPr>
        <p:spPr>
          <a:xfrm flipV="1">
            <a:off x="1968870" y="2639669"/>
            <a:ext cx="0" cy="1901851"/>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BCBE18DF-FD70-0D95-1DBE-3FA390DA4780}"/>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GB" sz="600"/>
              <a:t>© 202</a:t>
            </a:r>
            <a:r>
              <a:rPr lang="hu-HU" sz="600"/>
              <a:t>3</a:t>
            </a:r>
            <a:r>
              <a:rPr lang="en-GB" sz="600"/>
              <a:t> Deloitte Hungary</a:t>
            </a:r>
          </a:p>
        </p:txBody>
      </p:sp>
    </p:spTree>
    <p:extLst>
      <p:ext uri="{BB962C8B-B14F-4D97-AF65-F5344CB8AC3E}">
        <p14:creationId xmlns:p14="http://schemas.microsoft.com/office/powerpoint/2010/main" val="379338848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AF2E2871-BF65-6EC7-8AA8-6B8BAED5E5F2}"/>
              </a:ext>
            </a:extLst>
          </p:cNvPr>
          <p:cNvGraphicFramePr>
            <a:graphicFrameLocks/>
          </p:cNvGraphicFramePr>
          <p:nvPr>
            <p:extLst>
              <p:ext uri="{D42A27DB-BD31-4B8C-83A1-F6EECF244321}">
                <p14:modId xmlns:p14="http://schemas.microsoft.com/office/powerpoint/2010/main" val="3956673437"/>
              </p:ext>
            </p:extLst>
          </p:nvPr>
        </p:nvGraphicFramePr>
        <p:xfrm>
          <a:off x="365760" y="2406328"/>
          <a:ext cx="8406235" cy="32995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Object 5"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a:latin typeface="Calibri" panose="020F0502020204030204" pitchFamily="34" charset="0"/>
                <a:cs typeface="Calibri" panose="020F0502020204030204" pitchFamily="34" charset="0"/>
              </a:rPr>
              <a:t>Evolution of premiums in the life and non-life segment</a:t>
            </a:r>
            <a:endParaRPr lang="hu-HU">
              <a:latin typeface="Calibri" panose="020F0502020204030204" pitchFamily="34" charset="0"/>
              <a:cs typeface="Calibri" panose="020F0502020204030204" pitchFamily="34" charset="0"/>
            </a:endParaRPr>
          </a:p>
        </p:txBody>
      </p:sp>
      <p:sp>
        <p:nvSpPr>
          <p:cNvPr id="4" name="Text Placeholder 3"/>
          <p:cNvSpPr>
            <a:spLocks noGrp="1"/>
          </p:cNvSpPr>
          <p:nvPr>
            <p:ph type="body" sz="quarter" idx="13"/>
          </p:nvPr>
        </p:nvSpPr>
        <p:spPr>
          <a:xfrm>
            <a:off x="370649" y="651601"/>
            <a:ext cx="8620952" cy="757252"/>
          </a:xfrm>
        </p:spPr>
        <p:txBody>
          <a:bodyPr/>
          <a:lstStyle/>
          <a:p>
            <a:r>
              <a:rPr lang="en-US" sz="1600" dirty="0">
                <a:latin typeface="Calibri Light" panose="020F0302020204030204" pitchFamily="34" charset="0"/>
                <a:cs typeface="Calibri Light" panose="020F0302020204030204" pitchFamily="34" charset="0"/>
              </a:rPr>
              <a:t>In 2022, non-life gross premiums continued to rise in the CEE region, however, the life gross premium fell back slightly compared to the previous year.</a:t>
            </a:r>
            <a:endParaRPr lang="hu-HU" sz="1600" dirty="0">
              <a:latin typeface="Calibri Light" panose="020F0302020204030204" pitchFamily="34" charset="0"/>
              <a:cs typeface="Calibri Light" panose="020F0302020204030204" pitchFamily="34" charset="0"/>
            </a:endParaRPr>
          </a:p>
        </p:txBody>
      </p:sp>
      <p:sp>
        <p:nvSpPr>
          <p:cNvPr id="13" name="TextBox 12"/>
          <p:cNvSpPr txBox="1"/>
          <p:nvPr/>
        </p:nvSpPr>
        <p:spPr>
          <a:xfrm>
            <a:off x="365760" y="1752883"/>
            <a:ext cx="8398375" cy="184666"/>
          </a:xfrm>
          <a:prstGeom prst="rect">
            <a:avLst/>
          </a:prstGeom>
          <a:noFill/>
        </p:spPr>
        <p:txBody>
          <a:bodyPr wrap="square" lIns="0" tIns="0" rIns="0" bIns="0" rtlCol="0">
            <a:spAutoFit/>
          </a:bodyPr>
          <a:lstStyle/>
          <a:p>
            <a:pPr>
              <a:spcBef>
                <a:spcPts val="600"/>
              </a:spcBef>
              <a:buSzPct val="100000"/>
            </a:pPr>
            <a:r>
              <a:rPr lang="en-US" sz="1200" b="1" dirty="0">
                <a:solidFill>
                  <a:schemeClr val="accent1"/>
                </a:solidFill>
                <a:latin typeface="Calibri Light" panose="020F0302020204030204" pitchFamily="34" charset="0"/>
                <a:cs typeface="Calibri Light" panose="020F0302020204030204" pitchFamily="34" charset="0"/>
              </a:rPr>
              <a:t>Evolution of gross premiums in the life and non-life segments (2019 – 2022)</a:t>
            </a:r>
          </a:p>
        </p:txBody>
      </p:sp>
      <p:sp>
        <p:nvSpPr>
          <p:cNvPr id="3" name="Slide Number Placeholder 2"/>
          <p:cNvSpPr>
            <a:spLocks noGrp="1"/>
          </p:cNvSpPr>
          <p:nvPr>
            <p:ph type="sldNum" sz="quarter" idx="4"/>
          </p:nvPr>
        </p:nvSpPr>
        <p:spPr/>
        <p:txBody>
          <a:bodyPr/>
          <a:lstStyle/>
          <a:p>
            <a:fld id="{95CC1D26-A9BD-4BDE-BDD9-08EDBAE96860}" type="slidenum">
              <a:rPr lang="en-GB" smtClean="0"/>
              <a:pPr/>
              <a:t>6</a:t>
            </a:fld>
            <a:endParaRPr lang="en-GB"/>
          </a:p>
        </p:txBody>
      </p:sp>
      <p:cxnSp>
        <p:nvCxnSpPr>
          <p:cNvPr id="16" name="Straight Connector 15">
            <a:extLst>
              <a:ext uri="{FF2B5EF4-FFF2-40B4-BE49-F238E27FC236}">
                <a16:creationId xmlns:a16="http://schemas.microsoft.com/office/drawing/2014/main" id="{044A153F-2B66-470B-A0D9-5185C5160945}"/>
              </a:ext>
            </a:extLst>
          </p:cNvPr>
          <p:cNvCxnSpPr/>
          <p:nvPr/>
        </p:nvCxnSpPr>
        <p:spPr>
          <a:xfrm>
            <a:off x="381000" y="1676400"/>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9D5260-F09F-4A6E-BA9F-5B3FAF21D9D7}"/>
              </a:ext>
            </a:extLst>
          </p:cNvPr>
          <p:cNvSpPr/>
          <p:nvPr/>
        </p:nvSpPr>
        <p:spPr bwMode="gray">
          <a:xfrm>
            <a:off x="6477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15" name="TextBox 14"/>
          <p:cNvSpPr txBox="1"/>
          <p:nvPr/>
        </p:nvSpPr>
        <p:spPr>
          <a:xfrm>
            <a:off x="4083855" y="2133713"/>
            <a:ext cx="1596816" cy="153888"/>
          </a:xfrm>
          <a:prstGeom prst="rect">
            <a:avLst/>
          </a:prstGeom>
          <a:noFill/>
        </p:spPr>
        <p:txBody>
          <a:bodyPr wrap="square" lIns="0" tIns="0" rIns="0" bIns="0" rtlCol="0">
            <a:spAutoFit/>
          </a:bodyPr>
          <a:lstStyle/>
          <a:p>
            <a:pPr>
              <a:spcBef>
                <a:spcPts val="600"/>
              </a:spcBef>
              <a:buSzPct val="100000"/>
            </a:pPr>
            <a:r>
              <a:rPr lang="en-US" sz="1000" b="1" dirty="0">
                <a:solidFill>
                  <a:srgbClr val="0076A8"/>
                </a:solidFill>
                <a:latin typeface="Calibri" panose="020F0502020204030204" pitchFamily="34" charset="0"/>
                <a:cs typeface="Calibri" panose="020F0502020204030204" pitchFamily="34" charset="0"/>
              </a:rPr>
              <a:t>Life</a:t>
            </a:r>
            <a:r>
              <a:rPr lang="hu-HU" sz="1000" b="1" dirty="0">
                <a:solidFill>
                  <a:srgbClr val="0076A8"/>
                </a:solidFill>
                <a:latin typeface="Calibri" panose="020F0502020204030204" pitchFamily="34" charset="0"/>
                <a:cs typeface="Calibri" panose="020F0502020204030204" pitchFamily="34" charset="0"/>
              </a:rPr>
              <a:t>: </a:t>
            </a:r>
            <a:r>
              <a:rPr lang="en-US" sz="1000" b="1" dirty="0">
                <a:solidFill>
                  <a:srgbClr val="0076A8"/>
                </a:solidFill>
                <a:latin typeface="Calibri" panose="020F0502020204030204" pitchFamily="34" charset="0"/>
                <a:cs typeface="Calibri" panose="020F0502020204030204" pitchFamily="34" charset="0"/>
              </a:rPr>
              <a:t>-</a:t>
            </a:r>
            <a:r>
              <a:rPr lang="hu-HU" sz="1000" b="1" dirty="0">
                <a:solidFill>
                  <a:srgbClr val="0076A8"/>
                </a:solidFill>
                <a:latin typeface="Calibri" panose="020F0502020204030204" pitchFamily="34" charset="0"/>
                <a:cs typeface="Calibri" panose="020F0502020204030204" pitchFamily="34" charset="0"/>
              </a:rPr>
              <a:t>0.</a:t>
            </a:r>
            <a:r>
              <a:rPr lang="en-US" sz="1000" b="1" dirty="0">
                <a:solidFill>
                  <a:srgbClr val="0076A8"/>
                </a:solidFill>
                <a:latin typeface="Calibri" panose="020F0502020204030204" pitchFamily="34" charset="0"/>
                <a:cs typeface="Calibri" panose="020F0502020204030204" pitchFamily="34" charset="0"/>
              </a:rPr>
              <a:t>7</a:t>
            </a:r>
            <a:r>
              <a:rPr lang="hu-HU" sz="1000" b="1" dirty="0">
                <a:solidFill>
                  <a:srgbClr val="0076A8"/>
                </a:solidFill>
                <a:latin typeface="Calibri" panose="020F0502020204030204" pitchFamily="34" charset="0"/>
                <a:cs typeface="Calibri" panose="020F0502020204030204" pitchFamily="34" charset="0"/>
              </a:rPr>
              <a:t>% (</a:t>
            </a:r>
            <a:r>
              <a:rPr lang="en-US" sz="1000" b="1" dirty="0">
                <a:solidFill>
                  <a:srgbClr val="0076A8"/>
                </a:solidFill>
                <a:latin typeface="Calibri" panose="020F0502020204030204" pitchFamily="34" charset="0"/>
                <a:cs typeface="Calibri" panose="020F0502020204030204" pitchFamily="34" charset="0"/>
              </a:rPr>
              <a:t>annual average)</a:t>
            </a:r>
          </a:p>
        </p:txBody>
      </p:sp>
      <p:sp>
        <p:nvSpPr>
          <p:cNvPr id="40" name="TextBox 39"/>
          <p:cNvSpPr txBox="1"/>
          <p:nvPr/>
        </p:nvSpPr>
        <p:spPr>
          <a:xfrm>
            <a:off x="3861046" y="2300419"/>
            <a:ext cx="1783231" cy="153888"/>
          </a:xfrm>
          <a:prstGeom prst="rect">
            <a:avLst/>
          </a:prstGeom>
          <a:noFill/>
        </p:spPr>
        <p:txBody>
          <a:bodyPr wrap="square" lIns="0" tIns="0" rIns="0" bIns="0" rtlCol="0">
            <a:spAutoFit/>
          </a:bodyPr>
          <a:lstStyle/>
          <a:p>
            <a:pPr>
              <a:spcBef>
                <a:spcPts val="600"/>
              </a:spcBef>
              <a:buSzPct val="100000"/>
            </a:pPr>
            <a:r>
              <a:rPr lang="en-US" sz="1000" b="1" dirty="0">
                <a:solidFill>
                  <a:srgbClr val="0076A8"/>
                </a:solidFill>
                <a:latin typeface="Calibri" panose="020F0502020204030204" pitchFamily="34" charset="0"/>
                <a:cs typeface="Calibri" panose="020F0502020204030204" pitchFamily="34" charset="0"/>
              </a:rPr>
              <a:t>Non-life</a:t>
            </a:r>
            <a:r>
              <a:rPr lang="hu-HU" sz="1000" b="1" dirty="0">
                <a:solidFill>
                  <a:srgbClr val="0076A8"/>
                </a:solidFill>
                <a:latin typeface="Calibri" panose="020F0502020204030204" pitchFamily="34" charset="0"/>
                <a:cs typeface="Calibri" panose="020F0502020204030204" pitchFamily="34" charset="0"/>
              </a:rPr>
              <a:t>: +</a:t>
            </a:r>
            <a:r>
              <a:rPr lang="en-US" sz="1000" b="1" dirty="0">
                <a:solidFill>
                  <a:srgbClr val="0076A8"/>
                </a:solidFill>
                <a:latin typeface="Calibri" panose="020F0502020204030204" pitchFamily="34" charset="0"/>
                <a:cs typeface="Calibri" panose="020F0502020204030204" pitchFamily="34" charset="0"/>
              </a:rPr>
              <a:t>6</a:t>
            </a:r>
            <a:r>
              <a:rPr lang="hu-HU" sz="1000" b="1" dirty="0">
                <a:solidFill>
                  <a:srgbClr val="0076A8"/>
                </a:solidFill>
                <a:latin typeface="Calibri" panose="020F0502020204030204" pitchFamily="34" charset="0"/>
                <a:cs typeface="Calibri" panose="020F0502020204030204" pitchFamily="34" charset="0"/>
              </a:rPr>
              <a:t>.</a:t>
            </a:r>
            <a:r>
              <a:rPr lang="en-US" sz="1000" b="1" dirty="0">
                <a:solidFill>
                  <a:srgbClr val="0076A8"/>
                </a:solidFill>
                <a:latin typeface="Calibri" panose="020F0502020204030204" pitchFamily="34" charset="0"/>
                <a:cs typeface="Calibri" panose="020F0502020204030204" pitchFamily="34" charset="0"/>
              </a:rPr>
              <a:t>0</a:t>
            </a:r>
            <a:r>
              <a:rPr lang="hu-HU" sz="1000" b="1" dirty="0">
                <a:solidFill>
                  <a:srgbClr val="0076A8"/>
                </a:solidFill>
                <a:latin typeface="Calibri" panose="020F0502020204030204" pitchFamily="34" charset="0"/>
                <a:cs typeface="Calibri" panose="020F0502020204030204" pitchFamily="34" charset="0"/>
              </a:rPr>
              <a:t>% (</a:t>
            </a:r>
            <a:r>
              <a:rPr lang="en-US" sz="1000" b="1" dirty="0">
                <a:solidFill>
                  <a:srgbClr val="0076A8"/>
                </a:solidFill>
                <a:latin typeface="Calibri" panose="020F0502020204030204" pitchFamily="34" charset="0"/>
                <a:cs typeface="Calibri" panose="020F0502020204030204" pitchFamily="34" charset="0"/>
              </a:rPr>
              <a:t>annual average)</a:t>
            </a:r>
          </a:p>
        </p:txBody>
      </p:sp>
      <p:sp>
        <p:nvSpPr>
          <p:cNvPr id="2" name="Rectangle 1"/>
          <p:cNvSpPr/>
          <p:nvPr/>
        </p:nvSpPr>
        <p:spPr bwMode="gray">
          <a:xfrm>
            <a:off x="1648601" y="2626965"/>
            <a:ext cx="815975" cy="253572"/>
          </a:xfrm>
          <a:prstGeom prst="rect">
            <a:avLst/>
          </a:prstGeom>
          <a:no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25" name="Rectangle 24"/>
          <p:cNvSpPr/>
          <p:nvPr/>
        </p:nvSpPr>
        <p:spPr bwMode="gray">
          <a:xfrm>
            <a:off x="5001401" y="2626965"/>
            <a:ext cx="815975" cy="253572"/>
          </a:xfrm>
          <a:prstGeom prst="rect">
            <a:avLst/>
          </a:prstGeom>
          <a:no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26" name="Rectangle 25"/>
          <p:cNvSpPr/>
          <p:nvPr/>
        </p:nvSpPr>
        <p:spPr bwMode="gray">
          <a:xfrm>
            <a:off x="5077601" y="2626965"/>
            <a:ext cx="815975" cy="253572"/>
          </a:xfrm>
          <a:prstGeom prst="rect">
            <a:avLst/>
          </a:prstGeom>
          <a:no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27" name="Rectangle 26"/>
          <p:cNvSpPr/>
          <p:nvPr/>
        </p:nvSpPr>
        <p:spPr bwMode="gray">
          <a:xfrm>
            <a:off x="7133413" y="2626965"/>
            <a:ext cx="815975" cy="253572"/>
          </a:xfrm>
          <a:prstGeom prst="rect">
            <a:avLst/>
          </a:prstGeom>
          <a:no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cxnSp>
        <p:nvCxnSpPr>
          <p:cNvPr id="12" name="Elbow Connector 11"/>
          <p:cNvCxnSpPr>
            <a:cxnSpLocks/>
          </p:cNvCxnSpPr>
          <p:nvPr/>
        </p:nvCxnSpPr>
        <p:spPr>
          <a:xfrm rot="5400000" flipH="1" flipV="1">
            <a:off x="4837570" y="-148233"/>
            <a:ext cx="12700" cy="5303520"/>
          </a:xfrm>
          <a:prstGeom prst="bentConnector3">
            <a:avLst>
              <a:gd name="adj1" fmla="val 1800000"/>
            </a:avLst>
          </a:prstGeom>
          <a:ln w="28575">
            <a:solidFill>
              <a:srgbClr val="0076A8"/>
            </a:solidFill>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p:cNvCxnSpPr>
            <a:cxnSpLocks/>
          </p:cNvCxnSpPr>
          <p:nvPr/>
        </p:nvCxnSpPr>
        <p:spPr>
          <a:xfrm rot="5400000" flipH="1" flipV="1">
            <a:off x="6716536" y="4495960"/>
            <a:ext cx="91440" cy="1737360"/>
          </a:xfrm>
          <a:prstGeom prst="bentConnector3">
            <a:avLst>
              <a:gd name="adj1" fmla="val -121908"/>
            </a:avLst>
          </a:prstGeom>
          <a:ln w="28575">
            <a:solidFill>
              <a:srgbClr val="0076A8"/>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273623" y="5356367"/>
            <a:ext cx="1357313" cy="153888"/>
          </a:xfrm>
          <a:prstGeom prst="rect">
            <a:avLst/>
          </a:prstGeom>
          <a:noFill/>
        </p:spPr>
        <p:txBody>
          <a:bodyPr wrap="square" lIns="0" tIns="0" rIns="0" bIns="0" rtlCol="0">
            <a:spAutoFit/>
          </a:bodyPr>
          <a:lstStyle/>
          <a:p>
            <a:pPr>
              <a:spcBef>
                <a:spcPts val="600"/>
              </a:spcBef>
              <a:buSzPct val="100000"/>
            </a:pPr>
            <a:r>
              <a:rPr lang="en-US" sz="1000" b="1" dirty="0">
                <a:solidFill>
                  <a:srgbClr val="0076A8"/>
                </a:solidFill>
                <a:latin typeface="Calibri" panose="020F0502020204030204" pitchFamily="34" charset="0"/>
                <a:cs typeface="Calibri" panose="020F0502020204030204" pitchFamily="34" charset="0"/>
              </a:rPr>
              <a:t>Life</a:t>
            </a:r>
            <a:r>
              <a:rPr lang="hu-HU" sz="1000" b="1" dirty="0">
                <a:solidFill>
                  <a:srgbClr val="0076A8"/>
                </a:solidFill>
                <a:latin typeface="Calibri" panose="020F0502020204030204" pitchFamily="34" charset="0"/>
                <a:cs typeface="Calibri" panose="020F0502020204030204" pitchFamily="34" charset="0"/>
              </a:rPr>
              <a:t>:   </a:t>
            </a:r>
            <a:r>
              <a:rPr lang="en-US" sz="1000" b="1" dirty="0">
                <a:solidFill>
                  <a:srgbClr val="0076A8"/>
                </a:solidFill>
                <a:latin typeface="Calibri" panose="020F0502020204030204" pitchFamily="34" charset="0"/>
                <a:cs typeface="Calibri" panose="020F0502020204030204" pitchFamily="34" charset="0"/>
              </a:rPr>
              <a:t>-2</a:t>
            </a:r>
            <a:r>
              <a:rPr lang="hu-HU" sz="1000" b="1" dirty="0">
                <a:solidFill>
                  <a:srgbClr val="0076A8"/>
                </a:solidFill>
                <a:latin typeface="Calibri" panose="020F0502020204030204" pitchFamily="34" charset="0"/>
                <a:cs typeface="Calibri" panose="020F0502020204030204" pitchFamily="34" charset="0"/>
              </a:rPr>
              <a:t>.</a:t>
            </a:r>
            <a:r>
              <a:rPr lang="en-US" sz="1000" b="1" dirty="0">
                <a:solidFill>
                  <a:srgbClr val="0076A8"/>
                </a:solidFill>
                <a:latin typeface="Calibri" panose="020F0502020204030204" pitchFamily="34" charset="0"/>
                <a:cs typeface="Calibri" panose="020F0502020204030204" pitchFamily="34" charset="0"/>
              </a:rPr>
              <a:t>6</a:t>
            </a:r>
            <a:r>
              <a:rPr lang="hu-HU" sz="1000" b="1" dirty="0">
                <a:solidFill>
                  <a:srgbClr val="0076A8"/>
                </a:solidFill>
                <a:latin typeface="Calibri" panose="020F0502020204030204" pitchFamily="34" charset="0"/>
                <a:cs typeface="Calibri" panose="020F0502020204030204" pitchFamily="34" charset="0"/>
              </a:rPr>
              <a:t>% (y-o-y)</a:t>
            </a:r>
            <a:endParaRPr lang="en-US" sz="1000" b="1" dirty="0">
              <a:solidFill>
                <a:srgbClr val="0076A8"/>
              </a:solidFill>
              <a:latin typeface="Calibri" panose="020F0502020204030204" pitchFamily="34" charset="0"/>
              <a:cs typeface="Calibri" panose="020F0502020204030204" pitchFamily="34" charset="0"/>
            </a:endParaRPr>
          </a:p>
        </p:txBody>
      </p:sp>
      <p:sp>
        <p:nvSpPr>
          <p:cNvPr id="43" name="TextBox 42"/>
          <p:cNvSpPr txBox="1"/>
          <p:nvPr/>
        </p:nvSpPr>
        <p:spPr>
          <a:xfrm>
            <a:off x="6050829" y="5531138"/>
            <a:ext cx="1564789" cy="153888"/>
          </a:xfrm>
          <a:prstGeom prst="rect">
            <a:avLst/>
          </a:prstGeom>
          <a:noFill/>
        </p:spPr>
        <p:txBody>
          <a:bodyPr wrap="square" lIns="0" tIns="0" rIns="0" bIns="0" rtlCol="0">
            <a:spAutoFit/>
          </a:bodyPr>
          <a:lstStyle/>
          <a:p>
            <a:pPr>
              <a:spcBef>
                <a:spcPts val="600"/>
              </a:spcBef>
              <a:buSzPct val="100000"/>
            </a:pPr>
            <a:r>
              <a:rPr lang="en-US" sz="1000" b="1" dirty="0">
                <a:solidFill>
                  <a:srgbClr val="0076A8"/>
                </a:solidFill>
                <a:latin typeface="Calibri" panose="020F0502020204030204" pitchFamily="34" charset="0"/>
                <a:cs typeface="Calibri" panose="020F0502020204030204" pitchFamily="34" charset="0"/>
              </a:rPr>
              <a:t>Non-life</a:t>
            </a:r>
            <a:r>
              <a:rPr lang="hu-HU" sz="1000" b="1" dirty="0">
                <a:solidFill>
                  <a:srgbClr val="0076A8"/>
                </a:solidFill>
                <a:latin typeface="Calibri" panose="020F0502020204030204" pitchFamily="34" charset="0"/>
                <a:cs typeface="Calibri" panose="020F0502020204030204" pitchFamily="34" charset="0"/>
              </a:rPr>
              <a:t>: </a:t>
            </a:r>
            <a:r>
              <a:rPr lang="en-US" sz="1000" b="1" dirty="0">
                <a:solidFill>
                  <a:srgbClr val="0076A8"/>
                </a:solidFill>
                <a:latin typeface="Calibri" panose="020F0502020204030204" pitchFamily="34" charset="0"/>
                <a:cs typeface="Calibri" panose="020F0502020204030204" pitchFamily="34" charset="0"/>
              </a:rPr>
              <a:t>+</a:t>
            </a:r>
            <a:r>
              <a:rPr lang="hu-HU" sz="1000" b="1" dirty="0">
                <a:solidFill>
                  <a:srgbClr val="0076A8"/>
                </a:solidFill>
                <a:latin typeface="Calibri" panose="020F0502020204030204" pitchFamily="34" charset="0"/>
                <a:cs typeface="Calibri" panose="020F0502020204030204" pitchFamily="34" charset="0"/>
              </a:rPr>
              <a:t>10.</a:t>
            </a:r>
            <a:r>
              <a:rPr lang="en-US" sz="1000" b="1" dirty="0">
                <a:solidFill>
                  <a:srgbClr val="0076A8"/>
                </a:solidFill>
                <a:latin typeface="Calibri" panose="020F0502020204030204" pitchFamily="34" charset="0"/>
                <a:cs typeface="Calibri" panose="020F0502020204030204" pitchFamily="34" charset="0"/>
              </a:rPr>
              <a:t>1</a:t>
            </a:r>
            <a:r>
              <a:rPr lang="hu-HU" sz="1000" b="1" dirty="0">
                <a:solidFill>
                  <a:srgbClr val="0076A8"/>
                </a:solidFill>
                <a:latin typeface="Calibri" panose="020F0502020204030204" pitchFamily="34" charset="0"/>
                <a:cs typeface="Calibri" panose="020F0502020204030204" pitchFamily="34" charset="0"/>
              </a:rPr>
              <a:t>% (y-o-y)</a:t>
            </a:r>
            <a:endParaRPr lang="en-US" sz="1000" b="1" dirty="0">
              <a:solidFill>
                <a:srgbClr val="0076A8"/>
              </a:solidFill>
              <a:latin typeface="Calibri" panose="020F0502020204030204" pitchFamily="34" charset="0"/>
              <a:cs typeface="Calibri" panose="020F0502020204030204" pitchFamily="34" charset="0"/>
            </a:endParaRPr>
          </a:p>
        </p:txBody>
      </p:sp>
      <p:sp>
        <p:nvSpPr>
          <p:cNvPr id="7" name="Footer Placeholder 3">
            <a:extLst>
              <a:ext uri="{FF2B5EF4-FFF2-40B4-BE49-F238E27FC236}">
                <a16:creationId xmlns:a16="http://schemas.microsoft.com/office/drawing/2014/main" id="{B0CBF0EC-D0BA-EB79-8F24-845FA8DE6480}"/>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GB" sz="600">
                <a:solidFill>
                  <a:schemeClr val="bg1">
                    <a:lumMod val="50000"/>
                  </a:schemeClr>
                </a:solidFill>
              </a:rPr>
              <a:t>© 202</a:t>
            </a:r>
            <a:r>
              <a:rPr lang="hu-HU" sz="600">
                <a:solidFill>
                  <a:schemeClr val="bg1">
                    <a:lumMod val="50000"/>
                  </a:schemeClr>
                </a:solidFill>
              </a:rPr>
              <a:t>3</a:t>
            </a:r>
            <a:r>
              <a:rPr lang="en-GB" sz="600">
                <a:solidFill>
                  <a:schemeClr val="bg1">
                    <a:lumMod val="50000"/>
                  </a:schemeClr>
                </a:solidFill>
              </a:rPr>
              <a:t> Deloitte Hungary</a:t>
            </a:r>
          </a:p>
        </p:txBody>
      </p:sp>
      <p:sp>
        <p:nvSpPr>
          <p:cNvPr id="5" name="Rectangle 4">
            <a:extLst>
              <a:ext uri="{FF2B5EF4-FFF2-40B4-BE49-F238E27FC236}">
                <a16:creationId xmlns:a16="http://schemas.microsoft.com/office/drawing/2014/main" id="{057FCC27-C827-D826-895A-0C737E20F6D4}"/>
              </a:ext>
            </a:extLst>
          </p:cNvPr>
          <p:cNvSpPr/>
          <p:nvPr/>
        </p:nvSpPr>
        <p:spPr bwMode="gray">
          <a:xfrm>
            <a:off x="290741" y="5879139"/>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hu-HU" sz="700">
              <a:latin typeface="Calibri Light" panose="020F0302020204030204" pitchFamily="34" charset="0"/>
              <a:cs typeface="Calibri Light" panose="020F0302020204030204" pitchFamily="34" charset="0"/>
            </a:endParaRPr>
          </a:p>
          <a:p>
            <a:r>
              <a:rPr lang="en-US" sz="800">
                <a:latin typeface="Calibri Light" panose="020F0302020204030204" pitchFamily="34" charset="0"/>
                <a:cs typeface="Calibri Light" panose="020F0302020204030204" pitchFamily="34" charset="0"/>
              </a:rPr>
              <a:t>Source: </a:t>
            </a:r>
            <a:r>
              <a:rPr lang="hu-HU" sz="800" err="1">
                <a:latin typeface="Calibri Light" panose="020F0302020204030204" pitchFamily="34" charset="0"/>
                <a:cs typeface="Calibri Light" panose="020F0302020204030204" pitchFamily="34" charset="0"/>
              </a:rPr>
              <a:t>Xprimm</a:t>
            </a:r>
            <a:r>
              <a:rPr lang="en-US" sz="800">
                <a:latin typeface="Calibri Light" panose="020F0302020204030204" pitchFamily="34" charset="0"/>
                <a:cs typeface="Calibri Light" panose="020F0302020204030204" pitchFamily="34" charset="0"/>
              </a:rPr>
              <a:t>,</a:t>
            </a:r>
            <a:r>
              <a:rPr lang="hu-HU" sz="800">
                <a:latin typeface="Calibri Light" panose="020F0302020204030204" pitchFamily="34" charset="0"/>
                <a:cs typeface="Calibri Light" panose="020F0302020204030204" pitchFamily="34" charset="0"/>
              </a:rPr>
              <a:t> </a:t>
            </a:r>
            <a:r>
              <a:rPr lang="en-US" sz="800">
                <a:latin typeface="Calibri Light" panose="020F0302020204030204" pitchFamily="34" charset="0"/>
                <a:cs typeface="Calibri Light" panose="020F0302020204030204" pitchFamily="34" charset="0"/>
              </a:rPr>
              <a:t>Deloitte analysis</a:t>
            </a:r>
          </a:p>
        </p:txBody>
      </p:sp>
    </p:spTree>
    <p:extLst>
      <p:ext uri="{BB962C8B-B14F-4D97-AF65-F5344CB8AC3E}">
        <p14:creationId xmlns:p14="http://schemas.microsoft.com/office/powerpoint/2010/main" val="70256925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extLst>
              <p:ext uri="{D42A27DB-BD31-4B8C-83A1-F6EECF244321}">
                <p14:modId xmlns:p14="http://schemas.microsoft.com/office/powerpoint/2010/main" val="21779402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a:latin typeface="Calibri" panose="020F0502020204030204" pitchFamily="34" charset="0"/>
                <a:cs typeface="Calibri" panose="020F0502020204030204" pitchFamily="34" charset="0"/>
              </a:rPr>
              <a:t>Development of gross written premiums by country</a:t>
            </a:r>
            <a:r>
              <a:rPr lang="hu-HU">
                <a:latin typeface="Calibri" panose="020F0502020204030204" pitchFamily="34" charset="0"/>
                <a:cs typeface="Calibri" panose="020F0502020204030204" pitchFamily="34" charset="0"/>
              </a:rPr>
              <a:t> 1</a:t>
            </a:r>
            <a:r>
              <a:rPr lang="en-US">
                <a:latin typeface="Calibri" panose="020F0502020204030204" pitchFamily="34" charset="0"/>
                <a:cs typeface="Calibri" panose="020F0502020204030204" pitchFamily="34" charset="0"/>
              </a:rPr>
              <a:t>/2</a:t>
            </a:r>
            <a:endParaRPr lang="hu-HU">
              <a:latin typeface="Calibri" panose="020F0502020204030204" pitchFamily="34" charset="0"/>
              <a:cs typeface="Calibri" panose="020F0502020204030204" pitchFamily="34" charset="0"/>
            </a:endParaRPr>
          </a:p>
        </p:txBody>
      </p:sp>
      <p:sp>
        <p:nvSpPr>
          <p:cNvPr id="4" name="Text Placeholder 3"/>
          <p:cNvSpPr>
            <a:spLocks noGrp="1"/>
          </p:cNvSpPr>
          <p:nvPr>
            <p:ph type="body" sz="quarter" idx="13"/>
          </p:nvPr>
        </p:nvSpPr>
        <p:spPr/>
        <p:txBody>
          <a:bodyPr/>
          <a:lstStyle/>
          <a:p>
            <a:r>
              <a:rPr lang="en-US" sz="1600" dirty="0">
                <a:latin typeface="Calibri Light" panose="020F0302020204030204" pitchFamily="34" charset="0"/>
                <a:cs typeface="Calibri Light" panose="020F0302020204030204" pitchFamily="34" charset="0"/>
              </a:rPr>
              <a:t>The level of gross written premiums in most countries in the region increased between 2021 to 2022. This was followed to a lesser extent, by an improvement in penetration, which is used to measure the sector’s development</a:t>
            </a:r>
            <a:r>
              <a:rPr lang="hu-HU" sz="1600" dirty="0">
                <a:latin typeface="Calibri Light" panose="020F0302020204030204" pitchFamily="34" charset="0"/>
                <a:cs typeface="Calibri Light" panose="020F0302020204030204" pitchFamily="34" charset="0"/>
              </a:rPr>
              <a:t>.</a:t>
            </a:r>
          </a:p>
        </p:txBody>
      </p:sp>
      <p:sp>
        <p:nvSpPr>
          <p:cNvPr id="13" name="TextBox 12"/>
          <p:cNvSpPr txBox="1"/>
          <p:nvPr/>
        </p:nvSpPr>
        <p:spPr>
          <a:xfrm>
            <a:off x="365711" y="1753464"/>
            <a:ext cx="8398375" cy="184666"/>
          </a:xfrm>
          <a:prstGeom prst="rect">
            <a:avLst/>
          </a:prstGeom>
          <a:noFill/>
        </p:spPr>
        <p:txBody>
          <a:bodyPr wrap="square" lIns="0" tIns="0" rIns="0" bIns="0" rtlCol="0">
            <a:spAutoFit/>
          </a:bodyPr>
          <a:lstStyle/>
          <a:p>
            <a:pPr>
              <a:spcBef>
                <a:spcPts val="600"/>
              </a:spcBef>
              <a:buSzPct val="100000"/>
            </a:pPr>
            <a:r>
              <a:rPr lang="en-US" sz="1200" b="1" dirty="0">
                <a:solidFill>
                  <a:schemeClr val="accent1"/>
                </a:solidFill>
                <a:latin typeface="Calibri Light" panose="020F0302020204030204" pitchFamily="34" charset="0"/>
                <a:cs typeface="Calibri Light" panose="020F0302020204030204" pitchFamily="34" charset="0"/>
              </a:rPr>
              <a:t>Evolution of gross premiums per country (2019-2022, EURm)</a:t>
            </a:r>
          </a:p>
        </p:txBody>
      </p:sp>
      <p:sp>
        <p:nvSpPr>
          <p:cNvPr id="3" name="Slide Number Placeholder 2"/>
          <p:cNvSpPr>
            <a:spLocks noGrp="1"/>
          </p:cNvSpPr>
          <p:nvPr>
            <p:ph type="sldNum" sz="quarter" idx="4"/>
          </p:nvPr>
        </p:nvSpPr>
        <p:spPr/>
        <p:txBody>
          <a:bodyPr/>
          <a:lstStyle/>
          <a:p>
            <a:fld id="{95CC1D26-A9BD-4BDE-BDD9-08EDBAE96860}" type="slidenum">
              <a:rPr lang="en-GB" smtClean="0"/>
              <a:pPr/>
              <a:t>7</a:t>
            </a:fld>
            <a:endParaRPr lang="en-GB"/>
          </a:p>
        </p:txBody>
      </p:sp>
      <p:sp>
        <p:nvSpPr>
          <p:cNvPr id="28" name="Oval 27">
            <a:extLst>
              <a:ext uri="{FF2B5EF4-FFF2-40B4-BE49-F238E27FC236}">
                <a16:creationId xmlns:a16="http://schemas.microsoft.com/office/drawing/2014/main" id="{9CDF3118-D66C-4567-8908-C3D0BB19559A}"/>
              </a:ext>
            </a:extLst>
          </p:cNvPr>
          <p:cNvSpPr/>
          <p:nvPr/>
        </p:nvSpPr>
        <p:spPr bwMode="gray">
          <a:xfrm>
            <a:off x="6858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cxnSp>
        <p:nvCxnSpPr>
          <p:cNvPr id="23" name="Straight Connector 22">
            <a:extLst>
              <a:ext uri="{FF2B5EF4-FFF2-40B4-BE49-F238E27FC236}">
                <a16:creationId xmlns:a16="http://schemas.microsoft.com/office/drawing/2014/main" id="{0CE08B4A-9CB9-42A7-B4CB-3228DC6FB715}"/>
              </a:ext>
            </a:extLst>
          </p:cNvPr>
          <p:cNvCxnSpPr/>
          <p:nvPr/>
        </p:nvCxnSpPr>
        <p:spPr>
          <a:xfrm>
            <a:off x="380951" y="1680989"/>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bwMode="gray">
          <a:xfrm>
            <a:off x="4572000" y="1938130"/>
            <a:ext cx="1066800" cy="424070"/>
          </a:xfrm>
          <a:prstGeom prst="rect">
            <a:avLst/>
          </a:prstGeom>
          <a:solidFill>
            <a:srgbClr val="FFFFFF"/>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17" name="Oval 16">
            <a:extLst>
              <a:ext uri="{FF2B5EF4-FFF2-40B4-BE49-F238E27FC236}">
                <a16:creationId xmlns:a16="http://schemas.microsoft.com/office/drawing/2014/main" id="{C80BDD8D-AC47-4B85-B46C-AD5D61097A82}"/>
              </a:ext>
            </a:extLst>
          </p:cNvPr>
          <p:cNvSpPr/>
          <p:nvPr/>
        </p:nvSpPr>
        <p:spPr bwMode="gray">
          <a:xfrm>
            <a:off x="6858000" y="70379"/>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5" name="Footer Placeholder 3">
            <a:extLst>
              <a:ext uri="{FF2B5EF4-FFF2-40B4-BE49-F238E27FC236}">
                <a16:creationId xmlns:a16="http://schemas.microsoft.com/office/drawing/2014/main" id="{06FAFC1F-C9AC-4D27-3990-09C5BFED427E}"/>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GB" sz="600">
                <a:solidFill>
                  <a:schemeClr val="bg1">
                    <a:lumMod val="50000"/>
                  </a:schemeClr>
                </a:solidFill>
              </a:rPr>
              <a:t>© 202</a:t>
            </a:r>
            <a:r>
              <a:rPr lang="hu-HU" sz="600">
                <a:solidFill>
                  <a:schemeClr val="bg1">
                    <a:lumMod val="50000"/>
                  </a:schemeClr>
                </a:solidFill>
              </a:rPr>
              <a:t>3</a:t>
            </a:r>
            <a:r>
              <a:rPr lang="en-GB" sz="600">
                <a:solidFill>
                  <a:schemeClr val="bg1">
                    <a:lumMod val="50000"/>
                  </a:schemeClr>
                </a:solidFill>
              </a:rPr>
              <a:t> Deloitte </a:t>
            </a:r>
            <a:r>
              <a:rPr lang="en-US" sz="600">
                <a:solidFill>
                  <a:schemeClr val="bg1">
                    <a:lumMod val="50000"/>
                  </a:schemeClr>
                </a:solidFill>
              </a:rPr>
              <a:t>Hungary</a:t>
            </a:r>
            <a:endParaRPr lang="en-GB" sz="600">
              <a:solidFill>
                <a:schemeClr val="bg1">
                  <a:lumMod val="50000"/>
                </a:schemeClr>
              </a:solidFill>
            </a:endParaRPr>
          </a:p>
        </p:txBody>
      </p:sp>
      <p:sp>
        <p:nvSpPr>
          <p:cNvPr id="7" name="Rectangle 6">
            <a:extLst>
              <a:ext uri="{FF2B5EF4-FFF2-40B4-BE49-F238E27FC236}">
                <a16:creationId xmlns:a16="http://schemas.microsoft.com/office/drawing/2014/main" id="{A79D8326-F0B1-83F9-B48C-71ADE475C77B}"/>
              </a:ext>
            </a:extLst>
          </p:cNvPr>
          <p:cNvSpPr/>
          <p:nvPr/>
        </p:nvSpPr>
        <p:spPr bwMode="gray">
          <a:xfrm>
            <a:off x="304800" y="6190648"/>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hu-HU" sz="700">
              <a:latin typeface="Calibri Light" panose="020F0302020204030204" pitchFamily="34" charset="0"/>
              <a:cs typeface="Calibri Light" panose="020F0302020204030204" pitchFamily="34" charset="0"/>
            </a:endParaRPr>
          </a:p>
          <a:p>
            <a:r>
              <a:rPr lang="en-US" sz="800">
                <a:latin typeface="Calibri Light" panose="020F0302020204030204" pitchFamily="34" charset="0"/>
                <a:cs typeface="Calibri Light" panose="020F0302020204030204" pitchFamily="34" charset="0"/>
              </a:rPr>
              <a:t>Source:</a:t>
            </a:r>
            <a:r>
              <a:rPr lang="hu-HU" sz="800">
                <a:latin typeface="Calibri Light" panose="020F0302020204030204" pitchFamily="34" charset="0"/>
                <a:cs typeface="Calibri Light" panose="020F0302020204030204" pitchFamily="34" charset="0"/>
              </a:rPr>
              <a:t> </a:t>
            </a:r>
            <a:r>
              <a:rPr lang="hu-HU" sz="800" err="1">
                <a:latin typeface="Calibri Light" panose="020F0302020204030204" pitchFamily="34" charset="0"/>
                <a:cs typeface="Calibri Light" panose="020F0302020204030204" pitchFamily="34" charset="0"/>
              </a:rPr>
              <a:t>Xprimm</a:t>
            </a:r>
            <a:r>
              <a:rPr lang="hu-HU" sz="800">
                <a:latin typeface="Calibri Light" panose="020F0302020204030204" pitchFamily="34" charset="0"/>
                <a:cs typeface="Calibri Light" panose="020F0302020204030204" pitchFamily="34" charset="0"/>
              </a:rPr>
              <a:t>, </a:t>
            </a:r>
            <a:r>
              <a:rPr lang="en-US" sz="800">
                <a:latin typeface="Calibri Light" panose="020F0302020204030204" pitchFamily="34" charset="0"/>
                <a:cs typeface="Calibri Light" panose="020F0302020204030204" pitchFamily="34" charset="0"/>
              </a:rPr>
              <a:t>Data from insurance associations, National bank data, Deloitte analysis</a:t>
            </a:r>
          </a:p>
        </p:txBody>
      </p:sp>
      <p:graphicFrame>
        <p:nvGraphicFramePr>
          <p:cNvPr id="8" name="Chart 7">
            <a:extLst>
              <a:ext uri="{FF2B5EF4-FFF2-40B4-BE49-F238E27FC236}">
                <a16:creationId xmlns:a16="http://schemas.microsoft.com/office/drawing/2014/main" id="{169609CB-87BC-45E7-A9D2-EEA94969303B}"/>
              </a:ext>
            </a:extLst>
          </p:cNvPr>
          <p:cNvGraphicFramePr>
            <a:graphicFrameLocks/>
          </p:cNvGraphicFramePr>
          <p:nvPr>
            <p:extLst>
              <p:ext uri="{D42A27DB-BD31-4B8C-83A1-F6EECF244321}">
                <p14:modId xmlns:p14="http://schemas.microsoft.com/office/powerpoint/2010/main" val="4169873328"/>
              </p:ext>
            </p:extLst>
          </p:nvPr>
        </p:nvGraphicFramePr>
        <p:xfrm>
          <a:off x="365711" y="1942842"/>
          <a:ext cx="8398376" cy="4328452"/>
        </p:xfrm>
        <a:graphic>
          <a:graphicData uri="http://schemas.openxmlformats.org/drawingml/2006/chart">
            <c:chart xmlns:c="http://schemas.openxmlformats.org/drawingml/2006/chart" xmlns:r="http://schemas.openxmlformats.org/officeDocument/2006/relationships" r:id="rId6"/>
          </a:graphicData>
        </a:graphic>
      </p:graphicFrame>
      <p:sp>
        <p:nvSpPr>
          <p:cNvPr id="9" name="Rectangle 8">
            <a:extLst>
              <a:ext uri="{FF2B5EF4-FFF2-40B4-BE49-F238E27FC236}">
                <a16:creationId xmlns:a16="http://schemas.microsoft.com/office/drawing/2014/main" id="{4EA10975-4A06-E7C3-4E96-9BB680E4EAE8}"/>
              </a:ext>
            </a:extLst>
          </p:cNvPr>
          <p:cNvSpPr/>
          <p:nvPr/>
        </p:nvSpPr>
        <p:spPr bwMode="gray">
          <a:xfrm>
            <a:off x="5339444" y="1981543"/>
            <a:ext cx="514350" cy="3951965"/>
          </a:xfrm>
          <a:prstGeom prst="rect">
            <a:avLst/>
          </a:prstGeom>
          <a:noFill/>
          <a:ln w="19050" algn="ctr">
            <a:solidFill>
              <a:schemeClr val="accent1"/>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Tree>
    <p:extLst>
      <p:ext uri="{BB962C8B-B14F-4D97-AF65-F5344CB8AC3E}">
        <p14:creationId xmlns:p14="http://schemas.microsoft.com/office/powerpoint/2010/main" val="177527228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extLst>
              <p:ext uri="{D42A27DB-BD31-4B8C-83A1-F6EECF244321}">
                <p14:modId xmlns:p14="http://schemas.microsoft.com/office/powerpoint/2010/main" val="33789776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2" name="Chart 1">
            <a:extLst>
              <a:ext uri="{FF2B5EF4-FFF2-40B4-BE49-F238E27FC236}">
                <a16:creationId xmlns:a16="http://schemas.microsoft.com/office/drawing/2014/main" id="{DA5825D5-C9F2-380B-1486-A09811FB828B}"/>
              </a:ext>
            </a:extLst>
          </p:cNvPr>
          <p:cNvGraphicFramePr>
            <a:graphicFrameLocks/>
          </p:cNvGraphicFramePr>
          <p:nvPr>
            <p:extLst>
              <p:ext uri="{D42A27DB-BD31-4B8C-83A1-F6EECF244321}">
                <p14:modId xmlns:p14="http://schemas.microsoft.com/office/powerpoint/2010/main" val="2491049749"/>
              </p:ext>
            </p:extLst>
          </p:nvPr>
        </p:nvGraphicFramePr>
        <p:xfrm>
          <a:off x="304800" y="1778507"/>
          <a:ext cx="8631382" cy="4427892"/>
        </p:xfrm>
        <a:graphic>
          <a:graphicData uri="http://schemas.openxmlformats.org/drawingml/2006/chart">
            <c:chart xmlns:c="http://schemas.openxmlformats.org/drawingml/2006/chart" xmlns:r="http://schemas.openxmlformats.org/officeDocument/2006/relationships" r:id="rId6"/>
          </a:graphicData>
        </a:graphic>
      </p:graphicFrame>
      <p:sp>
        <p:nvSpPr>
          <p:cNvPr id="120" name="Title 119"/>
          <p:cNvSpPr>
            <a:spLocks noGrp="1"/>
          </p:cNvSpPr>
          <p:nvPr>
            <p:ph type="title"/>
          </p:nvPr>
        </p:nvSpPr>
        <p:spPr/>
        <p:txBody>
          <a:bodyPr vert="horz"/>
          <a:lstStyle/>
          <a:p>
            <a:r>
              <a:rPr lang="en-US">
                <a:latin typeface="Calibri" panose="020F0502020204030204" pitchFamily="34" charset="0"/>
                <a:cs typeface="Calibri" panose="020F0502020204030204" pitchFamily="34" charset="0"/>
              </a:rPr>
              <a:t>Development of gross written premiums by country</a:t>
            </a:r>
            <a:r>
              <a:rPr lang="hu-HU">
                <a:latin typeface="Calibri" panose="020F0502020204030204" pitchFamily="34" charset="0"/>
                <a:cs typeface="Calibri" panose="020F0502020204030204" pitchFamily="34" charset="0"/>
              </a:rPr>
              <a:t> </a:t>
            </a:r>
            <a:r>
              <a:rPr lang="en-US">
                <a:latin typeface="Calibri" panose="020F0502020204030204" pitchFamily="34" charset="0"/>
                <a:cs typeface="Calibri" panose="020F0502020204030204" pitchFamily="34" charset="0"/>
              </a:rPr>
              <a:t>2/2</a:t>
            </a:r>
            <a:endParaRPr lang="hu-HU">
              <a:latin typeface="Calibri" panose="020F0502020204030204" pitchFamily="34" charset="0"/>
              <a:cs typeface="Calibri" panose="020F0502020204030204" pitchFamily="34" charset="0"/>
            </a:endParaRPr>
          </a:p>
        </p:txBody>
      </p:sp>
      <p:sp>
        <p:nvSpPr>
          <p:cNvPr id="4" name="Text Placeholder 3"/>
          <p:cNvSpPr>
            <a:spLocks noGrp="1"/>
          </p:cNvSpPr>
          <p:nvPr>
            <p:ph type="body" sz="quarter" idx="13"/>
          </p:nvPr>
        </p:nvSpPr>
        <p:spPr/>
        <p:txBody>
          <a:bodyPr/>
          <a:lstStyle/>
          <a:p>
            <a:r>
              <a:rPr lang="en-US" sz="1600" dirty="0">
                <a:latin typeface="Calibri Light" panose="020F0302020204030204" pitchFamily="34" charset="0"/>
                <a:cs typeface="Calibri Light" panose="020F0302020204030204" pitchFamily="34" charset="0"/>
              </a:rPr>
              <a:t>Based on the data from the first half of 2023, the GWP of the region’s selected markets continued to rise in Euro terms, but the price increase was already due to runaway inflation</a:t>
            </a:r>
            <a:r>
              <a:rPr lang="hu-HU" sz="1600" dirty="0">
                <a:latin typeface="Calibri Light" panose="020F0302020204030204" pitchFamily="34" charset="0"/>
                <a:cs typeface="Calibri Light" panose="020F0302020204030204" pitchFamily="34" charset="0"/>
              </a:rPr>
              <a:t>.</a:t>
            </a:r>
          </a:p>
        </p:txBody>
      </p:sp>
      <p:sp>
        <p:nvSpPr>
          <p:cNvPr id="13" name="TextBox 12"/>
          <p:cNvSpPr txBox="1"/>
          <p:nvPr/>
        </p:nvSpPr>
        <p:spPr>
          <a:xfrm>
            <a:off x="365711" y="1748875"/>
            <a:ext cx="8398375" cy="184666"/>
          </a:xfrm>
          <a:prstGeom prst="rect">
            <a:avLst/>
          </a:prstGeom>
          <a:noFill/>
        </p:spPr>
        <p:txBody>
          <a:bodyPr wrap="square" lIns="0" tIns="0" rIns="0" bIns="0" rtlCol="0">
            <a:spAutoFit/>
          </a:bodyPr>
          <a:lstStyle/>
          <a:p>
            <a:pPr>
              <a:spcBef>
                <a:spcPts val="600"/>
              </a:spcBef>
              <a:buSzPct val="100000"/>
            </a:pPr>
            <a:r>
              <a:rPr lang="en-US" sz="1200" b="1" dirty="0">
                <a:solidFill>
                  <a:schemeClr val="accent1"/>
                </a:solidFill>
                <a:latin typeface="Calibri Light" panose="020F0302020204030204" pitchFamily="34" charset="0"/>
                <a:cs typeface="Calibri Light" panose="020F0302020204030204" pitchFamily="34" charset="0"/>
              </a:rPr>
              <a:t>Development of gross premiums in the largest regional markets (2020 H1 – 2023 H1)</a:t>
            </a:r>
          </a:p>
        </p:txBody>
      </p:sp>
      <p:sp>
        <p:nvSpPr>
          <p:cNvPr id="3" name="Slide Number Placeholder 2"/>
          <p:cNvSpPr>
            <a:spLocks noGrp="1"/>
          </p:cNvSpPr>
          <p:nvPr>
            <p:ph type="sldNum" sz="quarter" idx="4"/>
          </p:nvPr>
        </p:nvSpPr>
        <p:spPr/>
        <p:txBody>
          <a:bodyPr/>
          <a:lstStyle/>
          <a:p>
            <a:fld id="{95CC1D26-A9BD-4BDE-BDD9-08EDBAE96860}" type="slidenum">
              <a:rPr lang="en-GB" smtClean="0"/>
              <a:pPr/>
              <a:t>8</a:t>
            </a:fld>
            <a:endParaRPr lang="en-GB"/>
          </a:p>
        </p:txBody>
      </p:sp>
      <p:sp>
        <p:nvSpPr>
          <p:cNvPr id="28" name="Oval 27">
            <a:extLst>
              <a:ext uri="{FF2B5EF4-FFF2-40B4-BE49-F238E27FC236}">
                <a16:creationId xmlns:a16="http://schemas.microsoft.com/office/drawing/2014/main" id="{9CDF3118-D66C-4567-8908-C3D0BB19559A}"/>
              </a:ext>
            </a:extLst>
          </p:cNvPr>
          <p:cNvSpPr/>
          <p:nvPr/>
        </p:nvSpPr>
        <p:spPr bwMode="gray">
          <a:xfrm>
            <a:off x="6858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cxnSp>
        <p:nvCxnSpPr>
          <p:cNvPr id="23" name="Straight Connector 22">
            <a:extLst>
              <a:ext uri="{FF2B5EF4-FFF2-40B4-BE49-F238E27FC236}">
                <a16:creationId xmlns:a16="http://schemas.microsoft.com/office/drawing/2014/main" id="{0CE08B4A-9CB9-42A7-B4CB-3228DC6FB715}"/>
              </a:ext>
            </a:extLst>
          </p:cNvPr>
          <p:cNvCxnSpPr/>
          <p:nvPr/>
        </p:nvCxnSpPr>
        <p:spPr>
          <a:xfrm>
            <a:off x="380951" y="1676400"/>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bwMode="gray">
          <a:xfrm>
            <a:off x="304800" y="6206399"/>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a:latin typeface="Calibri Light" panose="020F0302020204030204" pitchFamily="34" charset="0"/>
                <a:cs typeface="Calibri Light" panose="020F0302020204030204" pitchFamily="34" charset="0"/>
              </a:rPr>
              <a:t>Source: </a:t>
            </a:r>
            <a:r>
              <a:rPr lang="hu-HU" sz="800" err="1">
                <a:latin typeface="Calibri Light" panose="020F0302020204030204" pitchFamily="34" charset="0"/>
                <a:cs typeface="Calibri Light" panose="020F0302020204030204" pitchFamily="34" charset="0"/>
              </a:rPr>
              <a:t>Xprimm</a:t>
            </a:r>
            <a:r>
              <a:rPr lang="en-US" sz="800">
                <a:latin typeface="Calibri Light" panose="020F0302020204030204" pitchFamily="34" charset="0"/>
                <a:cs typeface="Calibri Light" panose="020F0302020204030204" pitchFamily="34" charset="0"/>
              </a:rPr>
              <a:t>,</a:t>
            </a:r>
            <a:r>
              <a:rPr lang="hu-HU" sz="800">
                <a:latin typeface="Calibri Light" panose="020F0302020204030204" pitchFamily="34" charset="0"/>
                <a:cs typeface="Calibri Light" panose="020F0302020204030204" pitchFamily="34" charset="0"/>
              </a:rPr>
              <a:t> </a:t>
            </a:r>
            <a:r>
              <a:rPr lang="en-US" sz="800">
                <a:latin typeface="Calibri Light" panose="020F0302020204030204" pitchFamily="34" charset="0"/>
                <a:cs typeface="Calibri Light" panose="020F0302020204030204" pitchFamily="34" charset="0"/>
              </a:rPr>
              <a:t>Deloitte</a:t>
            </a:r>
            <a:r>
              <a:rPr lang="hu-HU" sz="800">
                <a:latin typeface="Calibri Light" panose="020F0302020204030204" pitchFamily="34" charset="0"/>
                <a:cs typeface="Calibri Light" panose="020F0302020204030204" pitchFamily="34" charset="0"/>
              </a:rPr>
              <a:t> </a:t>
            </a:r>
            <a:r>
              <a:rPr lang="hu-HU" sz="800" err="1">
                <a:latin typeface="Calibri Light" panose="020F0302020204030204" pitchFamily="34" charset="0"/>
                <a:cs typeface="Calibri Light" panose="020F0302020204030204" pitchFamily="34" charset="0"/>
              </a:rPr>
              <a:t>analysis</a:t>
            </a:r>
            <a:endParaRPr lang="en-US" sz="800">
              <a:latin typeface="Calibri Light" panose="020F0302020204030204" pitchFamily="34" charset="0"/>
              <a:cs typeface="Calibri Light" panose="020F0302020204030204" pitchFamily="34" charset="0"/>
            </a:endParaRPr>
          </a:p>
        </p:txBody>
      </p:sp>
      <p:sp>
        <p:nvSpPr>
          <p:cNvPr id="7" name="Footer Placeholder 3">
            <a:extLst>
              <a:ext uri="{FF2B5EF4-FFF2-40B4-BE49-F238E27FC236}">
                <a16:creationId xmlns:a16="http://schemas.microsoft.com/office/drawing/2014/main" id="{01B2FB7C-EF93-1FA3-2ADF-0BBB895FDDCF}"/>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GB" sz="600">
                <a:solidFill>
                  <a:schemeClr val="bg1">
                    <a:lumMod val="50000"/>
                  </a:schemeClr>
                </a:solidFill>
              </a:rPr>
              <a:t>© 202</a:t>
            </a:r>
            <a:r>
              <a:rPr lang="hu-HU" sz="600">
                <a:solidFill>
                  <a:schemeClr val="bg1">
                    <a:lumMod val="50000"/>
                  </a:schemeClr>
                </a:solidFill>
              </a:rPr>
              <a:t>3</a:t>
            </a:r>
            <a:r>
              <a:rPr lang="en-GB" sz="600">
                <a:solidFill>
                  <a:schemeClr val="bg1">
                    <a:lumMod val="50000"/>
                  </a:schemeClr>
                </a:solidFill>
              </a:rPr>
              <a:t> Deloitte </a:t>
            </a:r>
            <a:r>
              <a:rPr lang="en-US" sz="600">
                <a:solidFill>
                  <a:schemeClr val="bg1">
                    <a:lumMod val="50000"/>
                  </a:schemeClr>
                </a:solidFill>
              </a:rPr>
              <a:t>Hungary</a:t>
            </a:r>
            <a:endParaRPr lang="en-GB" sz="600">
              <a:solidFill>
                <a:schemeClr val="bg1">
                  <a:lumMod val="50000"/>
                </a:schemeClr>
              </a:solidFill>
            </a:endParaRPr>
          </a:p>
        </p:txBody>
      </p:sp>
      <p:sp>
        <p:nvSpPr>
          <p:cNvPr id="5" name="Rectangle 4">
            <a:extLst>
              <a:ext uri="{FF2B5EF4-FFF2-40B4-BE49-F238E27FC236}">
                <a16:creationId xmlns:a16="http://schemas.microsoft.com/office/drawing/2014/main" id="{E6C18071-BC57-F632-8D80-41DA475A5F2A}"/>
              </a:ext>
            </a:extLst>
          </p:cNvPr>
          <p:cNvSpPr/>
          <p:nvPr/>
        </p:nvSpPr>
        <p:spPr bwMode="gray">
          <a:xfrm>
            <a:off x="7502310" y="2273563"/>
            <a:ext cx="1277016" cy="3582192"/>
          </a:xfrm>
          <a:prstGeom prst="rect">
            <a:avLst/>
          </a:prstGeom>
          <a:noFill/>
          <a:ln w="19050" algn="ctr">
            <a:solidFill>
              <a:schemeClr val="accent1"/>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Tree>
    <p:extLst>
      <p:ext uri="{BB962C8B-B14F-4D97-AF65-F5344CB8AC3E}">
        <p14:creationId xmlns:p14="http://schemas.microsoft.com/office/powerpoint/2010/main" val="400595527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extLst>
              <p:ext uri="{D42A27DB-BD31-4B8C-83A1-F6EECF244321}">
                <p14:modId xmlns:p14="http://schemas.microsoft.com/office/powerpoint/2010/main" val="32340527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a:latin typeface="Calibri" panose="020F0502020204030204" pitchFamily="34" charset="0"/>
                <a:cs typeface="Calibri" panose="020F0502020204030204" pitchFamily="34" charset="0"/>
              </a:rPr>
              <a:t>Development of claims by country</a:t>
            </a:r>
          </a:p>
        </p:txBody>
      </p:sp>
      <p:sp>
        <p:nvSpPr>
          <p:cNvPr id="4" name="Text Placeholder 3"/>
          <p:cNvSpPr>
            <a:spLocks noGrp="1"/>
          </p:cNvSpPr>
          <p:nvPr>
            <p:ph type="body" sz="quarter" idx="13"/>
          </p:nvPr>
        </p:nvSpPr>
        <p:spPr/>
        <p:txBody>
          <a:bodyPr/>
          <a:lstStyle/>
          <a:p>
            <a:r>
              <a:rPr lang="en-US" sz="1600" dirty="0">
                <a:latin typeface="Calibri Light" panose="020F0302020204030204" pitchFamily="34" charset="0"/>
                <a:cs typeface="Calibri Light" panose="020F0302020204030204" pitchFamily="34" charset="0"/>
              </a:rPr>
              <a:t>In the first half of 2023, apart from Czechia, the level of claims expenditure continued to rise, but at the same time, premiums increased more during the observed period,  therefore the claims ratios improved in all observed countries.</a:t>
            </a:r>
          </a:p>
        </p:txBody>
      </p:sp>
      <p:sp>
        <p:nvSpPr>
          <p:cNvPr id="13" name="TextBox 12"/>
          <p:cNvSpPr txBox="1"/>
          <p:nvPr/>
        </p:nvSpPr>
        <p:spPr>
          <a:xfrm>
            <a:off x="365711" y="1755501"/>
            <a:ext cx="8398375" cy="184666"/>
          </a:xfrm>
          <a:prstGeom prst="rect">
            <a:avLst/>
          </a:prstGeom>
          <a:noFill/>
        </p:spPr>
        <p:txBody>
          <a:bodyPr wrap="square" lIns="0" tIns="0" rIns="0" bIns="0" rtlCol="0">
            <a:spAutoFit/>
          </a:bodyPr>
          <a:lstStyle/>
          <a:p>
            <a:pPr>
              <a:spcBef>
                <a:spcPts val="600"/>
              </a:spcBef>
              <a:buSzPct val="100000"/>
            </a:pPr>
            <a:r>
              <a:rPr lang="en-US" sz="1200" b="1" dirty="0">
                <a:solidFill>
                  <a:schemeClr val="accent1"/>
                </a:solidFill>
                <a:latin typeface="Calibri Light" panose="020F0302020204030204" pitchFamily="34" charset="0"/>
                <a:cs typeface="Calibri Light" panose="020F0302020204030204" pitchFamily="34" charset="0"/>
              </a:rPr>
              <a:t>Evolution of claims expenditure by country (2020 H1 – 2023 H1)</a:t>
            </a:r>
          </a:p>
        </p:txBody>
      </p:sp>
      <p:sp>
        <p:nvSpPr>
          <p:cNvPr id="3" name="Slide Number Placeholder 2"/>
          <p:cNvSpPr>
            <a:spLocks noGrp="1"/>
          </p:cNvSpPr>
          <p:nvPr>
            <p:ph type="sldNum" sz="quarter" idx="4"/>
          </p:nvPr>
        </p:nvSpPr>
        <p:spPr/>
        <p:txBody>
          <a:bodyPr/>
          <a:lstStyle/>
          <a:p>
            <a:fld id="{95CC1D26-A9BD-4BDE-BDD9-08EDBAE96860}" type="slidenum">
              <a:rPr lang="en-US" smtClean="0"/>
              <a:pPr/>
              <a:t>9</a:t>
            </a:fld>
            <a:endParaRPr lang="en-US"/>
          </a:p>
        </p:txBody>
      </p:sp>
      <p:sp>
        <p:nvSpPr>
          <p:cNvPr id="28" name="Oval 27">
            <a:extLst>
              <a:ext uri="{FF2B5EF4-FFF2-40B4-BE49-F238E27FC236}">
                <a16:creationId xmlns:a16="http://schemas.microsoft.com/office/drawing/2014/main" id="{9CDF3118-D66C-4567-8908-C3D0BB19559A}"/>
              </a:ext>
            </a:extLst>
          </p:cNvPr>
          <p:cNvSpPr/>
          <p:nvPr/>
        </p:nvSpPr>
        <p:spPr bwMode="gray">
          <a:xfrm>
            <a:off x="6858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cxnSp>
        <p:nvCxnSpPr>
          <p:cNvPr id="23" name="Straight Connector 22">
            <a:extLst>
              <a:ext uri="{FF2B5EF4-FFF2-40B4-BE49-F238E27FC236}">
                <a16:creationId xmlns:a16="http://schemas.microsoft.com/office/drawing/2014/main" id="{0CE08B4A-9CB9-42A7-B4CB-3228DC6FB715}"/>
              </a:ext>
            </a:extLst>
          </p:cNvPr>
          <p:cNvCxnSpPr/>
          <p:nvPr/>
        </p:nvCxnSpPr>
        <p:spPr>
          <a:xfrm>
            <a:off x="380951" y="1683026"/>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C80BDD8D-AC47-4B85-B46C-AD5D61097A82}"/>
              </a:ext>
            </a:extLst>
          </p:cNvPr>
          <p:cNvSpPr/>
          <p:nvPr/>
        </p:nvSpPr>
        <p:spPr bwMode="gray">
          <a:xfrm>
            <a:off x="6858000" y="70379"/>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8" name="Footer Placeholder 3">
            <a:extLst>
              <a:ext uri="{FF2B5EF4-FFF2-40B4-BE49-F238E27FC236}">
                <a16:creationId xmlns:a16="http://schemas.microsoft.com/office/drawing/2014/main" id="{26782A52-2BE2-466E-7015-4BFFCD39B68B}"/>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a:solidFill>
                  <a:schemeClr val="bg1">
                    <a:lumMod val="50000"/>
                  </a:schemeClr>
                </a:solidFill>
              </a:rPr>
              <a:t>© 2023 Deloitte Hungary</a:t>
            </a:r>
          </a:p>
        </p:txBody>
      </p:sp>
      <p:sp>
        <p:nvSpPr>
          <p:cNvPr id="9" name="Rectangle 8">
            <a:extLst>
              <a:ext uri="{FF2B5EF4-FFF2-40B4-BE49-F238E27FC236}">
                <a16:creationId xmlns:a16="http://schemas.microsoft.com/office/drawing/2014/main" id="{4029213D-E70C-A415-8B6C-C502A288E9B0}"/>
              </a:ext>
            </a:extLst>
          </p:cNvPr>
          <p:cNvSpPr/>
          <p:nvPr/>
        </p:nvSpPr>
        <p:spPr bwMode="gray">
          <a:xfrm>
            <a:off x="304800" y="6206399"/>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a:latin typeface="Calibri Light" panose="020F0302020204030204" pitchFamily="34" charset="0"/>
                <a:cs typeface="Calibri Light" panose="020F0302020204030204" pitchFamily="34" charset="0"/>
              </a:rPr>
              <a:t>Source: </a:t>
            </a:r>
            <a:r>
              <a:rPr lang="en-US" sz="800" err="1">
                <a:latin typeface="Calibri Light" panose="020F0302020204030204" pitchFamily="34" charset="0"/>
                <a:cs typeface="Calibri Light" panose="020F0302020204030204" pitchFamily="34" charset="0"/>
              </a:rPr>
              <a:t>Xprimm</a:t>
            </a:r>
            <a:r>
              <a:rPr lang="en-US" sz="800">
                <a:latin typeface="Calibri Light" panose="020F0302020204030204" pitchFamily="34" charset="0"/>
                <a:cs typeface="Calibri Light" panose="020F0302020204030204" pitchFamily="34" charset="0"/>
              </a:rPr>
              <a:t>, Deloitte analysis</a:t>
            </a:r>
          </a:p>
        </p:txBody>
      </p:sp>
      <p:graphicFrame>
        <p:nvGraphicFramePr>
          <p:cNvPr id="7" name="Chart 6">
            <a:extLst>
              <a:ext uri="{FF2B5EF4-FFF2-40B4-BE49-F238E27FC236}">
                <a16:creationId xmlns:a16="http://schemas.microsoft.com/office/drawing/2014/main" id="{5502386C-811C-108C-E0A4-22C254D94BE9}"/>
              </a:ext>
            </a:extLst>
          </p:cNvPr>
          <p:cNvGraphicFramePr>
            <a:graphicFrameLocks/>
          </p:cNvGraphicFramePr>
          <p:nvPr>
            <p:extLst>
              <p:ext uri="{D42A27DB-BD31-4B8C-83A1-F6EECF244321}">
                <p14:modId xmlns:p14="http://schemas.microsoft.com/office/powerpoint/2010/main" val="1054845137"/>
              </p:ext>
            </p:extLst>
          </p:nvPr>
        </p:nvGraphicFramePr>
        <p:xfrm>
          <a:off x="365711" y="2012641"/>
          <a:ext cx="8413615" cy="4089550"/>
        </p:xfrm>
        <a:graphic>
          <a:graphicData uri="http://schemas.openxmlformats.org/drawingml/2006/chart">
            <c:chart xmlns:c="http://schemas.openxmlformats.org/drawingml/2006/chart" xmlns:r="http://schemas.openxmlformats.org/officeDocument/2006/relationships" r:id="rId6"/>
          </a:graphicData>
        </a:graphic>
      </p:graphicFrame>
      <p:sp>
        <p:nvSpPr>
          <p:cNvPr id="5" name="Rectangle 4">
            <a:extLst>
              <a:ext uri="{FF2B5EF4-FFF2-40B4-BE49-F238E27FC236}">
                <a16:creationId xmlns:a16="http://schemas.microsoft.com/office/drawing/2014/main" id="{75403DD8-9061-0639-AED2-731069832A32}"/>
              </a:ext>
            </a:extLst>
          </p:cNvPr>
          <p:cNvSpPr/>
          <p:nvPr/>
        </p:nvSpPr>
        <p:spPr bwMode="gray">
          <a:xfrm>
            <a:off x="7078436" y="2141602"/>
            <a:ext cx="1223991" cy="3630547"/>
          </a:xfrm>
          <a:prstGeom prst="rect">
            <a:avLst/>
          </a:prstGeom>
          <a:noFill/>
          <a:ln w="19050" algn="ctr">
            <a:solidFill>
              <a:schemeClr val="accent1"/>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Tree>
    <p:extLst>
      <p:ext uri="{BB962C8B-B14F-4D97-AF65-F5344CB8AC3E}">
        <p14:creationId xmlns:p14="http://schemas.microsoft.com/office/powerpoint/2010/main" val="398979117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D6761FBD-4ADA-B325-5B03-081DA0F0B3A3}"/>
              </a:ext>
            </a:extLst>
          </p:cNvPr>
          <p:cNvGraphicFramePr>
            <a:graphicFrameLocks/>
          </p:cNvGraphicFramePr>
          <p:nvPr>
            <p:extLst>
              <p:ext uri="{D42A27DB-BD31-4B8C-83A1-F6EECF244321}">
                <p14:modId xmlns:p14="http://schemas.microsoft.com/office/powerpoint/2010/main" val="2938787651"/>
              </p:ext>
            </p:extLst>
          </p:nvPr>
        </p:nvGraphicFramePr>
        <p:xfrm>
          <a:off x="179214" y="1901658"/>
          <a:ext cx="8771466" cy="45061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3778464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a:latin typeface="Calibri" panose="020F0502020204030204" pitchFamily="34" charset="0"/>
                <a:cs typeface="Calibri" panose="020F0502020204030204" pitchFamily="34" charset="0"/>
              </a:rPr>
              <a:t>Number of insurance companies</a:t>
            </a:r>
            <a:r>
              <a:rPr lang="hu-HU">
                <a:latin typeface="Calibri" panose="020F0502020204030204" pitchFamily="34" charset="0"/>
                <a:cs typeface="Calibri" panose="020F0502020204030204" pitchFamily="34" charset="0"/>
              </a:rPr>
              <a:t> in CEE per country</a:t>
            </a:r>
          </a:p>
        </p:txBody>
      </p:sp>
      <p:sp>
        <p:nvSpPr>
          <p:cNvPr id="4" name="Text Placeholder 3"/>
          <p:cNvSpPr>
            <a:spLocks noGrp="1"/>
          </p:cNvSpPr>
          <p:nvPr>
            <p:ph type="body" sz="quarter" idx="13"/>
          </p:nvPr>
        </p:nvSpPr>
        <p:spPr>
          <a:xfrm>
            <a:off x="370648" y="651601"/>
            <a:ext cx="8393438" cy="757252"/>
          </a:xfrm>
        </p:spPr>
        <p:txBody>
          <a:bodyPr/>
          <a:lstStyle/>
          <a:p>
            <a:pPr>
              <a:spcAft>
                <a:spcPts val="0"/>
              </a:spcAft>
            </a:pPr>
            <a:r>
              <a:rPr lang="en-US" sz="1600">
                <a:latin typeface="Calibri Light" panose="020F0302020204030204" pitchFamily="34" charset="0"/>
                <a:cs typeface="Calibri Light" panose="020F0302020204030204" pitchFamily="34" charset="0"/>
              </a:rPr>
              <a:t>The insurance market in the CEE region is still quite fragmented, further market consolidation is expected</a:t>
            </a:r>
            <a:r>
              <a:rPr lang="hu-HU" sz="1600">
                <a:latin typeface="Calibri Light" panose="020F0302020204030204" pitchFamily="34" charset="0"/>
                <a:cs typeface="Calibri Light" panose="020F0302020204030204" pitchFamily="34" charset="0"/>
              </a:rPr>
              <a:t>.</a:t>
            </a:r>
          </a:p>
        </p:txBody>
      </p:sp>
      <p:sp>
        <p:nvSpPr>
          <p:cNvPr id="13" name="TextBox 12"/>
          <p:cNvSpPr txBox="1"/>
          <p:nvPr/>
        </p:nvSpPr>
        <p:spPr>
          <a:xfrm>
            <a:off x="304800" y="1734077"/>
            <a:ext cx="8584919" cy="446276"/>
          </a:xfrm>
          <a:prstGeom prst="rect">
            <a:avLst/>
          </a:prstGeom>
          <a:noFill/>
        </p:spPr>
        <p:txBody>
          <a:bodyPr wrap="square" lIns="0" tIns="0" rIns="0" bIns="0" rtlCol="0">
            <a:spAutoFit/>
          </a:bodyPr>
          <a:lstStyle/>
          <a:p>
            <a:pPr>
              <a:spcBef>
                <a:spcPts val="600"/>
              </a:spcBef>
              <a:buSzPct val="100000"/>
            </a:pPr>
            <a:r>
              <a:rPr lang="en-US" sz="1200" b="1" dirty="0">
                <a:solidFill>
                  <a:schemeClr val="accent1"/>
                </a:solidFill>
                <a:latin typeface="Calibri Light" panose="020F0302020204030204" pitchFamily="34" charset="0"/>
                <a:cs typeface="Calibri Light" panose="020F0302020204030204" pitchFamily="34" charset="0"/>
              </a:rPr>
              <a:t>Distribution and change of the number of insurance companies by business sector (2019 – 2022)</a:t>
            </a:r>
          </a:p>
          <a:p>
            <a:pPr>
              <a:spcBef>
                <a:spcPts val="600"/>
              </a:spcBef>
              <a:buSzPct val="100000"/>
            </a:pPr>
            <a:endParaRPr lang="en-US" sz="1200" b="1" dirty="0">
              <a:solidFill>
                <a:schemeClr val="accent1"/>
              </a:solidFill>
              <a:latin typeface="Calibri Light" panose="020F0302020204030204" pitchFamily="34" charset="0"/>
              <a:cs typeface="Calibri Light" panose="020F0302020204030204" pitchFamily="34" charset="0"/>
            </a:endParaRPr>
          </a:p>
        </p:txBody>
      </p:sp>
      <p:sp>
        <p:nvSpPr>
          <p:cNvPr id="3" name="Slide Number Placeholder 2"/>
          <p:cNvSpPr>
            <a:spLocks noGrp="1"/>
          </p:cNvSpPr>
          <p:nvPr>
            <p:ph type="sldNum" sz="quarter" idx="4"/>
          </p:nvPr>
        </p:nvSpPr>
        <p:spPr/>
        <p:txBody>
          <a:bodyPr/>
          <a:lstStyle/>
          <a:p>
            <a:fld id="{95CC1D26-A9BD-4BDE-BDD9-08EDBAE96860}" type="slidenum">
              <a:rPr lang="en-GB" smtClean="0"/>
              <a:pPr/>
              <a:t>10</a:t>
            </a:fld>
            <a:endParaRPr lang="en-GB"/>
          </a:p>
        </p:txBody>
      </p:sp>
      <p:sp>
        <p:nvSpPr>
          <p:cNvPr id="20" name="Oval 19">
            <a:extLst>
              <a:ext uri="{FF2B5EF4-FFF2-40B4-BE49-F238E27FC236}">
                <a16:creationId xmlns:a16="http://schemas.microsoft.com/office/drawing/2014/main" id="{3FB24C74-2853-4976-91C5-C9A08EC0F4F5}"/>
              </a:ext>
            </a:extLst>
          </p:cNvPr>
          <p:cNvSpPr/>
          <p:nvPr/>
        </p:nvSpPr>
        <p:spPr bwMode="gray">
          <a:xfrm>
            <a:off x="6858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cxnSp>
        <p:nvCxnSpPr>
          <p:cNvPr id="12" name="Straight Connector 11">
            <a:extLst>
              <a:ext uri="{FF2B5EF4-FFF2-40B4-BE49-F238E27FC236}">
                <a16:creationId xmlns:a16="http://schemas.microsoft.com/office/drawing/2014/main" id="{9C714F4F-931C-4AFA-B645-98BC2495FB12}"/>
              </a:ext>
            </a:extLst>
          </p:cNvPr>
          <p:cNvCxnSpPr/>
          <p:nvPr/>
        </p:nvCxnSpPr>
        <p:spPr>
          <a:xfrm>
            <a:off x="381000" y="1684303"/>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Footer Placeholder 3">
            <a:extLst>
              <a:ext uri="{FF2B5EF4-FFF2-40B4-BE49-F238E27FC236}">
                <a16:creationId xmlns:a16="http://schemas.microsoft.com/office/drawing/2014/main" id="{86FFA98C-81C5-CC29-F263-D98514405FDB}"/>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GB" sz="600">
                <a:solidFill>
                  <a:schemeClr val="bg1">
                    <a:lumMod val="50000"/>
                  </a:schemeClr>
                </a:solidFill>
              </a:rPr>
              <a:t>© 202</a:t>
            </a:r>
            <a:r>
              <a:rPr lang="hu-HU" sz="600">
                <a:solidFill>
                  <a:schemeClr val="bg1">
                    <a:lumMod val="50000"/>
                  </a:schemeClr>
                </a:solidFill>
              </a:rPr>
              <a:t>3</a:t>
            </a:r>
            <a:r>
              <a:rPr lang="en-GB" sz="600">
                <a:solidFill>
                  <a:schemeClr val="bg1">
                    <a:lumMod val="50000"/>
                  </a:schemeClr>
                </a:solidFill>
              </a:rPr>
              <a:t> Deloitte </a:t>
            </a:r>
            <a:r>
              <a:rPr lang="en-US" sz="600">
                <a:solidFill>
                  <a:schemeClr val="bg1">
                    <a:lumMod val="50000"/>
                  </a:schemeClr>
                </a:solidFill>
              </a:rPr>
              <a:t>Hungary</a:t>
            </a:r>
            <a:endParaRPr lang="en-GB" sz="600">
              <a:solidFill>
                <a:schemeClr val="bg1">
                  <a:lumMod val="50000"/>
                </a:schemeClr>
              </a:solidFill>
            </a:endParaRPr>
          </a:p>
        </p:txBody>
      </p:sp>
      <p:sp>
        <p:nvSpPr>
          <p:cNvPr id="8" name="Rectangle 7">
            <a:extLst>
              <a:ext uri="{FF2B5EF4-FFF2-40B4-BE49-F238E27FC236}">
                <a16:creationId xmlns:a16="http://schemas.microsoft.com/office/drawing/2014/main" id="{5122DECB-06B8-D5AC-8ACD-12DCC7E1BA23}"/>
              </a:ext>
            </a:extLst>
          </p:cNvPr>
          <p:cNvSpPr/>
          <p:nvPr/>
        </p:nvSpPr>
        <p:spPr bwMode="gray">
          <a:xfrm>
            <a:off x="304800" y="6190648"/>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a:latin typeface="Calibri Light" panose="020F0302020204030204" pitchFamily="34" charset="0"/>
                <a:cs typeface="Calibri Light" panose="020F0302020204030204" pitchFamily="34" charset="0"/>
              </a:rPr>
              <a:t>Source: Deloitte</a:t>
            </a:r>
            <a:r>
              <a:rPr lang="hu-HU" sz="800">
                <a:latin typeface="Calibri Light" panose="020F0302020204030204" pitchFamily="34" charset="0"/>
                <a:cs typeface="Calibri Light" panose="020F0302020204030204" pitchFamily="34" charset="0"/>
              </a:rPr>
              <a:t> </a:t>
            </a:r>
            <a:r>
              <a:rPr lang="hu-HU" sz="800" err="1">
                <a:latin typeface="Calibri Light" panose="020F0302020204030204" pitchFamily="34" charset="0"/>
                <a:cs typeface="Calibri Light" panose="020F0302020204030204" pitchFamily="34" charset="0"/>
              </a:rPr>
              <a:t>analysis</a:t>
            </a:r>
            <a:endParaRPr lang="en-US" sz="800">
              <a:latin typeface="Calibri Light" panose="020F0302020204030204" pitchFamily="34" charset="0"/>
              <a:cs typeface="Calibri Light" panose="020F0302020204030204" pitchFamily="34" charset="0"/>
            </a:endParaRPr>
          </a:p>
        </p:txBody>
      </p:sp>
      <p:sp>
        <p:nvSpPr>
          <p:cNvPr id="6" name="Rectangle 5">
            <a:extLst>
              <a:ext uri="{FF2B5EF4-FFF2-40B4-BE49-F238E27FC236}">
                <a16:creationId xmlns:a16="http://schemas.microsoft.com/office/drawing/2014/main" id="{2A7357A7-9747-D6FE-2E8C-6044BDD7FDCD}"/>
              </a:ext>
            </a:extLst>
          </p:cNvPr>
          <p:cNvSpPr/>
          <p:nvPr/>
        </p:nvSpPr>
        <p:spPr bwMode="gray">
          <a:xfrm>
            <a:off x="4933527" y="3627350"/>
            <a:ext cx="584198" cy="2320861"/>
          </a:xfrm>
          <a:prstGeom prst="rect">
            <a:avLst/>
          </a:prstGeom>
          <a:noFill/>
          <a:ln w="19050" algn="ctr">
            <a:solidFill>
              <a:schemeClr val="accent1"/>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16" name="Rectangle 15">
            <a:extLst>
              <a:ext uri="{FF2B5EF4-FFF2-40B4-BE49-F238E27FC236}">
                <a16:creationId xmlns:a16="http://schemas.microsoft.com/office/drawing/2014/main" id="{1F648A88-8B1D-35F0-F938-95DB9D3930B6}"/>
              </a:ext>
            </a:extLst>
          </p:cNvPr>
          <p:cNvSpPr/>
          <p:nvPr/>
        </p:nvSpPr>
        <p:spPr bwMode="gray">
          <a:xfrm>
            <a:off x="6837684" y="2230813"/>
            <a:ext cx="602944" cy="355586"/>
          </a:xfrm>
          <a:prstGeom prst="rect">
            <a:avLst/>
          </a:prstGeom>
          <a:solidFill>
            <a:schemeClr val="bg1"/>
          </a:solidFill>
          <a:ln w="19050" algn="ctr">
            <a:solidFill>
              <a:schemeClr val="accent2"/>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r>
              <a:rPr lang="en-US" sz="1200" b="1" dirty="0">
                <a:latin typeface="Calibri Light" panose="020F0302020204030204" pitchFamily="34" charset="0"/>
                <a:cs typeface="Calibri Light" panose="020F0302020204030204" pitchFamily="34" charset="0"/>
              </a:rPr>
              <a:t>40</a:t>
            </a:r>
          </a:p>
        </p:txBody>
      </p:sp>
      <p:sp>
        <p:nvSpPr>
          <p:cNvPr id="19" name="Rectangle 18">
            <a:extLst>
              <a:ext uri="{FF2B5EF4-FFF2-40B4-BE49-F238E27FC236}">
                <a16:creationId xmlns:a16="http://schemas.microsoft.com/office/drawing/2014/main" id="{3729D569-65D7-BC2F-26D6-691F75406D6D}"/>
              </a:ext>
            </a:extLst>
          </p:cNvPr>
          <p:cNvSpPr/>
          <p:nvPr/>
        </p:nvSpPr>
        <p:spPr bwMode="gray">
          <a:xfrm>
            <a:off x="6837684" y="2706654"/>
            <a:ext cx="602944" cy="355586"/>
          </a:xfrm>
          <a:prstGeom prst="rect">
            <a:avLst/>
          </a:prstGeom>
          <a:solidFill>
            <a:schemeClr val="bg1"/>
          </a:solidFill>
          <a:ln w="19050" algn="ctr">
            <a:solidFill>
              <a:schemeClr val="accent1"/>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r>
              <a:rPr lang="en-US" sz="1200" b="1" dirty="0">
                <a:latin typeface="Calibri Light" panose="020F0302020204030204" pitchFamily="34" charset="0"/>
                <a:cs typeface="Calibri Light" panose="020F0302020204030204" pitchFamily="34" charset="0"/>
              </a:rPr>
              <a:t>135</a:t>
            </a:r>
          </a:p>
        </p:txBody>
      </p:sp>
      <p:sp>
        <p:nvSpPr>
          <p:cNvPr id="21" name="Rectangle 20">
            <a:extLst>
              <a:ext uri="{FF2B5EF4-FFF2-40B4-BE49-F238E27FC236}">
                <a16:creationId xmlns:a16="http://schemas.microsoft.com/office/drawing/2014/main" id="{BBD6B384-CF5C-CD0E-D69E-7E35A013A2CE}"/>
              </a:ext>
            </a:extLst>
          </p:cNvPr>
          <p:cNvSpPr/>
          <p:nvPr/>
        </p:nvSpPr>
        <p:spPr bwMode="gray">
          <a:xfrm>
            <a:off x="6837684" y="3182038"/>
            <a:ext cx="602944" cy="355586"/>
          </a:xfrm>
          <a:prstGeom prst="rect">
            <a:avLst/>
          </a:prstGeom>
          <a:solidFill>
            <a:schemeClr val="bg1"/>
          </a:solidFill>
          <a:ln w="19050" algn="ctr">
            <a:solidFill>
              <a:srgbClr val="2392D2"/>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r>
              <a:rPr lang="en-US" sz="1200" b="1" dirty="0">
                <a:latin typeface="Calibri Light" panose="020F0302020204030204" pitchFamily="34" charset="0"/>
                <a:cs typeface="Calibri Light" panose="020F0302020204030204" pitchFamily="34" charset="0"/>
              </a:rPr>
              <a:t>124</a:t>
            </a:r>
          </a:p>
        </p:txBody>
      </p:sp>
      <p:sp>
        <p:nvSpPr>
          <p:cNvPr id="28" name="Rectangle 27">
            <a:extLst>
              <a:ext uri="{FF2B5EF4-FFF2-40B4-BE49-F238E27FC236}">
                <a16:creationId xmlns:a16="http://schemas.microsoft.com/office/drawing/2014/main" id="{EA7FB5BD-59C0-940B-47F2-885CE330327A}"/>
              </a:ext>
            </a:extLst>
          </p:cNvPr>
          <p:cNvSpPr/>
          <p:nvPr/>
        </p:nvSpPr>
        <p:spPr bwMode="gray">
          <a:xfrm>
            <a:off x="8018905" y="2221186"/>
            <a:ext cx="602944" cy="355586"/>
          </a:xfrm>
          <a:prstGeom prst="rect">
            <a:avLst/>
          </a:prstGeom>
          <a:solidFill>
            <a:schemeClr val="bg1"/>
          </a:solidFill>
          <a:ln w="19050" algn="ctr">
            <a:solidFill>
              <a:schemeClr val="accent2"/>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r>
              <a:rPr lang="en-US" sz="1200" b="1" dirty="0">
                <a:latin typeface="Calibri Light" panose="020F0302020204030204" pitchFamily="34" charset="0"/>
                <a:cs typeface="Calibri Light" panose="020F0302020204030204" pitchFamily="34" charset="0"/>
              </a:rPr>
              <a:t>39</a:t>
            </a:r>
          </a:p>
        </p:txBody>
      </p:sp>
      <p:sp>
        <p:nvSpPr>
          <p:cNvPr id="29" name="Rectangle 28">
            <a:extLst>
              <a:ext uri="{FF2B5EF4-FFF2-40B4-BE49-F238E27FC236}">
                <a16:creationId xmlns:a16="http://schemas.microsoft.com/office/drawing/2014/main" id="{27323752-E81D-63D3-8940-D6D170AF2624}"/>
              </a:ext>
            </a:extLst>
          </p:cNvPr>
          <p:cNvSpPr/>
          <p:nvPr/>
        </p:nvSpPr>
        <p:spPr bwMode="gray">
          <a:xfrm>
            <a:off x="8018905" y="2698651"/>
            <a:ext cx="602944" cy="355586"/>
          </a:xfrm>
          <a:prstGeom prst="rect">
            <a:avLst/>
          </a:prstGeom>
          <a:solidFill>
            <a:schemeClr val="bg1"/>
          </a:solidFill>
          <a:ln w="19050" algn="ctr">
            <a:solidFill>
              <a:schemeClr val="accent1"/>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r>
              <a:rPr lang="en-US" sz="1200" b="1" dirty="0">
                <a:latin typeface="Calibri Light" panose="020F0302020204030204" pitchFamily="34" charset="0"/>
                <a:cs typeface="Calibri Light" panose="020F0302020204030204" pitchFamily="34" charset="0"/>
              </a:rPr>
              <a:t>120</a:t>
            </a:r>
          </a:p>
        </p:txBody>
      </p:sp>
      <p:sp>
        <p:nvSpPr>
          <p:cNvPr id="30" name="Rectangle 29">
            <a:extLst>
              <a:ext uri="{FF2B5EF4-FFF2-40B4-BE49-F238E27FC236}">
                <a16:creationId xmlns:a16="http://schemas.microsoft.com/office/drawing/2014/main" id="{D86317CC-8A25-C866-977C-86B54497DEDA}"/>
              </a:ext>
            </a:extLst>
          </p:cNvPr>
          <p:cNvSpPr/>
          <p:nvPr/>
        </p:nvSpPr>
        <p:spPr bwMode="gray">
          <a:xfrm>
            <a:off x="8018905" y="3178227"/>
            <a:ext cx="602944" cy="355586"/>
          </a:xfrm>
          <a:prstGeom prst="rect">
            <a:avLst/>
          </a:prstGeom>
          <a:solidFill>
            <a:schemeClr val="bg1"/>
          </a:solidFill>
          <a:ln w="19050" algn="ctr">
            <a:solidFill>
              <a:srgbClr val="2392D2"/>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r>
              <a:rPr lang="en-US" sz="1200" b="1" dirty="0">
                <a:latin typeface="Calibri Light" panose="020F0302020204030204" pitchFamily="34" charset="0"/>
                <a:cs typeface="Calibri Light" panose="020F0302020204030204" pitchFamily="34" charset="0"/>
              </a:rPr>
              <a:t>118</a:t>
            </a:r>
          </a:p>
        </p:txBody>
      </p:sp>
      <p:sp>
        <p:nvSpPr>
          <p:cNvPr id="31" name="TextBox 30">
            <a:extLst>
              <a:ext uri="{FF2B5EF4-FFF2-40B4-BE49-F238E27FC236}">
                <a16:creationId xmlns:a16="http://schemas.microsoft.com/office/drawing/2014/main" id="{198A2E02-2593-C203-47C2-49CD83E046D3}"/>
              </a:ext>
            </a:extLst>
          </p:cNvPr>
          <p:cNvSpPr txBox="1"/>
          <p:nvPr/>
        </p:nvSpPr>
        <p:spPr>
          <a:xfrm>
            <a:off x="5217159" y="2327345"/>
            <a:ext cx="1484633" cy="184666"/>
          </a:xfrm>
          <a:prstGeom prst="rect">
            <a:avLst/>
          </a:prstGeom>
          <a:noFill/>
        </p:spPr>
        <p:txBody>
          <a:bodyPr wrap="square" lIns="0" tIns="0" rIns="0" bIns="0" rtlCol="0">
            <a:spAutoFit/>
          </a:bodyPr>
          <a:lstStyle/>
          <a:p>
            <a:pPr>
              <a:spcBef>
                <a:spcPts val="600"/>
              </a:spcBef>
              <a:buSzPct val="100000"/>
            </a:pPr>
            <a:r>
              <a:rPr lang="en-US" sz="1200" b="1" dirty="0">
                <a:solidFill>
                  <a:schemeClr val="accent2"/>
                </a:solidFill>
                <a:latin typeface="Calibri Light" panose="020F0302020204030204" pitchFamily="34" charset="0"/>
                <a:cs typeface="Calibri Light" panose="020F0302020204030204" pitchFamily="34" charset="0"/>
              </a:rPr>
              <a:t>Total life insurers</a:t>
            </a:r>
          </a:p>
        </p:txBody>
      </p:sp>
      <p:sp>
        <p:nvSpPr>
          <p:cNvPr id="32" name="TextBox 31">
            <a:extLst>
              <a:ext uri="{FF2B5EF4-FFF2-40B4-BE49-F238E27FC236}">
                <a16:creationId xmlns:a16="http://schemas.microsoft.com/office/drawing/2014/main" id="{D8C63B62-2E9F-6A01-1328-456CED7DAE89}"/>
              </a:ext>
            </a:extLst>
          </p:cNvPr>
          <p:cNvSpPr txBox="1"/>
          <p:nvPr/>
        </p:nvSpPr>
        <p:spPr>
          <a:xfrm>
            <a:off x="5217159" y="2794140"/>
            <a:ext cx="1484633" cy="184666"/>
          </a:xfrm>
          <a:prstGeom prst="rect">
            <a:avLst/>
          </a:prstGeom>
          <a:noFill/>
        </p:spPr>
        <p:txBody>
          <a:bodyPr wrap="square" lIns="0" tIns="0" rIns="0" bIns="0" rtlCol="0">
            <a:spAutoFit/>
          </a:bodyPr>
          <a:lstStyle/>
          <a:p>
            <a:pPr>
              <a:spcBef>
                <a:spcPts val="600"/>
              </a:spcBef>
              <a:buSzPct val="100000"/>
            </a:pPr>
            <a:r>
              <a:rPr lang="en-US" sz="1200" b="1" dirty="0">
                <a:solidFill>
                  <a:schemeClr val="accent1"/>
                </a:solidFill>
                <a:latin typeface="Calibri Light" panose="020F0302020204030204" pitchFamily="34" charset="0"/>
                <a:cs typeface="Calibri Light" panose="020F0302020204030204" pitchFamily="34" charset="0"/>
              </a:rPr>
              <a:t>Total Non-life insurers</a:t>
            </a:r>
          </a:p>
        </p:txBody>
      </p:sp>
      <p:sp>
        <p:nvSpPr>
          <p:cNvPr id="33" name="TextBox 32">
            <a:extLst>
              <a:ext uri="{FF2B5EF4-FFF2-40B4-BE49-F238E27FC236}">
                <a16:creationId xmlns:a16="http://schemas.microsoft.com/office/drawing/2014/main" id="{E7BA5CF4-D656-BE35-FA2D-EC9118AF00A1}"/>
              </a:ext>
            </a:extLst>
          </p:cNvPr>
          <p:cNvSpPr txBox="1"/>
          <p:nvPr/>
        </p:nvSpPr>
        <p:spPr>
          <a:xfrm>
            <a:off x="5217159" y="3295692"/>
            <a:ext cx="1484633" cy="184666"/>
          </a:xfrm>
          <a:prstGeom prst="rect">
            <a:avLst/>
          </a:prstGeom>
          <a:noFill/>
        </p:spPr>
        <p:txBody>
          <a:bodyPr wrap="square" lIns="0" tIns="0" rIns="0" bIns="0" rtlCol="0">
            <a:spAutoFit/>
          </a:bodyPr>
          <a:lstStyle/>
          <a:p>
            <a:pPr>
              <a:spcBef>
                <a:spcPts val="600"/>
              </a:spcBef>
              <a:buSzPct val="100000"/>
            </a:pPr>
            <a:r>
              <a:rPr lang="en-US" sz="1200" b="1" dirty="0">
                <a:solidFill>
                  <a:srgbClr val="2392D2"/>
                </a:solidFill>
                <a:latin typeface="Calibri Light" panose="020F0302020204030204" pitchFamily="34" charset="0"/>
                <a:cs typeface="Calibri Light" panose="020F0302020204030204" pitchFamily="34" charset="0"/>
              </a:rPr>
              <a:t>Total Composite insurers</a:t>
            </a:r>
          </a:p>
        </p:txBody>
      </p:sp>
      <p:sp>
        <p:nvSpPr>
          <p:cNvPr id="34" name="TextBox 33">
            <a:extLst>
              <a:ext uri="{FF2B5EF4-FFF2-40B4-BE49-F238E27FC236}">
                <a16:creationId xmlns:a16="http://schemas.microsoft.com/office/drawing/2014/main" id="{B9FF0AB3-5DC2-51DC-1D88-F1E8B7980E7B}"/>
              </a:ext>
            </a:extLst>
          </p:cNvPr>
          <p:cNvSpPr txBox="1"/>
          <p:nvPr/>
        </p:nvSpPr>
        <p:spPr>
          <a:xfrm>
            <a:off x="6983672" y="1986247"/>
            <a:ext cx="372172" cy="184666"/>
          </a:xfrm>
          <a:prstGeom prst="rect">
            <a:avLst/>
          </a:prstGeom>
          <a:noFill/>
        </p:spPr>
        <p:txBody>
          <a:bodyPr wrap="square" lIns="0" tIns="0" rIns="0" bIns="0" rtlCol="0">
            <a:spAutoFit/>
          </a:bodyPr>
          <a:lstStyle/>
          <a:p>
            <a:pPr>
              <a:spcBef>
                <a:spcPts val="600"/>
              </a:spcBef>
              <a:buSzPct val="100000"/>
            </a:pPr>
            <a:r>
              <a:rPr lang="en-US" sz="1200" b="1" dirty="0">
                <a:latin typeface="Calibri Light" panose="020F0302020204030204" pitchFamily="34" charset="0"/>
                <a:cs typeface="Calibri Light" panose="020F0302020204030204" pitchFamily="34" charset="0"/>
              </a:rPr>
              <a:t>2019</a:t>
            </a:r>
          </a:p>
        </p:txBody>
      </p:sp>
      <p:sp>
        <p:nvSpPr>
          <p:cNvPr id="35" name="TextBox 34">
            <a:extLst>
              <a:ext uri="{FF2B5EF4-FFF2-40B4-BE49-F238E27FC236}">
                <a16:creationId xmlns:a16="http://schemas.microsoft.com/office/drawing/2014/main" id="{D18C64E7-CEB3-EDA2-3394-C8B73FA1A730}"/>
              </a:ext>
            </a:extLst>
          </p:cNvPr>
          <p:cNvSpPr txBox="1"/>
          <p:nvPr/>
        </p:nvSpPr>
        <p:spPr>
          <a:xfrm>
            <a:off x="8125440" y="1982436"/>
            <a:ext cx="372172" cy="184666"/>
          </a:xfrm>
          <a:prstGeom prst="rect">
            <a:avLst/>
          </a:prstGeom>
          <a:noFill/>
        </p:spPr>
        <p:txBody>
          <a:bodyPr wrap="square" lIns="0" tIns="0" rIns="0" bIns="0" rtlCol="0">
            <a:spAutoFit/>
          </a:bodyPr>
          <a:lstStyle/>
          <a:p>
            <a:pPr>
              <a:spcBef>
                <a:spcPts val="600"/>
              </a:spcBef>
              <a:buSzPct val="100000"/>
            </a:pPr>
            <a:r>
              <a:rPr lang="en-US" sz="1200" b="1" dirty="0">
                <a:latin typeface="Calibri Light" panose="020F0302020204030204" pitchFamily="34" charset="0"/>
                <a:cs typeface="Calibri Light" panose="020F0302020204030204" pitchFamily="34" charset="0"/>
              </a:rPr>
              <a:t>2022</a:t>
            </a:r>
          </a:p>
        </p:txBody>
      </p:sp>
      <p:cxnSp>
        <p:nvCxnSpPr>
          <p:cNvPr id="37" name="Straight Arrow Connector 36">
            <a:extLst>
              <a:ext uri="{FF2B5EF4-FFF2-40B4-BE49-F238E27FC236}">
                <a16:creationId xmlns:a16="http://schemas.microsoft.com/office/drawing/2014/main" id="{304AF29D-3B3F-2257-ADE5-9E0F54217F5C}"/>
              </a:ext>
            </a:extLst>
          </p:cNvPr>
          <p:cNvCxnSpPr>
            <a:cxnSpLocks/>
          </p:cNvCxnSpPr>
          <p:nvPr/>
        </p:nvCxnSpPr>
        <p:spPr>
          <a:xfrm>
            <a:off x="7561584" y="2402790"/>
            <a:ext cx="3733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71A23C7C-FFAA-1135-D46A-954F3F3DAE98}"/>
              </a:ext>
            </a:extLst>
          </p:cNvPr>
          <p:cNvCxnSpPr>
            <a:cxnSpLocks/>
          </p:cNvCxnSpPr>
          <p:nvPr/>
        </p:nvCxnSpPr>
        <p:spPr>
          <a:xfrm>
            <a:off x="7561584" y="2870872"/>
            <a:ext cx="3733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171E0802-30AD-BF96-0CB6-788918EB794B}"/>
              </a:ext>
            </a:extLst>
          </p:cNvPr>
          <p:cNvCxnSpPr>
            <a:cxnSpLocks/>
          </p:cNvCxnSpPr>
          <p:nvPr/>
        </p:nvCxnSpPr>
        <p:spPr>
          <a:xfrm>
            <a:off x="7558750" y="3350932"/>
            <a:ext cx="3733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601537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5AF7BF9-C103-46EC-9985-9DEE5302594F}"/>
              </a:ext>
            </a:extLst>
          </p:cNvPr>
          <p:cNvGraphicFramePr>
            <a:graphicFrameLocks noChangeAspect="1"/>
          </p:cNvGraphicFramePr>
          <p:nvPr>
            <p:custDataLst>
              <p:tags r:id="rId1"/>
            </p:custDataLst>
            <p:extLst>
              <p:ext uri="{D42A27DB-BD31-4B8C-83A1-F6EECF244321}">
                <p14:modId xmlns:p14="http://schemas.microsoft.com/office/powerpoint/2010/main" val="17020483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6" name="Object 5" hidden="1">
                        <a:extLst>
                          <a:ext uri="{FF2B5EF4-FFF2-40B4-BE49-F238E27FC236}">
                            <a16:creationId xmlns:a16="http://schemas.microsoft.com/office/drawing/2014/main" id="{B5AF7BF9-C103-46EC-9985-9DEE530259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b="1" dirty="0">
                <a:latin typeface="Calibri Light" panose="020F0302020204030204" pitchFamily="34" charset="0"/>
                <a:cs typeface="Calibri Light" panose="020F0302020204030204" pitchFamily="34" charset="0"/>
              </a:rPr>
              <a:t>Largest insurance groups in the CEE region</a:t>
            </a:r>
          </a:p>
        </p:txBody>
      </p:sp>
      <p:sp>
        <p:nvSpPr>
          <p:cNvPr id="4" name="Text Placeholder 3"/>
          <p:cNvSpPr>
            <a:spLocks noGrp="1"/>
          </p:cNvSpPr>
          <p:nvPr>
            <p:ph type="body" sz="quarter" idx="13"/>
          </p:nvPr>
        </p:nvSpPr>
        <p:spPr/>
        <p:txBody>
          <a:bodyPr/>
          <a:lstStyle/>
          <a:p>
            <a:r>
              <a:rPr lang="en-US" sz="1600" dirty="0">
                <a:latin typeface="Calibri Light" panose="020F0302020204030204" pitchFamily="34" charset="0"/>
                <a:cs typeface="Calibri Light" panose="020F0302020204030204" pitchFamily="34" charset="0"/>
              </a:rPr>
              <a:t>Further consolidation is expected in the fragmented markets in which the leading insurance groups do not have a strategically important  market share.</a:t>
            </a:r>
            <a:endParaRPr lang="en-US" sz="1600" strike="sngStrike" dirty="0">
              <a:solidFill>
                <a:srgbClr val="FF0000"/>
              </a:solidFill>
              <a:latin typeface="Calibri Light" panose="020F0302020204030204" pitchFamily="34" charset="0"/>
              <a:cs typeface="Calibri Light" panose="020F0302020204030204" pitchFamily="34" charset="0"/>
            </a:endParaRPr>
          </a:p>
        </p:txBody>
      </p:sp>
      <p:sp>
        <p:nvSpPr>
          <p:cNvPr id="3" name="Slide Number Placeholder 2"/>
          <p:cNvSpPr>
            <a:spLocks noGrp="1"/>
          </p:cNvSpPr>
          <p:nvPr>
            <p:ph type="sldNum" sz="quarter" idx="4"/>
          </p:nvPr>
        </p:nvSpPr>
        <p:spPr/>
        <p:txBody>
          <a:bodyPr/>
          <a:lstStyle/>
          <a:p>
            <a:fld id="{95CC1D26-A9BD-4BDE-BDD9-08EDBAE96860}" type="slidenum">
              <a:rPr lang="en-US" smtClean="0"/>
              <a:pPr/>
              <a:t>11</a:t>
            </a:fld>
            <a:endParaRPr lang="en-US" dirty="0"/>
          </a:p>
        </p:txBody>
      </p:sp>
      <p:sp>
        <p:nvSpPr>
          <p:cNvPr id="19" name="Oval 18">
            <a:extLst>
              <a:ext uri="{FF2B5EF4-FFF2-40B4-BE49-F238E27FC236}">
                <a16:creationId xmlns:a16="http://schemas.microsoft.com/office/drawing/2014/main" id="{C869B7FA-6905-4322-936F-626056F42682}"/>
              </a:ext>
            </a:extLst>
          </p:cNvPr>
          <p:cNvSpPr/>
          <p:nvPr/>
        </p:nvSpPr>
        <p:spPr bwMode="gray">
          <a:xfrm>
            <a:off x="6858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dirty="0">
              <a:solidFill>
                <a:schemeClr val="bg1"/>
              </a:solidFill>
            </a:endParaRPr>
          </a:p>
        </p:txBody>
      </p:sp>
      <p:cxnSp>
        <p:nvCxnSpPr>
          <p:cNvPr id="17" name="Straight Connector 16">
            <a:extLst>
              <a:ext uri="{FF2B5EF4-FFF2-40B4-BE49-F238E27FC236}">
                <a16:creationId xmlns:a16="http://schemas.microsoft.com/office/drawing/2014/main" id="{A8606F10-DC66-4E58-8F5A-E12577AE62E5}"/>
              </a:ext>
            </a:extLst>
          </p:cNvPr>
          <p:cNvCxnSpPr/>
          <p:nvPr/>
        </p:nvCxnSpPr>
        <p:spPr>
          <a:xfrm>
            <a:off x="381000" y="1683026"/>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gray">
          <a:xfrm>
            <a:off x="381000" y="5328978"/>
            <a:ext cx="8382566" cy="995622"/>
          </a:xfrm>
          <a:prstGeom prst="rect">
            <a:avLst/>
          </a:prstGeom>
          <a:solidFill>
            <a:schemeClr val="bg1">
              <a:lumMod val="95000"/>
            </a:schemeClr>
          </a:solidFill>
          <a:ln w="19050" algn="ctr">
            <a:solidFill>
              <a:schemeClr val="bg1">
                <a:lumMod val="95000"/>
              </a:schemeClr>
            </a:solidFill>
            <a:miter lim="800000"/>
            <a:headEnd/>
            <a:tailEnd/>
          </a:ln>
        </p:spPr>
        <p:txBody>
          <a:bodyPr wrap="square" lIns="88900" tIns="88900" rIns="88900" bIns="88900" rtlCol="0" anchor="ctr"/>
          <a:lstStyle/>
          <a:p>
            <a:pPr algn="just">
              <a:lnSpc>
                <a:spcPct val="106000"/>
              </a:lnSpc>
              <a:buFont typeface="Wingdings 2" pitchFamily="18" charset="2"/>
              <a:buNone/>
            </a:pPr>
            <a:r>
              <a:rPr lang="en-US" sz="900" dirty="0">
                <a:latin typeface="Calibri" panose="020F0502020204030204" pitchFamily="34" charset="0"/>
                <a:cs typeface="Calibri" panose="020F0502020204030204" pitchFamily="34" charset="0"/>
              </a:rPr>
              <a:t>In the current, rather fragmented, CEE regional insurance market, there are many smaller players with a low market share who are not able to operate efficiently. The increasing regulatory pressure (IFRS17, SII) and the increasing loss ratios put additional pressure on insurers that are not scale-efficient. Recognizing this, some large regional insurance groups have already started to sell their non-critical holdings (e.g. Munich RE), and others (e.g. VIG) are trying to get as large as possible through acquisitions. The market remained relatively stable in 2022. </a:t>
            </a:r>
            <a:r>
              <a:rPr lang="en-US" sz="900" dirty="0" err="1">
                <a:latin typeface="Calibri" panose="020F0502020204030204" pitchFamily="34" charset="0"/>
                <a:cs typeface="Calibri" panose="020F0502020204030204" pitchFamily="34" charset="0"/>
              </a:rPr>
              <a:t>Euroins</a:t>
            </a:r>
            <a:r>
              <a:rPr lang="en-US" sz="900" dirty="0">
                <a:latin typeface="Calibri" panose="020F0502020204030204" pitchFamily="34" charset="0"/>
                <a:cs typeface="Calibri" panose="020F0502020204030204" pitchFamily="34" charset="0"/>
              </a:rPr>
              <a:t> IG’s insurance license was terminated by the Romanian supervisory authority in May 2023 losing its position in the table, and </a:t>
            </a:r>
            <a:r>
              <a:rPr lang="en-US" sz="900" dirty="0" err="1">
                <a:latin typeface="Calibri" panose="020F0502020204030204" pitchFamily="34" charset="0"/>
                <a:cs typeface="Calibri" panose="020F0502020204030204" pitchFamily="34" charset="0"/>
              </a:rPr>
              <a:t>Talanx</a:t>
            </a:r>
            <a:r>
              <a:rPr lang="en-US" sz="900" dirty="0">
                <a:latin typeface="Calibri" panose="020F0502020204030204" pitchFamily="34" charset="0"/>
                <a:cs typeface="Calibri" panose="020F0502020204030204" pitchFamily="34" charset="0"/>
              </a:rPr>
              <a:t> Group exited the market by selling their shares in Magyar Posta Biztosító Zrt. to the Hungarian state-owned Corvinus </a:t>
            </a:r>
            <a:r>
              <a:rPr lang="en-US" sz="900" dirty="0" err="1">
                <a:latin typeface="Calibri" panose="020F0502020204030204" pitchFamily="34" charset="0"/>
                <a:cs typeface="Calibri" panose="020F0502020204030204" pitchFamily="34" charset="0"/>
              </a:rPr>
              <a:t>Nemzetkozi</a:t>
            </a:r>
            <a:r>
              <a:rPr lang="en-US" sz="900" dirty="0">
                <a:latin typeface="Calibri" panose="020F0502020204030204" pitchFamily="34" charset="0"/>
                <a:cs typeface="Calibri" panose="020F0502020204030204" pitchFamily="34" charset="0"/>
              </a:rPr>
              <a:t> </a:t>
            </a:r>
            <a:r>
              <a:rPr lang="en-US" sz="900" dirty="0" err="1">
                <a:latin typeface="Calibri" panose="020F0502020204030204" pitchFamily="34" charset="0"/>
                <a:cs typeface="Calibri" panose="020F0502020204030204" pitchFamily="34" charset="0"/>
              </a:rPr>
              <a:t>Befektetesi</a:t>
            </a:r>
            <a:r>
              <a:rPr lang="en-US" sz="900" dirty="0">
                <a:latin typeface="Calibri" panose="020F0502020204030204" pitchFamily="34" charset="0"/>
                <a:cs typeface="Calibri" panose="020F0502020204030204" pitchFamily="34" charset="0"/>
              </a:rPr>
              <a:t> Zrt, shifting the position of all insurers below the 5</a:t>
            </a:r>
            <a:r>
              <a:rPr lang="en-US" sz="900" baseline="30000" dirty="0">
                <a:latin typeface="Calibri" panose="020F0502020204030204" pitchFamily="34" charset="0"/>
                <a:cs typeface="Calibri" panose="020F0502020204030204" pitchFamily="34" charset="0"/>
              </a:rPr>
              <a:t>th</a:t>
            </a:r>
            <a:r>
              <a:rPr lang="en-US" sz="900" dirty="0">
                <a:latin typeface="Calibri" panose="020F0502020204030204" pitchFamily="34" charset="0"/>
                <a:cs typeface="Calibri" panose="020F0502020204030204" pitchFamily="34" charset="0"/>
              </a:rPr>
              <a:t> position. In the life segment, </a:t>
            </a:r>
            <a:r>
              <a:rPr lang="en-US" sz="900" dirty="0" err="1">
                <a:latin typeface="Calibri" panose="020F0502020204030204" pitchFamily="34" charset="0"/>
                <a:cs typeface="Calibri" panose="020F0502020204030204" pitchFamily="34" charset="0"/>
              </a:rPr>
              <a:t>Triglav</a:t>
            </a:r>
            <a:r>
              <a:rPr lang="en-US" sz="900" dirty="0">
                <a:latin typeface="Calibri" panose="020F0502020204030204" pitchFamily="34" charset="0"/>
                <a:cs typeface="Calibri" panose="020F0502020204030204" pitchFamily="34" charset="0"/>
              </a:rPr>
              <a:t> Group expanded taking the 7</a:t>
            </a:r>
            <a:r>
              <a:rPr lang="en-US" sz="900" baseline="30000" dirty="0">
                <a:latin typeface="Calibri" panose="020F0502020204030204" pitchFamily="34" charset="0"/>
                <a:cs typeface="Calibri" panose="020F0502020204030204" pitchFamily="34" charset="0"/>
              </a:rPr>
              <a:t>th</a:t>
            </a:r>
            <a:r>
              <a:rPr lang="en-US" sz="900" dirty="0">
                <a:latin typeface="Calibri" panose="020F0502020204030204" pitchFamily="34" charset="0"/>
                <a:cs typeface="Calibri" panose="020F0502020204030204" pitchFamily="34" charset="0"/>
              </a:rPr>
              <a:t> place among life insurers. While in the non-life segment, </a:t>
            </a:r>
            <a:r>
              <a:rPr lang="en-US" sz="900" dirty="0" err="1">
                <a:latin typeface="Calibri" panose="020F0502020204030204" pitchFamily="34" charset="0"/>
                <a:cs typeface="Calibri" panose="020F0502020204030204" pitchFamily="34" charset="0"/>
              </a:rPr>
              <a:t>Groupama</a:t>
            </a:r>
            <a:r>
              <a:rPr lang="en-US" sz="900" dirty="0">
                <a:latin typeface="Calibri" panose="020F0502020204030204" pitchFamily="34" charset="0"/>
                <a:cs typeface="Calibri" panose="020F0502020204030204" pitchFamily="34" charset="0"/>
              </a:rPr>
              <a:t> became the 8</a:t>
            </a:r>
            <a:r>
              <a:rPr lang="en-US" sz="900" baseline="30000" dirty="0">
                <a:latin typeface="Calibri" panose="020F0502020204030204" pitchFamily="34" charset="0"/>
                <a:cs typeface="Calibri" panose="020F0502020204030204" pitchFamily="34" charset="0"/>
              </a:rPr>
              <a:t>th</a:t>
            </a:r>
            <a:r>
              <a:rPr lang="en-US" sz="900" dirty="0">
                <a:latin typeface="Calibri" panose="020F0502020204030204" pitchFamily="34" charset="0"/>
                <a:cs typeface="Calibri" panose="020F0502020204030204" pitchFamily="34" charset="0"/>
              </a:rPr>
              <a:t> player among its peers.</a:t>
            </a:r>
          </a:p>
        </p:txBody>
      </p:sp>
      <p:sp>
        <p:nvSpPr>
          <p:cNvPr id="20" name="TextBox 19"/>
          <p:cNvSpPr txBox="1"/>
          <p:nvPr/>
        </p:nvSpPr>
        <p:spPr>
          <a:xfrm>
            <a:off x="365760" y="1756778"/>
            <a:ext cx="8398375" cy="184666"/>
          </a:xfrm>
          <a:prstGeom prst="rect">
            <a:avLst/>
          </a:prstGeom>
          <a:noFill/>
        </p:spPr>
        <p:txBody>
          <a:bodyPr wrap="square" lIns="0" tIns="0" rIns="0" bIns="0" rtlCol="0">
            <a:spAutoFit/>
          </a:bodyPr>
          <a:lstStyle/>
          <a:p>
            <a:pPr>
              <a:spcBef>
                <a:spcPts val="600"/>
              </a:spcBef>
              <a:buSzPct val="100000"/>
            </a:pPr>
            <a:r>
              <a:rPr lang="en-US" sz="1200" b="1" dirty="0">
                <a:solidFill>
                  <a:schemeClr val="accent1"/>
                </a:solidFill>
                <a:latin typeface="Calibri Light" panose="020F0302020204030204" pitchFamily="34" charset="0"/>
                <a:cs typeface="Calibri Light" panose="020F0302020204030204" pitchFamily="34" charset="0"/>
              </a:rPr>
              <a:t>The leading insurance groups in the region based on gross written premiums (2022)</a:t>
            </a:r>
          </a:p>
        </p:txBody>
      </p:sp>
      <p:sp>
        <p:nvSpPr>
          <p:cNvPr id="5" name="Footer Placeholder 3">
            <a:extLst>
              <a:ext uri="{FF2B5EF4-FFF2-40B4-BE49-F238E27FC236}">
                <a16:creationId xmlns:a16="http://schemas.microsoft.com/office/drawing/2014/main" id="{BA6BB105-0546-4A09-DEDA-0CDF80FB7D97}"/>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dirty="0">
                <a:solidFill>
                  <a:schemeClr val="bg1">
                    <a:lumMod val="50000"/>
                  </a:schemeClr>
                </a:solidFill>
              </a:rPr>
              <a:t>© 2023 Deloitte Hungary</a:t>
            </a:r>
          </a:p>
        </p:txBody>
      </p:sp>
      <p:pic>
        <p:nvPicPr>
          <p:cNvPr id="26" name="Picture 25">
            <a:extLst>
              <a:ext uri="{FF2B5EF4-FFF2-40B4-BE49-F238E27FC236}">
                <a16:creationId xmlns:a16="http://schemas.microsoft.com/office/drawing/2014/main" id="{9449F0E2-E371-878B-F1FF-372EB1281BB1}"/>
              </a:ext>
            </a:extLst>
          </p:cNvPr>
          <p:cNvPicPr>
            <a:picLocks noChangeAspect="1"/>
          </p:cNvPicPr>
          <p:nvPr/>
        </p:nvPicPr>
        <p:blipFill>
          <a:blip r:embed="rId6"/>
          <a:stretch>
            <a:fillRect/>
          </a:stretch>
        </p:blipFill>
        <p:spPr>
          <a:xfrm>
            <a:off x="3003804" y="5149902"/>
            <a:ext cx="2453640" cy="167640"/>
          </a:xfrm>
          <a:prstGeom prst="rect">
            <a:avLst/>
          </a:prstGeom>
        </p:spPr>
      </p:pic>
      <p:sp>
        <p:nvSpPr>
          <p:cNvPr id="2" name="Rectangle 1">
            <a:extLst>
              <a:ext uri="{FF2B5EF4-FFF2-40B4-BE49-F238E27FC236}">
                <a16:creationId xmlns:a16="http://schemas.microsoft.com/office/drawing/2014/main" id="{DA0C8901-9844-F92C-D410-94807D43D220}"/>
              </a:ext>
            </a:extLst>
          </p:cNvPr>
          <p:cNvSpPr/>
          <p:nvPr/>
        </p:nvSpPr>
        <p:spPr bwMode="gray">
          <a:xfrm>
            <a:off x="304800" y="6190648"/>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700" dirty="0">
              <a:latin typeface="Calibri Light" panose="020F0302020204030204" pitchFamily="34" charset="0"/>
              <a:cs typeface="Calibri Light" panose="020F0302020204030204" pitchFamily="34" charset="0"/>
            </a:endParaRPr>
          </a:p>
          <a:p>
            <a:r>
              <a:rPr lang="en-US" sz="800" dirty="0">
                <a:latin typeface="Calibri Light" panose="020F0302020204030204" pitchFamily="34" charset="0"/>
                <a:cs typeface="Calibri Light" panose="020F0302020204030204" pitchFamily="34" charset="0"/>
              </a:rPr>
              <a:t>Source: </a:t>
            </a:r>
            <a:r>
              <a:rPr lang="en-US" sz="800" dirty="0" err="1">
                <a:latin typeface="Calibri Light" panose="020F0302020204030204" pitchFamily="34" charset="0"/>
                <a:cs typeface="Calibri Light" panose="020F0302020204030204" pitchFamily="34" charset="0"/>
              </a:rPr>
              <a:t>Xprimm</a:t>
            </a:r>
            <a:r>
              <a:rPr lang="en-US" sz="800" dirty="0">
                <a:latin typeface="Calibri Light" panose="020F0302020204030204" pitchFamily="34" charset="0"/>
                <a:cs typeface="Calibri Light" panose="020F0302020204030204" pitchFamily="34" charset="0"/>
              </a:rPr>
              <a:t>, Data from insurance associations, National bank data, Deloitte analysis</a:t>
            </a:r>
          </a:p>
        </p:txBody>
      </p:sp>
      <p:pic>
        <p:nvPicPr>
          <p:cNvPr id="8" name="Picture 7">
            <a:extLst>
              <a:ext uri="{FF2B5EF4-FFF2-40B4-BE49-F238E27FC236}">
                <a16:creationId xmlns:a16="http://schemas.microsoft.com/office/drawing/2014/main" id="{661B7C82-A432-8D4F-B872-540BF7889103}"/>
              </a:ext>
            </a:extLst>
          </p:cNvPr>
          <p:cNvPicPr>
            <a:picLocks noChangeAspect="1"/>
          </p:cNvPicPr>
          <p:nvPr/>
        </p:nvPicPr>
        <p:blipFill>
          <a:blip r:embed="rId7"/>
          <a:stretch>
            <a:fillRect/>
          </a:stretch>
        </p:blipFill>
        <p:spPr>
          <a:xfrm>
            <a:off x="388904" y="1957743"/>
            <a:ext cx="8382566" cy="1602286"/>
          </a:xfrm>
          <a:prstGeom prst="rect">
            <a:avLst/>
          </a:prstGeom>
        </p:spPr>
      </p:pic>
      <p:pic>
        <p:nvPicPr>
          <p:cNvPr id="9" name="Picture 8">
            <a:extLst>
              <a:ext uri="{FF2B5EF4-FFF2-40B4-BE49-F238E27FC236}">
                <a16:creationId xmlns:a16="http://schemas.microsoft.com/office/drawing/2014/main" id="{B0E88F96-F2F0-B378-5446-50E644BA878A}"/>
              </a:ext>
            </a:extLst>
          </p:cNvPr>
          <p:cNvPicPr>
            <a:picLocks noChangeAspect="1"/>
          </p:cNvPicPr>
          <p:nvPr/>
        </p:nvPicPr>
        <p:blipFill>
          <a:blip r:embed="rId8"/>
          <a:stretch>
            <a:fillRect/>
          </a:stretch>
        </p:blipFill>
        <p:spPr>
          <a:xfrm>
            <a:off x="381000" y="3544047"/>
            <a:ext cx="8382566" cy="1602285"/>
          </a:xfrm>
          <a:prstGeom prst="rect">
            <a:avLst/>
          </a:prstGeom>
        </p:spPr>
      </p:pic>
    </p:spTree>
    <p:extLst>
      <p:ext uri="{BB962C8B-B14F-4D97-AF65-F5344CB8AC3E}">
        <p14:creationId xmlns:p14="http://schemas.microsoft.com/office/powerpoint/2010/main" val="221961484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gray">
          <a:xfrm>
            <a:off x="9358864" y="1371600"/>
            <a:ext cx="136421" cy="4075605"/>
          </a:xfrm>
          <a:prstGeom prst="rect">
            <a:avLst/>
          </a:prstGeom>
          <a:solidFill>
            <a:schemeClr val="bg1">
              <a:lumMod val="85000"/>
            </a:schemeClr>
          </a:solidFill>
          <a:ln w="19050" algn="ctr">
            <a:solidFill>
              <a:schemeClr val="bg1">
                <a:lumMod val="85000"/>
              </a:schemeClr>
            </a:solidFill>
            <a:miter lim="800000"/>
            <a:headEnd/>
            <a:tailEnd/>
          </a:ln>
        </p:spPr>
        <p:txBody>
          <a:bodyPr wrap="square" lIns="97996" tIns="97996" rIns="97996" bIns="97996" rtlCol="0" anchor="ctr"/>
          <a:lstStyle/>
          <a:p>
            <a:pPr algn="ctr">
              <a:lnSpc>
                <a:spcPct val="106000"/>
              </a:lnSpc>
              <a:buFont typeface="Wingdings 2" pitchFamily="18" charset="2"/>
              <a:buNone/>
            </a:pPr>
            <a:endParaRPr lang="en-US" sz="1764" b="1">
              <a:solidFill>
                <a:schemeClr val="bg1">
                  <a:lumMod val="85000"/>
                </a:schemeClr>
              </a:solidFill>
            </a:endParaRPr>
          </a:p>
        </p:txBody>
      </p:sp>
      <p:sp>
        <p:nvSpPr>
          <p:cNvPr id="4" name="Slide Number Placeholder 3"/>
          <p:cNvSpPr>
            <a:spLocks noGrp="1"/>
          </p:cNvSpPr>
          <p:nvPr>
            <p:ph type="sldNum" sz="quarter" idx="4"/>
          </p:nvPr>
        </p:nvSpPr>
        <p:spPr/>
        <p:txBody>
          <a:bodyPr/>
          <a:lstStyle/>
          <a:p>
            <a:fld id="{95CC1D26-A9BD-4BDE-BDD9-08EDBAE96860}" type="slidenum">
              <a:rPr lang="en-GB" smtClean="0"/>
              <a:pPr/>
              <a:t>12</a:t>
            </a:fld>
            <a:endParaRPr lang="en-GB"/>
          </a:p>
        </p:txBody>
      </p:sp>
      <p:sp>
        <p:nvSpPr>
          <p:cNvPr id="8" name="TextBox 7">
            <a:extLst>
              <a:ext uri="{FF2B5EF4-FFF2-40B4-BE49-F238E27FC236}">
                <a16:creationId xmlns:a16="http://schemas.microsoft.com/office/drawing/2014/main" id="{F7BB0E02-A9D2-4AF8-AD5E-153AD33CEE0D}"/>
              </a:ext>
            </a:extLst>
          </p:cNvPr>
          <p:cNvSpPr txBox="1"/>
          <p:nvPr/>
        </p:nvSpPr>
        <p:spPr>
          <a:xfrm>
            <a:off x="580554" y="3002280"/>
            <a:ext cx="1235916" cy="1954381"/>
          </a:xfrm>
          <a:prstGeom prst="rect">
            <a:avLst/>
          </a:prstGeom>
          <a:noFill/>
        </p:spPr>
        <p:txBody>
          <a:bodyPr wrap="none" lIns="0" tIns="0" rIns="0" bIns="0" rtlCol="0">
            <a:spAutoFit/>
          </a:bodyPr>
          <a:lstStyle/>
          <a:p>
            <a:pPr>
              <a:spcBef>
                <a:spcPts val="661"/>
              </a:spcBef>
              <a:buSzPct val="100000"/>
            </a:pPr>
            <a:r>
              <a:rPr lang="hu-HU" sz="12700">
                <a:solidFill>
                  <a:schemeClr val="bg1">
                    <a:lumMod val="85000"/>
                  </a:schemeClr>
                </a:solidFill>
                <a:latin typeface="Calibri" panose="020F0502020204030204" pitchFamily="34" charset="0"/>
                <a:cs typeface="Calibri" panose="020F0502020204030204" pitchFamily="34" charset="0"/>
              </a:rPr>
              <a:t>3</a:t>
            </a:r>
            <a:r>
              <a:rPr lang="en-US" sz="12700">
                <a:solidFill>
                  <a:schemeClr val="bg1">
                    <a:lumMod val="85000"/>
                  </a:schemeClr>
                </a:solidFill>
                <a:latin typeface="Calibri" panose="020F0502020204030204" pitchFamily="34" charset="0"/>
                <a:cs typeface="Calibri" panose="020F0502020204030204" pitchFamily="34" charset="0"/>
              </a:rPr>
              <a:t>.</a:t>
            </a:r>
          </a:p>
        </p:txBody>
      </p:sp>
      <p:pic>
        <p:nvPicPr>
          <p:cNvPr id="10" name="Picture 9" descr="A picture containing diagram&#10;&#10;Description automatically generated">
            <a:extLst>
              <a:ext uri="{FF2B5EF4-FFF2-40B4-BE49-F238E27FC236}">
                <a16:creationId xmlns:a16="http://schemas.microsoft.com/office/drawing/2014/main" id="{C125498A-35B1-42E3-90F3-645E23010484}"/>
              </a:ext>
            </a:extLst>
          </p:cNvPr>
          <p:cNvPicPr>
            <a:picLocks noChangeAspect="1"/>
          </p:cNvPicPr>
          <p:nvPr/>
        </p:nvPicPr>
        <p:blipFill>
          <a:blip r:embed="rId3"/>
          <a:stretch>
            <a:fillRect/>
          </a:stretch>
        </p:blipFill>
        <p:spPr>
          <a:xfrm>
            <a:off x="5151112" y="0"/>
            <a:ext cx="4145288" cy="6858000"/>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2275486568"/>
              </p:ext>
            </p:extLst>
          </p:nvPr>
        </p:nvGraphicFramePr>
        <p:xfrm>
          <a:off x="2121271" y="2687320"/>
          <a:ext cx="2895600" cy="185420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3058748787"/>
                    </a:ext>
                  </a:extLst>
                </a:gridCol>
              </a:tblGrid>
              <a:tr h="370840">
                <a:tc>
                  <a:txBody>
                    <a:bodyPr/>
                    <a:lstStyle/>
                    <a:p>
                      <a:r>
                        <a:rPr lang="en-US" sz="1600" b="0" noProof="0">
                          <a:solidFill>
                            <a:schemeClr val="bg1"/>
                          </a:solidFill>
                          <a:latin typeface="Calibri" panose="020F0502020204030204" pitchFamily="34" charset="0"/>
                          <a:cs typeface="Calibri" panose="020F0502020204030204" pitchFamily="34" charset="0"/>
                        </a:rPr>
                        <a:t>Macroeconomic overview</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34781030"/>
                  </a:ext>
                </a:extLst>
              </a:tr>
              <a:tr h="370840">
                <a:tc>
                  <a:txBody>
                    <a:bodyPr/>
                    <a:lstStyle/>
                    <a:p>
                      <a:r>
                        <a:rPr lang="en-US" sz="1600" b="0" kern="1200" noProof="0">
                          <a:solidFill>
                            <a:schemeClr val="bg1"/>
                          </a:solidFill>
                          <a:latin typeface="Calibri" panose="020F0502020204030204" pitchFamily="34" charset="0"/>
                          <a:ea typeface="+mn-ea"/>
                          <a:cs typeface="Calibri" panose="020F0502020204030204" pitchFamily="34" charset="0"/>
                        </a:rPr>
                        <a:t>Insurance market trends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9356454"/>
                  </a:ext>
                </a:extLst>
              </a:tr>
              <a:tr h="370840">
                <a:tc>
                  <a:txBody>
                    <a:bodyPr/>
                    <a:lstStyle/>
                    <a:p>
                      <a:r>
                        <a:rPr lang="en-US" sz="1600" noProof="0">
                          <a:solidFill>
                            <a:schemeClr val="tx1"/>
                          </a:solidFill>
                          <a:latin typeface="Calibri" panose="020F0502020204030204" pitchFamily="34" charset="0"/>
                          <a:cs typeface="Calibri" panose="020F0502020204030204" pitchFamily="34" charset="0"/>
                        </a:rPr>
                        <a:t>Insurance</a:t>
                      </a:r>
                      <a:r>
                        <a:rPr lang="hu-HU" sz="1600" noProof="0">
                          <a:solidFill>
                            <a:schemeClr val="tx1"/>
                          </a:solidFill>
                          <a:latin typeface="Calibri" panose="020F0502020204030204" pitchFamily="34" charset="0"/>
                          <a:cs typeface="Calibri" panose="020F0502020204030204" pitchFamily="34" charset="0"/>
                        </a:rPr>
                        <a:t> related</a:t>
                      </a:r>
                      <a:r>
                        <a:rPr lang="en-US" sz="1600" noProof="0">
                          <a:solidFill>
                            <a:schemeClr val="tx1"/>
                          </a:solidFill>
                          <a:latin typeface="Calibri" panose="020F0502020204030204" pitchFamily="34" charset="0"/>
                          <a:cs typeface="Calibri" panose="020F0502020204030204" pitchFamily="34" charset="0"/>
                        </a:rPr>
                        <a:t> transactions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44593521"/>
                  </a:ext>
                </a:extLst>
              </a:tr>
              <a:tr h="370840">
                <a:tc>
                  <a:txBody>
                    <a:bodyPr/>
                    <a:lstStyle/>
                    <a:p>
                      <a:r>
                        <a:rPr lang="en-US" sz="1600" noProof="0" dirty="0">
                          <a:solidFill>
                            <a:schemeClr val="bg1">
                              <a:lumMod val="85000"/>
                            </a:schemeClr>
                          </a:solidFill>
                          <a:latin typeface="Calibri" panose="020F0502020204030204" pitchFamily="34" charset="0"/>
                          <a:cs typeface="Calibri" panose="020F0502020204030204" pitchFamily="34" charset="0"/>
                        </a:rPr>
                        <a:t>M&amp;A activity in Serbia</a:t>
                      </a:r>
                      <a:endParaRPr lang="en-US" sz="1600" baseline="0" noProof="0" dirty="0">
                        <a:solidFill>
                          <a:schemeClr val="bg1">
                            <a:lumMod val="8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0659069"/>
                  </a:ext>
                </a:extLst>
              </a:tr>
              <a:tr h="370840">
                <a:tc>
                  <a:txBody>
                    <a:bodyPr/>
                    <a:lstStyle/>
                    <a:p>
                      <a:r>
                        <a:rPr lang="en-US" sz="1600" baseline="0" noProof="0" dirty="0">
                          <a:solidFill>
                            <a:schemeClr val="bg1">
                              <a:lumMod val="85000"/>
                            </a:schemeClr>
                          </a:solidFill>
                          <a:latin typeface="Calibri" panose="020F0502020204030204" pitchFamily="34" charset="0"/>
                          <a:cs typeface="Calibri" panose="020F0502020204030204" pitchFamily="34" charset="0"/>
                        </a:rPr>
                        <a:t>Q&amp;A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25370556"/>
                  </a:ext>
                </a:extLst>
              </a:tr>
            </a:tbl>
          </a:graphicData>
        </a:graphic>
      </p:graphicFrame>
      <p:cxnSp>
        <p:nvCxnSpPr>
          <p:cNvPr id="13" name="Straight Connector 12">
            <a:extLst>
              <a:ext uri="{FF2B5EF4-FFF2-40B4-BE49-F238E27FC236}">
                <a16:creationId xmlns:a16="http://schemas.microsoft.com/office/drawing/2014/main" id="{9A16CCA7-0A23-426E-A7D3-39EC4D15CF75}"/>
              </a:ext>
            </a:extLst>
          </p:cNvPr>
          <p:cNvCxnSpPr/>
          <p:nvPr/>
        </p:nvCxnSpPr>
        <p:spPr>
          <a:xfrm flipV="1">
            <a:off x="1968870" y="2639669"/>
            <a:ext cx="0" cy="1901851"/>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BCBE18DF-FD70-0D95-1DBE-3FA390DA4780}"/>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GB" sz="600"/>
              <a:t>© 202</a:t>
            </a:r>
            <a:r>
              <a:rPr lang="hu-HU" sz="600"/>
              <a:t>3</a:t>
            </a:r>
            <a:r>
              <a:rPr lang="en-GB" sz="600"/>
              <a:t> Deloitte Hungary</a:t>
            </a:r>
          </a:p>
        </p:txBody>
      </p:sp>
    </p:spTree>
    <p:extLst>
      <p:ext uri="{BB962C8B-B14F-4D97-AF65-F5344CB8AC3E}">
        <p14:creationId xmlns:p14="http://schemas.microsoft.com/office/powerpoint/2010/main" val="115225369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dirty="0">
                <a:latin typeface="Calibri" panose="020F0502020204030204" pitchFamily="34" charset="0"/>
                <a:cs typeface="Calibri" panose="020F0502020204030204" pitchFamily="34" charset="0"/>
              </a:rPr>
              <a:t>CEE insurance valuations</a:t>
            </a:r>
          </a:p>
        </p:txBody>
      </p:sp>
      <p:sp>
        <p:nvSpPr>
          <p:cNvPr id="4" name="Text Placeholder 3"/>
          <p:cNvSpPr>
            <a:spLocks noGrp="1"/>
          </p:cNvSpPr>
          <p:nvPr>
            <p:ph type="body" sz="quarter" idx="13"/>
          </p:nvPr>
        </p:nvSpPr>
        <p:spPr>
          <a:xfrm>
            <a:off x="370648" y="651601"/>
            <a:ext cx="8393437" cy="757252"/>
          </a:xfrm>
        </p:spPr>
        <p:txBody>
          <a:bodyPr/>
          <a:lstStyle/>
          <a:p>
            <a:r>
              <a:rPr lang="en-US" sz="1600" dirty="0">
                <a:latin typeface="Calibri Light" panose="020F0302020204030204" pitchFamily="34" charset="0"/>
                <a:cs typeface="Calibri Light" panose="020F0302020204030204" pitchFamily="34" charset="0"/>
              </a:rPr>
              <a:t>After a recovery period from the 2020 Pandemic the insurance sector is also hit by the uncertainties how the war in Ukraine unfolds.</a:t>
            </a:r>
          </a:p>
        </p:txBody>
      </p:sp>
      <p:sp>
        <p:nvSpPr>
          <p:cNvPr id="13" name="TextBox 12"/>
          <p:cNvSpPr txBox="1"/>
          <p:nvPr/>
        </p:nvSpPr>
        <p:spPr>
          <a:xfrm>
            <a:off x="365760" y="1755500"/>
            <a:ext cx="3561261" cy="169277"/>
          </a:xfrm>
          <a:prstGeom prst="rect">
            <a:avLst/>
          </a:prstGeom>
          <a:noFill/>
        </p:spPr>
        <p:txBody>
          <a:bodyPr wrap="square" lIns="0" tIns="0" rIns="0" bIns="0" rtlCol="0">
            <a:spAutoFit/>
          </a:bodyPr>
          <a:lstStyle/>
          <a:p>
            <a:pPr>
              <a:spcBef>
                <a:spcPts val="600"/>
              </a:spcBef>
              <a:buSzPct val="100000"/>
            </a:pPr>
            <a:r>
              <a:rPr lang="en-US" sz="1100" b="1" dirty="0">
                <a:solidFill>
                  <a:schemeClr val="accent1"/>
                </a:solidFill>
                <a:latin typeface="Calibri Light" panose="020F0302020204030204" pitchFamily="34" charset="0"/>
                <a:cs typeface="Calibri Light" panose="020F0302020204030204" pitchFamily="34" charset="0"/>
              </a:rPr>
              <a:t>Number of transactions per year (December 2019-2023)</a:t>
            </a:r>
          </a:p>
        </p:txBody>
      </p:sp>
      <p:sp>
        <p:nvSpPr>
          <p:cNvPr id="3" name="Slide Number Placeholder 2"/>
          <p:cNvSpPr>
            <a:spLocks noGrp="1"/>
          </p:cNvSpPr>
          <p:nvPr>
            <p:ph type="sldNum" sz="quarter" idx="4"/>
          </p:nvPr>
        </p:nvSpPr>
        <p:spPr/>
        <p:txBody>
          <a:bodyPr/>
          <a:lstStyle/>
          <a:p>
            <a:fld id="{95CC1D26-A9BD-4BDE-BDD9-08EDBAE96860}" type="slidenum">
              <a:rPr lang="en-US" smtClean="0"/>
              <a:pPr/>
              <a:t>13</a:t>
            </a:fld>
            <a:endParaRPr lang="en-US"/>
          </a:p>
        </p:txBody>
      </p:sp>
      <p:sp>
        <p:nvSpPr>
          <p:cNvPr id="20" name="Oval 19">
            <a:extLst>
              <a:ext uri="{FF2B5EF4-FFF2-40B4-BE49-F238E27FC236}">
                <a16:creationId xmlns:a16="http://schemas.microsoft.com/office/drawing/2014/main" id="{7F16DF0D-4BEB-4864-8FBD-E43F9A70D41A}"/>
              </a:ext>
            </a:extLst>
          </p:cNvPr>
          <p:cNvSpPr/>
          <p:nvPr/>
        </p:nvSpPr>
        <p:spPr bwMode="gray">
          <a:xfrm>
            <a:off x="6858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cxnSp>
        <p:nvCxnSpPr>
          <p:cNvPr id="12" name="Straight Connector 11">
            <a:extLst>
              <a:ext uri="{FF2B5EF4-FFF2-40B4-BE49-F238E27FC236}">
                <a16:creationId xmlns:a16="http://schemas.microsoft.com/office/drawing/2014/main" id="{5368371B-2342-4978-8D39-A54E6F3AC2C6}"/>
              </a:ext>
            </a:extLst>
          </p:cNvPr>
          <p:cNvCxnSpPr/>
          <p:nvPr/>
        </p:nvCxnSpPr>
        <p:spPr>
          <a:xfrm>
            <a:off x="381000" y="1683026"/>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96970789-3B6A-0A9D-B69C-155625C7AE1C}"/>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a:solidFill>
                  <a:schemeClr val="bg1">
                    <a:lumMod val="50000"/>
                  </a:schemeClr>
                </a:solidFill>
              </a:rPr>
              <a:t>© 2023 Deloitte Hungary</a:t>
            </a:r>
          </a:p>
        </p:txBody>
      </p:sp>
      <p:sp>
        <p:nvSpPr>
          <p:cNvPr id="7" name="Rectangle 6">
            <a:extLst>
              <a:ext uri="{FF2B5EF4-FFF2-40B4-BE49-F238E27FC236}">
                <a16:creationId xmlns:a16="http://schemas.microsoft.com/office/drawing/2014/main" id="{C8B55381-2B5E-AA1D-B421-F8A0FAC87351}"/>
              </a:ext>
            </a:extLst>
          </p:cNvPr>
          <p:cNvSpPr/>
          <p:nvPr/>
        </p:nvSpPr>
        <p:spPr bwMode="gray">
          <a:xfrm>
            <a:off x="304800" y="6190648"/>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700">
              <a:latin typeface="Calibri Light" panose="020F0302020204030204" pitchFamily="34" charset="0"/>
              <a:cs typeface="Calibri Light" panose="020F0302020204030204" pitchFamily="34" charset="0"/>
            </a:endParaRPr>
          </a:p>
          <a:p>
            <a:r>
              <a:rPr lang="en-US" sz="800">
                <a:latin typeface="Calibri Light" panose="020F0302020204030204" pitchFamily="34" charset="0"/>
                <a:cs typeface="Calibri Light" panose="020F0302020204030204" pitchFamily="34" charset="0"/>
              </a:rPr>
              <a:t>Source: </a:t>
            </a:r>
            <a:r>
              <a:rPr lang="en-US" sz="800" err="1">
                <a:latin typeface="Calibri Light" panose="020F0302020204030204" pitchFamily="34" charset="0"/>
                <a:cs typeface="Calibri Light" panose="020F0302020204030204" pitchFamily="34" charset="0"/>
              </a:rPr>
              <a:t>Mergermarket</a:t>
            </a:r>
            <a:r>
              <a:rPr lang="en-US" sz="800">
                <a:latin typeface="Calibri Light" panose="020F0302020204030204" pitchFamily="34" charset="0"/>
                <a:cs typeface="Calibri Light" panose="020F0302020204030204" pitchFamily="34" charset="0"/>
              </a:rPr>
              <a:t>, Deloitte </a:t>
            </a:r>
            <a:r>
              <a:rPr lang="hu-HU" sz="800" err="1">
                <a:latin typeface="Calibri Light" panose="020F0302020204030204" pitchFamily="34" charset="0"/>
                <a:cs typeface="Calibri Light" panose="020F0302020204030204" pitchFamily="34" charset="0"/>
              </a:rPr>
              <a:t>analysis</a:t>
            </a:r>
            <a:endParaRPr lang="en-US" sz="800">
              <a:latin typeface="Calibri Light" panose="020F0302020204030204" pitchFamily="34" charset="0"/>
              <a:cs typeface="Calibri Light" panose="020F0302020204030204" pitchFamily="34" charset="0"/>
            </a:endParaRPr>
          </a:p>
        </p:txBody>
      </p:sp>
      <p:sp>
        <p:nvSpPr>
          <p:cNvPr id="28" name="TextBox 27">
            <a:extLst>
              <a:ext uri="{FF2B5EF4-FFF2-40B4-BE49-F238E27FC236}">
                <a16:creationId xmlns:a16="http://schemas.microsoft.com/office/drawing/2014/main" id="{B05D9D2B-6815-FF50-9A90-69551836DCC0}"/>
              </a:ext>
            </a:extLst>
          </p:cNvPr>
          <p:cNvSpPr txBox="1"/>
          <p:nvPr/>
        </p:nvSpPr>
        <p:spPr>
          <a:xfrm>
            <a:off x="3739243" y="1755501"/>
            <a:ext cx="5024892" cy="175362"/>
          </a:xfrm>
          <a:prstGeom prst="rect">
            <a:avLst/>
          </a:prstGeom>
          <a:noFill/>
        </p:spPr>
        <p:txBody>
          <a:bodyPr wrap="square" lIns="0" tIns="0" rIns="0" bIns="0" rtlCol="0">
            <a:spAutoFit/>
          </a:bodyPr>
          <a:lstStyle/>
          <a:p>
            <a:pPr>
              <a:spcBef>
                <a:spcPts val="600"/>
              </a:spcBef>
              <a:buSzPct val="100000"/>
            </a:pPr>
            <a:r>
              <a:rPr lang="en-US" sz="1100" b="1" dirty="0">
                <a:solidFill>
                  <a:schemeClr val="accent1"/>
                </a:solidFill>
                <a:latin typeface="Calibri Light" panose="020F0302020204030204" pitchFamily="34" charset="0"/>
                <a:cs typeface="Calibri Light" panose="020F0302020204030204" pitchFamily="34" charset="0"/>
              </a:rPr>
              <a:t>P/BV evolution (December 2019 - June 2023)</a:t>
            </a:r>
          </a:p>
        </p:txBody>
      </p:sp>
      <p:graphicFrame>
        <p:nvGraphicFramePr>
          <p:cNvPr id="32" name="Chart 31">
            <a:extLst>
              <a:ext uri="{FF2B5EF4-FFF2-40B4-BE49-F238E27FC236}">
                <a16:creationId xmlns:a16="http://schemas.microsoft.com/office/drawing/2014/main" id="{F08015EA-7D92-4859-A4C8-639C0FFF478F}"/>
              </a:ext>
            </a:extLst>
          </p:cNvPr>
          <p:cNvGraphicFramePr>
            <a:graphicFrameLocks/>
          </p:cNvGraphicFramePr>
          <p:nvPr>
            <p:extLst>
              <p:ext uri="{D42A27DB-BD31-4B8C-83A1-F6EECF244321}">
                <p14:modId xmlns:p14="http://schemas.microsoft.com/office/powerpoint/2010/main" val="434278146"/>
              </p:ext>
            </p:extLst>
          </p:nvPr>
        </p:nvGraphicFramePr>
        <p:xfrm>
          <a:off x="3739193" y="1964387"/>
          <a:ext cx="5024892" cy="211066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4" name="Chart 33">
            <a:extLst>
              <a:ext uri="{FF2B5EF4-FFF2-40B4-BE49-F238E27FC236}">
                <a16:creationId xmlns:a16="http://schemas.microsoft.com/office/drawing/2014/main" id="{F253DC51-28C2-4E4F-B053-58CF89CC6EB5}"/>
              </a:ext>
            </a:extLst>
          </p:cNvPr>
          <p:cNvGraphicFramePr>
            <a:graphicFrameLocks/>
          </p:cNvGraphicFramePr>
          <p:nvPr>
            <p:extLst>
              <p:ext uri="{D42A27DB-BD31-4B8C-83A1-F6EECF244321}">
                <p14:modId xmlns:p14="http://schemas.microsoft.com/office/powerpoint/2010/main" val="3060818400"/>
              </p:ext>
            </p:extLst>
          </p:nvPr>
        </p:nvGraphicFramePr>
        <p:xfrm>
          <a:off x="3731282" y="4264534"/>
          <a:ext cx="5032803" cy="2137381"/>
        </p:xfrm>
        <a:graphic>
          <a:graphicData uri="http://schemas.openxmlformats.org/drawingml/2006/chart">
            <c:chart xmlns:c="http://schemas.openxmlformats.org/drawingml/2006/chart" xmlns:r="http://schemas.openxmlformats.org/officeDocument/2006/relationships" r:id="rId7"/>
          </a:graphicData>
        </a:graphic>
      </p:graphicFrame>
      <p:sp>
        <p:nvSpPr>
          <p:cNvPr id="35" name="TextBox 34">
            <a:extLst>
              <a:ext uri="{FF2B5EF4-FFF2-40B4-BE49-F238E27FC236}">
                <a16:creationId xmlns:a16="http://schemas.microsoft.com/office/drawing/2014/main" id="{958B527D-AC54-886B-29DB-427046D82ABB}"/>
              </a:ext>
            </a:extLst>
          </p:cNvPr>
          <p:cNvSpPr txBox="1"/>
          <p:nvPr/>
        </p:nvSpPr>
        <p:spPr>
          <a:xfrm>
            <a:off x="3739193" y="4082365"/>
            <a:ext cx="5024892" cy="175362"/>
          </a:xfrm>
          <a:prstGeom prst="rect">
            <a:avLst/>
          </a:prstGeom>
          <a:noFill/>
        </p:spPr>
        <p:txBody>
          <a:bodyPr wrap="square" lIns="0" tIns="0" rIns="0" bIns="0" rtlCol="0">
            <a:spAutoFit/>
          </a:bodyPr>
          <a:lstStyle/>
          <a:p>
            <a:pPr>
              <a:spcBef>
                <a:spcPts val="600"/>
              </a:spcBef>
              <a:buSzPct val="100000"/>
            </a:pPr>
            <a:r>
              <a:rPr lang="en-US" sz="1100" b="1" dirty="0">
                <a:solidFill>
                  <a:schemeClr val="accent1"/>
                </a:solidFill>
                <a:latin typeface="Calibri Light" panose="020F0302020204030204" pitchFamily="34" charset="0"/>
                <a:cs typeface="Calibri Light" panose="020F0302020204030204" pitchFamily="34" charset="0"/>
              </a:rPr>
              <a:t>P/E evolution (December 2019 - June 2023)</a:t>
            </a:r>
          </a:p>
        </p:txBody>
      </p:sp>
      <p:sp>
        <p:nvSpPr>
          <p:cNvPr id="36" name="Rectangle 35">
            <a:extLst>
              <a:ext uri="{FF2B5EF4-FFF2-40B4-BE49-F238E27FC236}">
                <a16:creationId xmlns:a16="http://schemas.microsoft.com/office/drawing/2014/main" id="{901F8539-AAF9-A390-3CB3-D3A7F2868DFA}"/>
              </a:ext>
            </a:extLst>
          </p:cNvPr>
          <p:cNvSpPr/>
          <p:nvPr/>
        </p:nvSpPr>
        <p:spPr bwMode="gray">
          <a:xfrm>
            <a:off x="379915" y="1957200"/>
            <a:ext cx="3220278" cy="3338502"/>
          </a:xfrm>
          <a:prstGeom prst="rect">
            <a:avLst/>
          </a:prstGeom>
          <a:noFill/>
          <a:ln w="19050" algn="ctr">
            <a:noFill/>
            <a:miter lim="800000"/>
            <a:headEnd/>
            <a:tailEnd/>
          </a:ln>
        </p:spPr>
        <p:txBody>
          <a:bodyPr wrap="square" lIns="88900" tIns="88900" rIns="88900" bIns="88900" rtlCol="0" anchor="t"/>
          <a:lstStyle/>
          <a:p>
            <a:pPr algn="just">
              <a:spcAft>
                <a:spcPts val="600"/>
              </a:spcAft>
            </a:pPr>
            <a:r>
              <a:rPr lang="en-US" sz="900" b="1" dirty="0">
                <a:latin typeface="Calibri Light" panose="020F0302020204030204" pitchFamily="34" charset="0"/>
                <a:cs typeface="Calibri Light" panose="020F0302020204030204" pitchFamily="34" charset="0"/>
              </a:rPr>
              <a:t>Market multiples</a:t>
            </a:r>
            <a:endParaRPr lang="en-US" sz="900" b="1" dirty="0">
              <a:latin typeface="Calibri Light" panose="020F0302020204030204" pitchFamily="34" charset="0"/>
              <a:ea typeface="Verdana"/>
              <a:cs typeface="Calibri Light" panose="020F0302020204030204" pitchFamily="34" charset="0"/>
            </a:endParaRPr>
          </a:p>
          <a:p>
            <a:pPr marL="233045" indent="-233045" algn="just">
              <a:spcAft>
                <a:spcPts val="600"/>
              </a:spcAft>
              <a:buChar char="•"/>
            </a:pPr>
            <a:r>
              <a:rPr lang="en-US" sz="900" dirty="0">
                <a:latin typeface="Calibri Light" panose="020F0302020204030204" pitchFamily="34" charset="0"/>
                <a:cs typeface="Calibri Light" panose="020F0302020204030204" pitchFamily="34" charset="0"/>
              </a:rPr>
              <a:t>GLC multiples show a recent decreasing trend both for life and non-life insurance companies.</a:t>
            </a:r>
            <a:endParaRPr lang="en-US" sz="900" dirty="0">
              <a:latin typeface="Calibri Light" panose="020F0302020204030204" pitchFamily="34" charset="0"/>
              <a:ea typeface="Verdana"/>
              <a:cs typeface="Calibri Light" panose="020F0302020204030204" pitchFamily="34" charset="0"/>
            </a:endParaRPr>
          </a:p>
          <a:p>
            <a:pPr marL="233045" indent="-233045" algn="just">
              <a:spcAft>
                <a:spcPts val="600"/>
              </a:spcAft>
              <a:buChar char="•"/>
            </a:pPr>
            <a:r>
              <a:rPr lang="en-US" sz="900" dirty="0">
                <a:latin typeface="Calibri Light" panose="020F0302020204030204" pitchFamily="34" charset="0"/>
                <a:cs typeface="Calibri Light" panose="020F0302020204030204" pitchFamily="34" charset="0"/>
              </a:rPr>
              <a:t>From 2022 Q2 market multiples show some recovery but started to slightly drop after the end of 2022 for most of the insurance companies.</a:t>
            </a:r>
            <a:endParaRPr lang="en-US" sz="900" dirty="0">
              <a:latin typeface="Calibri Light" panose="020F0302020204030204" pitchFamily="34" charset="0"/>
              <a:ea typeface="Verdana"/>
              <a:cs typeface="Calibri Light" panose="020F0302020204030204" pitchFamily="34" charset="0"/>
            </a:endParaRPr>
          </a:p>
          <a:p>
            <a:pPr algn="just">
              <a:spcAft>
                <a:spcPts val="600"/>
              </a:spcAft>
            </a:pPr>
            <a:r>
              <a:rPr lang="en-US" sz="900" b="1" dirty="0">
                <a:latin typeface="Calibri Light" panose="020F0302020204030204" pitchFamily="34" charset="0"/>
                <a:cs typeface="Calibri Light" panose="020F0302020204030204" pitchFamily="34" charset="0"/>
              </a:rPr>
              <a:t>P/BV values</a:t>
            </a:r>
            <a:endParaRPr lang="en-US" sz="900" b="1" dirty="0">
              <a:latin typeface="Calibri Light" panose="020F0302020204030204" pitchFamily="34" charset="0"/>
              <a:ea typeface="Verdana"/>
              <a:cs typeface="Calibri Light" panose="020F0302020204030204" pitchFamily="34" charset="0"/>
            </a:endParaRPr>
          </a:p>
          <a:p>
            <a:pPr marL="233045" indent="-233045" algn="just">
              <a:spcAft>
                <a:spcPts val="600"/>
              </a:spcAft>
              <a:buChar char="•"/>
            </a:pPr>
            <a:r>
              <a:rPr lang="en-US" sz="900" dirty="0">
                <a:latin typeface="Calibri Light" panose="020F0302020204030204" pitchFamily="34" charset="0"/>
                <a:cs typeface="Calibri Light" panose="020F0302020204030204" pitchFamily="34" charset="0"/>
              </a:rPr>
              <a:t>After a significant drop of 2020 Q2, the P/BV values started to recover in 2020 Q4.</a:t>
            </a:r>
            <a:endParaRPr lang="en-US" sz="900" dirty="0">
              <a:latin typeface="Calibri Light" panose="020F0302020204030204" pitchFamily="34" charset="0"/>
              <a:ea typeface="Verdana"/>
              <a:cs typeface="Calibri Light" panose="020F0302020204030204" pitchFamily="34" charset="0"/>
            </a:endParaRPr>
          </a:p>
          <a:p>
            <a:pPr marL="233045" indent="-233045" algn="just">
              <a:spcAft>
                <a:spcPts val="600"/>
              </a:spcAft>
              <a:buChar char="•"/>
            </a:pPr>
            <a:r>
              <a:rPr lang="en-US" sz="900" dirty="0">
                <a:latin typeface="Calibri Light" panose="020F0302020204030204" pitchFamily="34" charset="0"/>
                <a:cs typeface="Calibri Light" panose="020F0302020204030204" pitchFamily="34" charset="0"/>
              </a:rPr>
              <a:t>The P/BV values continued to increase, almost reaching pre-pandemic values, but started to slightly decrease since 2022 Q4. By 2023 Q2 the P/E values improved slightly. </a:t>
            </a:r>
          </a:p>
          <a:p>
            <a:pPr algn="just">
              <a:spcAft>
                <a:spcPts val="600"/>
              </a:spcAft>
            </a:pPr>
            <a:r>
              <a:rPr lang="en-US" sz="900" b="1" dirty="0">
                <a:latin typeface="Calibri Light" panose="020F0302020204030204" pitchFamily="34" charset="0"/>
                <a:cs typeface="Calibri Light" panose="020F0302020204030204" pitchFamily="34" charset="0"/>
              </a:rPr>
              <a:t>P/E values</a:t>
            </a:r>
            <a:endParaRPr lang="en-US" sz="900" b="1" dirty="0">
              <a:latin typeface="Calibri Light" panose="020F0302020204030204" pitchFamily="34" charset="0"/>
              <a:ea typeface="Verdana"/>
              <a:cs typeface="Calibri Light" panose="020F0302020204030204" pitchFamily="34" charset="0"/>
            </a:endParaRPr>
          </a:p>
          <a:p>
            <a:pPr marL="233045" indent="-233045" algn="just">
              <a:spcAft>
                <a:spcPts val="600"/>
              </a:spcAft>
              <a:buChar char="•"/>
            </a:pPr>
            <a:r>
              <a:rPr lang="en-US" sz="900" dirty="0">
                <a:latin typeface="Calibri Light" panose="020F0302020204030204" pitchFamily="34" charset="0"/>
                <a:cs typeface="Calibri Light" panose="020F0302020204030204" pitchFamily="34" charset="0"/>
              </a:rPr>
              <a:t>P/E values showed an increasing trend after the COVID-19 Pandemic, reaching their peak in 2021 Q2. However, since then a stagnating and then a negative downturn has been experienced mainly due to the global uncertainties. </a:t>
            </a:r>
            <a:endParaRPr lang="en-US" sz="900" dirty="0">
              <a:latin typeface="Calibri Light" panose="020F0302020204030204" pitchFamily="34" charset="0"/>
              <a:ea typeface="Verdana"/>
              <a:cs typeface="Calibri Light" panose="020F0302020204030204" pitchFamily="34" charset="0"/>
            </a:endParaRPr>
          </a:p>
        </p:txBody>
      </p:sp>
    </p:spTree>
    <p:extLst>
      <p:ext uri="{BB962C8B-B14F-4D97-AF65-F5344CB8AC3E}">
        <p14:creationId xmlns:p14="http://schemas.microsoft.com/office/powerpoint/2010/main" val="166832160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1"/>
            </p:custDataLst>
            <p:extLst>
              <p:ext uri="{D42A27DB-BD31-4B8C-83A1-F6EECF244321}">
                <p14:modId xmlns:p14="http://schemas.microsoft.com/office/powerpoint/2010/main" val="20341064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a:latin typeface="Calibri" panose="020F0502020204030204" pitchFamily="34" charset="0"/>
                <a:cs typeface="Calibri" panose="020F0502020204030204" pitchFamily="34" charset="0"/>
              </a:rPr>
              <a:t>Number of insurance related transactions in the region</a:t>
            </a:r>
          </a:p>
        </p:txBody>
      </p:sp>
      <p:sp>
        <p:nvSpPr>
          <p:cNvPr id="4" name="Text Placeholder 3"/>
          <p:cNvSpPr>
            <a:spLocks noGrp="1"/>
          </p:cNvSpPr>
          <p:nvPr>
            <p:ph type="body" sz="quarter" idx="13"/>
          </p:nvPr>
        </p:nvSpPr>
        <p:spPr>
          <a:xfrm>
            <a:off x="370648" y="651601"/>
            <a:ext cx="8393437" cy="757252"/>
          </a:xfrm>
        </p:spPr>
        <p:txBody>
          <a:bodyPr/>
          <a:lstStyle/>
          <a:p>
            <a:r>
              <a:rPr lang="en-US" sz="1600" dirty="0">
                <a:latin typeface="Calibri Light" panose="020F0302020204030204" pitchFamily="34" charset="0"/>
                <a:cs typeface="Calibri Light" panose="020F0302020204030204" pitchFamily="34" charset="0"/>
              </a:rPr>
              <a:t>In 2023, the number of transactions drastically decreased, compared to the previous year, and is the lowest in the past five years. The main reason for the lower transaction volume is the growing uncertainty in the region caused by the war in Ukraine.</a:t>
            </a:r>
          </a:p>
        </p:txBody>
      </p:sp>
      <p:sp>
        <p:nvSpPr>
          <p:cNvPr id="13" name="TextBox 12"/>
          <p:cNvSpPr txBox="1"/>
          <p:nvPr/>
        </p:nvSpPr>
        <p:spPr>
          <a:xfrm>
            <a:off x="365760" y="1755500"/>
            <a:ext cx="3561261" cy="169277"/>
          </a:xfrm>
          <a:prstGeom prst="rect">
            <a:avLst/>
          </a:prstGeom>
          <a:noFill/>
        </p:spPr>
        <p:txBody>
          <a:bodyPr wrap="square" lIns="0" tIns="0" rIns="0" bIns="0" rtlCol="0">
            <a:spAutoFit/>
          </a:bodyPr>
          <a:lstStyle/>
          <a:p>
            <a:pPr>
              <a:spcBef>
                <a:spcPts val="600"/>
              </a:spcBef>
              <a:buSzPct val="100000"/>
            </a:pPr>
            <a:r>
              <a:rPr lang="en-US" sz="1100" b="1" dirty="0">
                <a:solidFill>
                  <a:schemeClr val="accent1"/>
                </a:solidFill>
                <a:latin typeface="Calibri Light" panose="020F0302020204030204" pitchFamily="34" charset="0"/>
                <a:cs typeface="Calibri Light" panose="020F0302020204030204" pitchFamily="34" charset="0"/>
              </a:rPr>
              <a:t>Number of transactions per year (December 2019-2023)</a:t>
            </a:r>
          </a:p>
        </p:txBody>
      </p:sp>
      <p:sp>
        <p:nvSpPr>
          <p:cNvPr id="3" name="Slide Number Placeholder 2"/>
          <p:cNvSpPr>
            <a:spLocks noGrp="1"/>
          </p:cNvSpPr>
          <p:nvPr>
            <p:ph type="sldNum" sz="quarter" idx="4"/>
          </p:nvPr>
        </p:nvSpPr>
        <p:spPr/>
        <p:txBody>
          <a:bodyPr/>
          <a:lstStyle/>
          <a:p>
            <a:fld id="{95CC1D26-A9BD-4BDE-BDD9-08EDBAE96860}" type="slidenum">
              <a:rPr lang="en-US" smtClean="0"/>
              <a:pPr/>
              <a:t>14</a:t>
            </a:fld>
            <a:endParaRPr lang="en-US"/>
          </a:p>
        </p:txBody>
      </p:sp>
      <p:sp>
        <p:nvSpPr>
          <p:cNvPr id="20" name="Oval 19">
            <a:extLst>
              <a:ext uri="{FF2B5EF4-FFF2-40B4-BE49-F238E27FC236}">
                <a16:creationId xmlns:a16="http://schemas.microsoft.com/office/drawing/2014/main" id="{7F16DF0D-4BEB-4864-8FBD-E43F9A70D41A}"/>
              </a:ext>
            </a:extLst>
          </p:cNvPr>
          <p:cNvSpPr/>
          <p:nvPr/>
        </p:nvSpPr>
        <p:spPr bwMode="gray">
          <a:xfrm>
            <a:off x="6858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cxnSp>
        <p:nvCxnSpPr>
          <p:cNvPr id="12" name="Straight Connector 11">
            <a:extLst>
              <a:ext uri="{FF2B5EF4-FFF2-40B4-BE49-F238E27FC236}">
                <a16:creationId xmlns:a16="http://schemas.microsoft.com/office/drawing/2014/main" id="{5368371B-2342-4978-8D39-A54E6F3AC2C6}"/>
              </a:ext>
            </a:extLst>
          </p:cNvPr>
          <p:cNvCxnSpPr/>
          <p:nvPr/>
        </p:nvCxnSpPr>
        <p:spPr>
          <a:xfrm>
            <a:off x="381000" y="1683026"/>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96970789-3B6A-0A9D-B69C-155625C7AE1C}"/>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a:solidFill>
                  <a:schemeClr val="bg1">
                    <a:lumMod val="50000"/>
                  </a:schemeClr>
                </a:solidFill>
              </a:rPr>
              <a:t>© 2023 Deloitte Hungary</a:t>
            </a:r>
          </a:p>
        </p:txBody>
      </p:sp>
      <p:sp>
        <p:nvSpPr>
          <p:cNvPr id="7" name="Rectangle 6">
            <a:extLst>
              <a:ext uri="{FF2B5EF4-FFF2-40B4-BE49-F238E27FC236}">
                <a16:creationId xmlns:a16="http://schemas.microsoft.com/office/drawing/2014/main" id="{C8B55381-2B5E-AA1D-B421-F8A0FAC87351}"/>
              </a:ext>
            </a:extLst>
          </p:cNvPr>
          <p:cNvSpPr/>
          <p:nvPr/>
        </p:nvSpPr>
        <p:spPr bwMode="gray">
          <a:xfrm>
            <a:off x="304800" y="6190648"/>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700">
              <a:latin typeface="Calibri Light" panose="020F0302020204030204" pitchFamily="34" charset="0"/>
              <a:cs typeface="Calibri Light" panose="020F0302020204030204" pitchFamily="34" charset="0"/>
            </a:endParaRPr>
          </a:p>
          <a:p>
            <a:r>
              <a:rPr lang="en-US" sz="800">
                <a:latin typeface="Calibri Light" panose="020F0302020204030204" pitchFamily="34" charset="0"/>
                <a:cs typeface="Calibri Light" panose="020F0302020204030204" pitchFamily="34" charset="0"/>
              </a:rPr>
              <a:t>Source: </a:t>
            </a:r>
            <a:r>
              <a:rPr lang="en-US" sz="800" err="1">
                <a:latin typeface="Calibri Light" panose="020F0302020204030204" pitchFamily="34" charset="0"/>
                <a:cs typeface="Calibri Light" panose="020F0302020204030204" pitchFamily="34" charset="0"/>
              </a:rPr>
              <a:t>Mergermarket</a:t>
            </a:r>
            <a:r>
              <a:rPr lang="en-US" sz="800">
                <a:latin typeface="Calibri Light" panose="020F0302020204030204" pitchFamily="34" charset="0"/>
                <a:cs typeface="Calibri Light" panose="020F0302020204030204" pitchFamily="34" charset="0"/>
              </a:rPr>
              <a:t>, Deloitte </a:t>
            </a:r>
            <a:r>
              <a:rPr lang="hu-HU" sz="800" err="1">
                <a:latin typeface="Calibri Light" panose="020F0302020204030204" pitchFamily="34" charset="0"/>
                <a:cs typeface="Calibri Light" panose="020F0302020204030204" pitchFamily="34" charset="0"/>
              </a:rPr>
              <a:t>analysis</a:t>
            </a:r>
            <a:endParaRPr lang="en-US" sz="800">
              <a:latin typeface="Calibri Light" panose="020F0302020204030204" pitchFamily="34" charset="0"/>
              <a:cs typeface="Calibri Light" panose="020F0302020204030204" pitchFamily="34" charset="0"/>
            </a:endParaRPr>
          </a:p>
        </p:txBody>
      </p:sp>
      <p:graphicFrame>
        <p:nvGraphicFramePr>
          <p:cNvPr id="9" name="Chart 8">
            <a:extLst>
              <a:ext uri="{FF2B5EF4-FFF2-40B4-BE49-F238E27FC236}">
                <a16:creationId xmlns:a16="http://schemas.microsoft.com/office/drawing/2014/main" id="{C2B45C72-1599-C6B7-A688-84BC3AA7ABC7}"/>
              </a:ext>
            </a:extLst>
          </p:cNvPr>
          <p:cNvGraphicFramePr>
            <a:graphicFrameLocks/>
          </p:cNvGraphicFramePr>
          <p:nvPr>
            <p:extLst>
              <p:ext uri="{D42A27DB-BD31-4B8C-83A1-F6EECF244321}">
                <p14:modId xmlns:p14="http://schemas.microsoft.com/office/powerpoint/2010/main" val="1384242890"/>
              </p:ext>
            </p:extLst>
          </p:nvPr>
        </p:nvGraphicFramePr>
        <p:xfrm>
          <a:off x="4433205" y="1940166"/>
          <a:ext cx="4330879" cy="4210696"/>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Box 1">
            <a:extLst>
              <a:ext uri="{FF2B5EF4-FFF2-40B4-BE49-F238E27FC236}">
                <a16:creationId xmlns:a16="http://schemas.microsoft.com/office/drawing/2014/main" id="{3963A2E1-63AD-A569-1207-670A73990E89}"/>
              </a:ext>
            </a:extLst>
          </p:cNvPr>
          <p:cNvSpPr txBox="1"/>
          <p:nvPr/>
        </p:nvSpPr>
        <p:spPr>
          <a:xfrm>
            <a:off x="8246122" y="2188001"/>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16</a:t>
            </a:r>
          </a:p>
        </p:txBody>
      </p:sp>
      <p:sp>
        <p:nvSpPr>
          <p:cNvPr id="11" name="TextBox 1">
            <a:extLst>
              <a:ext uri="{FF2B5EF4-FFF2-40B4-BE49-F238E27FC236}">
                <a16:creationId xmlns:a16="http://schemas.microsoft.com/office/drawing/2014/main" id="{F9FF2D36-3F67-7283-06DC-EC13AC4F2A71}"/>
              </a:ext>
            </a:extLst>
          </p:cNvPr>
          <p:cNvSpPr txBox="1"/>
          <p:nvPr/>
        </p:nvSpPr>
        <p:spPr>
          <a:xfrm>
            <a:off x="6094788" y="2408619"/>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8</a:t>
            </a:r>
          </a:p>
        </p:txBody>
      </p:sp>
      <p:sp>
        <p:nvSpPr>
          <p:cNvPr id="14" name="TextBox 1">
            <a:extLst>
              <a:ext uri="{FF2B5EF4-FFF2-40B4-BE49-F238E27FC236}">
                <a16:creationId xmlns:a16="http://schemas.microsoft.com/office/drawing/2014/main" id="{A60C1092-C110-E4E1-59D7-B344E39B6FC8}"/>
              </a:ext>
            </a:extLst>
          </p:cNvPr>
          <p:cNvSpPr txBox="1"/>
          <p:nvPr/>
        </p:nvSpPr>
        <p:spPr>
          <a:xfrm>
            <a:off x="5922005" y="2644359"/>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7</a:t>
            </a:r>
          </a:p>
        </p:txBody>
      </p:sp>
      <p:sp>
        <p:nvSpPr>
          <p:cNvPr id="15" name="TextBox 1">
            <a:extLst>
              <a:ext uri="{FF2B5EF4-FFF2-40B4-BE49-F238E27FC236}">
                <a16:creationId xmlns:a16="http://schemas.microsoft.com/office/drawing/2014/main" id="{BD41EB00-E45B-F12C-6D26-86174A7C2229}"/>
              </a:ext>
            </a:extLst>
          </p:cNvPr>
          <p:cNvSpPr txBox="1"/>
          <p:nvPr/>
        </p:nvSpPr>
        <p:spPr>
          <a:xfrm>
            <a:off x="5784845" y="2860717"/>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6</a:t>
            </a:r>
          </a:p>
        </p:txBody>
      </p:sp>
      <p:sp>
        <p:nvSpPr>
          <p:cNvPr id="16" name="TextBox 1">
            <a:extLst>
              <a:ext uri="{FF2B5EF4-FFF2-40B4-BE49-F238E27FC236}">
                <a16:creationId xmlns:a16="http://schemas.microsoft.com/office/drawing/2014/main" id="{C2534F3D-5FA5-7A0C-6644-C23C9618FDB3}"/>
              </a:ext>
            </a:extLst>
          </p:cNvPr>
          <p:cNvSpPr txBox="1"/>
          <p:nvPr/>
        </p:nvSpPr>
        <p:spPr>
          <a:xfrm>
            <a:off x="5610850" y="3118386"/>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5</a:t>
            </a:r>
          </a:p>
        </p:txBody>
      </p:sp>
      <p:sp>
        <p:nvSpPr>
          <p:cNvPr id="17" name="TextBox 1">
            <a:extLst>
              <a:ext uri="{FF2B5EF4-FFF2-40B4-BE49-F238E27FC236}">
                <a16:creationId xmlns:a16="http://schemas.microsoft.com/office/drawing/2014/main" id="{ACB95794-09BA-838C-A9C4-F368B528A9E1}"/>
              </a:ext>
            </a:extLst>
          </p:cNvPr>
          <p:cNvSpPr txBox="1"/>
          <p:nvPr/>
        </p:nvSpPr>
        <p:spPr>
          <a:xfrm>
            <a:off x="5441945" y="3355904"/>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4</a:t>
            </a:r>
          </a:p>
        </p:txBody>
      </p:sp>
      <p:sp>
        <p:nvSpPr>
          <p:cNvPr id="18" name="TextBox 1">
            <a:extLst>
              <a:ext uri="{FF2B5EF4-FFF2-40B4-BE49-F238E27FC236}">
                <a16:creationId xmlns:a16="http://schemas.microsoft.com/office/drawing/2014/main" id="{30D41F47-81EC-36E1-526C-832D1A46CED1}"/>
              </a:ext>
            </a:extLst>
          </p:cNvPr>
          <p:cNvSpPr txBox="1"/>
          <p:nvPr/>
        </p:nvSpPr>
        <p:spPr>
          <a:xfrm>
            <a:off x="5441945" y="3592274"/>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4</a:t>
            </a:r>
          </a:p>
        </p:txBody>
      </p:sp>
      <p:sp>
        <p:nvSpPr>
          <p:cNvPr id="19" name="TextBox 1">
            <a:extLst>
              <a:ext uri="{FF2B5EF4-FFF2-40B4-BE49-F238E27FC236}">
                <a16:creationId xmlns:a16="http://schemas.microsoft.com/office/drawing/2014/main" id="{A44AB59E-E43E-C8A8-F022-F08B0EE8F836}"/>
              </a:ext>
            </a:extLst>
          </p:cNvPr>
          <p:cNvSpPr txBox="1"/>
          <p:nvPr/>
        </p:nvSpPr>
        <p:spPr>
          <a:xfrm>
            <a:off x="5441945" y="3828644"/>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4</a:t>
            </a:r>
          </a:p>
        </p:txBody>
      </p:sp>
      <p:sp>
        <p:nvSpPr>
          <p:cNvPr id="21" name="TextBox 1">
            <a:extLst>
              <a:ext uri="{FF2B5EF4-FFF2-40B4-BE49-F238E27FC236}">
                <a16:creationId xmlns:a16="http://schemas.microsoft.com/office/drawing/2014/main" id="{05E18946-C9FE-E34F-B46D-B46EB651398D}"/>
              </a:ext>
            </a:extLst>
          </p:cNvPr>
          <p:cNvSpPr txBox="1"/>
          <p:nvPr/>
        </p:nvSpPr>
        <p:spPr>
          <a:xfrm>
            <a:off x="5441945" y="4057162"/>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4</a:t>
            </a:r>
          </a:p>
        </p:txBody>
      </p:sp>
      <p:sp>
        <p:nvSpPr>
          <p:cNvPr id="22" name="TextBox 1">
            <a:extLst>
              <a:ext uri="{FF2B5EF4-FFF2-40B4-BE49-F238E27FC236}">
                <a16:creationId xmlns:a16="http://schemas.microsoft.com/office/drawing/2014/main" id="{62FB02FB-ED58-0291-3EDD-7E81BCBAC2D2}"/>
              </a:ext>
            </a:extLst>
          </p:cNvPr>
          <p:cNvSpPr txBox="1"/>
          <p:nvPr/>
        </p:nvSpPr>
        <p:spPr>
          <a:xfrm>
            <a:off x="5441945" y="4285680"/>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4</a:t>
            </a:r>
          </a:p>
        </p:txBody>
      </p:sp>
      <p:sp>
        <p:nvSpPr>
          <p:cNvPr id="23" name="TextBox 1">
            <a:extLst>
              <a:ext uri="{FF2B5EF4-FFF2-40B4-BE49-F238E27FC236}">
                <a16:creationId xmlns:a16="http://schemas.microsoft.com/office/drawing/2014/main" id="{E4729DE5-DED8-4ED9-1911-DB51D932D929}"/>
              </a:ext>
            </a:extLst>
          </p:cNvPr>
          <p:cNvSpPr txBox="1"/>
          <p:nvPr/>
        </p:nvSpPr>
        <p:spPr>
          <a:xfrm>
            <a:off x="5441945" y="4529887"/>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4</a:t>
            </a:r>
          </a:p>
        </p:txBody>
      </p:sp>
      <p:sp>
        <p:nvSpPr>
          <p:cNvPr id="24" name="TextBox 1">
            <a:extLst>
              <a:ext uri="{FF2B5EF4-FFF2-40B4-BE49-F238E27FC236}">
                <a16:creationId xmlns:a16="http://schemas.microsoft.com/office/drawing/2014/main" id="{F07067EA-4605-C1AA-B8E0-816DD364ABE6}"/>
              </a:ext>
            </a:extLst>
          </p:cNvPr>
          <p:cNvSpPr txBox="1"/>
          <p:nvPr/>
        </p:nvSpPr>
        <p:spPr>
          <a:xfrm>
            <a:off x="5213345" y="4749339"/>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2</a:t>
            </a:r>
          </a:p>
        </p:txBody>
      </p:sp>
      <p:sp>
        <p:nvSpPr>
          <p:cNvPr id="25" name="TextBox 1">
            <a:extLst>
              <a:ext uri="{FF2B5EF4-FFF2-40B4-BE49-F238E27FC236}">
                <a16:creationId xmlns:a16="http://schemas.microsoft.com/office/drawing/2014/main" id="{FBFBC6DB-C9B6-CAF0-9E64-550E22A6EF4A}"/>
              </a:ext>
            </a:extLst>
          </p:cNvPr>
          <p:cNvSpPr txBox="1"/>
          <p:nvPr/>
        </p:nvSpPr>
        <p:spPr>
          <a:xfrm>
            <a:off x="4990841" y="4981081"/>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1</a:t>
            </a:r>
          </a:p>
        </p:txBody>
      </p:sp>
      <p:sp>
        <p:nvSpPr>
          <p:cNvPr id="26" name="TextBox 1">
            <a:extLst>
              <a:ext uri="{FF2B5EF4-FFF2-40B4-BE49-F238E27FC236}">
                <a16:creationId xmlns:a16="http://schemas.microsoft.com/office/drawing/2014/main" id="{3B321CB6-C319-1E7E-3A59-ECD69F100C01}"/>
              </a:ext>
            </a:extLst>
          </p:cNvPr>
          <p:cNvSpPr txBox="1"/>
          <p:nvPr/>
        </p:nvSpPr>
        <p:spPr>
          <a:xfrm>
            <a:off x="4984745" y="5212823"/>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1</a:t>
            </a:r>
          </a:p>
        </p:txBody>
      </p:sp>
      <p:sp>
        <p:nvSpPr>
          <p:cNvPr id="27" name="TextBox 1">
            <a:extLst>
              <a:ext uri="{FF2B5EF4-FFF2-40B4-BE49-F238E27FC236}">
                <a16:creationId xmlns:a16="http://schemas.microsoft.com/office/drawing/2014/main" id="{A90955A8-C378-C366-0E24-9EE7E2551F30}"/>
              </a:ext>
            </a:extLst>
          </p:cNvPr>
          <p:cNvSpPr txBox="1"/>
          <p:nvPr/>
        </p:nvSpPr>
        <p:spPr>
          <a:xfrm>
            <a:off x="4756145" y="5444565"/>
            <a:ext cx="228600" cy="138499"/>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600"/>
              </a:spcBef>
              <a:buSzPct val="100000"/>
            </a:pPr>
            <a:r>
              <a:rPr lang="en-US" sz="900" b="1" dirty="0">
                <a:solidFill>
                  <a:srgbClr val="313131"/>
                </a:solidFill>
                <a:latin typeface="Calibri Light" panose="020F0302020204030204" pitchFamily="34" charset="0"/>
                <a:cs typeface="Calibri Light" panose="020F0302020204030204" pitchFamily="34" charset="0"/>
              </a:rPr>
              <a:t>0</a:t>
            </a:r>
          </a:p>
        </p:txBody>
      </p:sp>
      <p:sp>
        <p:nvSpPr>
          <p:cNvPr id="28" name="TextBox 27">
            <a:extLst>
              <a:ext uri="{FF2B5EF4-FFF2-40B4-BE49-F238E27FC236}">
                <a16:creationId xmlns:a16="http://schemas.microsoft.com/office/drawing/2014/main" id="{B05D9D2B-6815-FF50-9A90-69551836DCC0}"/>
              </a:ext>
            </a:extLst>
          </p:cNvPr>
          <p:cNvSpPr txBox="1"/>
          <p:nvPr/>
        </p:nvSpPr>
        <p:spPr>
          <a:xfrm>
            <a:off x="4433205" y="1761585"/>
            <a:ext cx="4330930" cy="169277"/>
          </a:xfrm>
          <a:prstGeom prst="rect">
            <a:avLst/>
          </a:prstGeom>
          <a:noFill/>
        </p:spPr>
        <p:txBody>
          <a:bodyPr wrap="square" lIns="0" tIns="0" rIns="0" bIns="0" rtlCol="0">
            <a:spAutoFit/>
          </a:bodyPr>
          <a:lstStyle/>
          <a:p>
            <a:pPr>
              <a:spcBef>
                <a:spcPts val="600"/>
              </a:spcBef>
              <a:buSzPct val="100000"/>
            </a:pPr>
            <a:r>
              <a:rPr lang="en-US" sz="1100" b="1" dirty="0">
                <a:solidFill>
                  <a:schemeClr val="accent1"/>
                </a:solidFill>
                <a:latin typeface="Calibri Light" panose="020F0302020204030204" pitchFamily="34" charset="0"/>
                <a:cs typeface="Calibri Light" panose="020F0302020204030204" pitchFamily="34" charset="0"/>
              </a:rPr>
              <a:t>Number of transactions per year and per country (December 2019-2023)</a:t>
            </a:r>
          </a:p>
        </p:txBody>
      </p:sp>
      <p:sp>
        <p:nvSpPr>
          <p:cNvPr id="29" name="Rectangle 28">
            <a:extLst>
              <a:ext uri="{FF2B5EF4-FFF2-40B4-BE49-F238E27FC236}">
                <a16:creationId xmlns:a16="http://schemas.microsoft.com/office/drawing/2014/main" id="{63DD88F9-F048-A733-79B0-F961885A6D45}"/>
              </a:ext>
            </a:extLst>
          </p:cNvPr>
          <p:cNvSpPr/>
          <p:nvPr/>
        </p:nvSpPr>
        <p:spPr bwMode="gray">
          <a:xfrm>
            <a:off x="4474326" y="4913633"/>
            <a:ext cx="4000395" cy="267984"/>
          </a:xfrm>
          <a:prstGeom prst="rect">
            <a:avLst/>
          </a:prstGeom>
          <a:noFill/>
          <a:ln w="19050" algn="ctr">
            <a:solidFill>
              <a:schemeClr val="accent1"/>
            </a:solidFill>
            <a:prstDash val="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graphicFrame>
        <p:nvGraphicFramePr>
          <p:cNvPr id="51" name="Chart 50">
            <a:extLst>
              <a:ext uri="{FF2B5EF4-FFF2-40B4-BE49-F238E27FC236}">
                <a16:creationId xmlns:a16="http://schemas.microsoft.com/office/drawing/2014/main" id="{0DC44BFD-3B10-0484-9854-BE55A79859DD}"/>
              </a:ext>
            </a:extLst>
          </p:cNvPr>
          <p:cNvGraphicFramePr>
            <a:graphicFrameLocks/>
          </p:cNvGraphicFramePr>
          <p:nvPr>
            <p:extLst>
              <p:ext uri="{D42A27DB-BD31-4B8C-83A1-F6EECF244321}">
                <p14:modId xmlns:p14="http://schemas.microsoft.com/office/powerpoint/2010/main" val="2891698268"/>
              </p:ext>
            </p:extLst>
          </p:nvPr>
        </p:nvGraphicFramePr>
        <p:xfrm>
          <a:off x="237506" y="2933878"/>
          <a:ext cx="4067794" cy="329095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73775622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FFF0C9DA-A0F9-3DBE-4F88-E902706090ED}"/>
              </a:ext>
            </a:extLst>
          </p:cNvPr>
          <p:cNvGraphicFramePr>
            <a:graphicFrameLocks/>
          </p:cNvGraphicFramePr>
          <p:nvPr>
            <p:extLst>
              <p:ext uri="{D42A27DB-BD31-4B8C-83A1-F6EECF244321}">
                <p14:modId xmlns:p14="http://schemas.microsoft.com/office/powerpoint/2010/main" val="1946405343"/>
              </p:ext>
            </p:extLst>
          </p:nvPr>
        </p:nvGraphicFramePr>
        <p:xfrm>
          <a:off x="401010" y="2020698"/>
          <a:ext cx="3944620" cy="41634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D1F73DF2-109D-42BD-A34D-2C1DADEC22D6}"/>
              </a:ext>
            </a:extLst>
          </p:cNvPr>
          <p:cNvGraphicFramePr>
            <a:graphicFrameLocks/>
          </p:cNvGraphicFramePr>
          <p:nvPr>
            <p:extLst>
              <p:ext uri="{D42A27DB-BD31-4B8C-83A1-F6EECF244321}">
                <p14:modId xmlns:p14="http://schemas.microsoft.com/office/powerpoint/2010/main" val="1627764651"/>
              </p:ext>
            </p:extLst>
          </p:nvPr>
        </p:nvGraphicFramePr>
        <p:xfrm>
          <a:off x="4478746" y="1956533"/>
          <a:ext cx="4108994" cy="387461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Object 5" hidden="1">
            <a:extLst>
              <a:ext uri="{FF2B5EF4-FFF2-40B4-BE49-F238E27FC236}">
                <a16:creationId xmlns:a16="http://schemas.microsoft.com/office/drawing/2014/main" id="{BB5A935D-F354-4B88-B454-F8DE824D9DE5}"/>
              </a:ext>
            </a:extLst>
          </p:cNvPr>
          <p:cNvGraphicFramePr>
            <a:graphicFrameLocks noChangeAspect="1"/>
          </p:cNvGraphicFramePr>
          <p:nvPr>
            <p:custDataLst>
              <p:tags r:id="rId1"/>
            </p:custDataLst>
            <p:extLst>
              <p:ext uri="{D42A27DB-BD31-4B8C-83A1-F6EECF244321}">
                <p14:modId xmlns:p14="http://schemas.microsoft.com/office/powerpoint/2010/main" val="6156482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73" imgH="473" progId="TCLayout.ActiveDocument.1">
                  <p:embed/>
                </p:oleObj>
              </mc:Choice>
              <mc:Fallback>
                <p:oleObj name="think-cell Slide" r:id="rId6" imgW="473" imgH="473" progId="TCLayout.ActiveDocument.1">
                  <p:embed/>
                  <p:pic>
                    <p:nvPicPr>
                      <p:cNvPr id="6" name="Object 5" hidden="1">
                        <a:extLst>
                          <a:ext uri="{FF2B5EF4-FFF2-40B4-BE49-F238E27FC236}">
                            <a16:creationId xmlns:a16="http://schemas.microsoft.com/office/drawing/2014/main" id="{BB5A935D-F354-4B88-B454-F8DE824D9DE5}"/>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a:latin typeface="Calibri" panose="020F0502020204030204" pitchFamily="34" charset="0"/>
                <a:cs typeface="Calibri" panose="020F0502020204030204" pitchFamily="34" charset="0"/>
              </a:rPr>
              <a:t>Most active transactors</a:t>
            </a:r>
          </a:p>
        </p:txBody>
      </p:sp>
      <p:sp>
        <p:nvSpPr>
          <p:cNvPr id="4" name="Text Placeholder 3"/>
          <p:cNvSpPr>
            <a:spLocks noGrp="1"/>
          </p:cNvSpPr>
          <p:nvPr>
            <p:ph type="body" sz="quarter" idx="13"/>
          </p:nvPr>
        </p:nvSpPr>
        <p:spPr>
          <a:xfrm>
            <a:off x="370648" y="651600"/>
            <a:ext cx="8393437" cy="1037899"/>
          </a:xfrm>
        </p:spPr>
        <p:txBody>
          <a:bodyPr/>
          <a:lstStyle/>
          <a:p>
            <a:pPr>
              <a:spcAft>
                <a:spcPts val="0"/>
              </a:spcAft>
            </a:pPr>
            <a:r>
              <a:rPr lang="en-US" sz="1600" dirty="0">
                <a:latin typeface="Calibri Light" panose="020F0302020204030204" pitchFamily="34" charset="0"/>
                <a:cs typeface="Calibri Light" panose="020F0302020204030204" pitchFamily="34" charset="0"/>
              </a:rPr>
              <a:t>The </a:t>
            </a:r>
            <a:r>
              <a:rPr lang="en-US" sz="1600" b="1" dirty="0">
                <a:latin typeface="Calibri Light" panose="020F0302020204030204" pitchFamily="34" charset="0"/>
                <a:cs typeface="Calibri Light" panose="020F0302020204030204" pitchFamily="34" charset="0"/>
              </a:rPr>
              <a:t>most active buyer </a:t>
            </a:r>
            <a:r>
              <a:rPr lang="en-US" sz="1600" dirty="0">
                <a:latin typeface="Calibri Light" panose="020F0302020204030204" pitchFamily="34" charset="0"/>
                <a:cs typeface="Calibri Light" panose="020F0302020204030204" pitchFamily="34" charset="0"/>
              </a:rPr>
              <a:t>in the region in the last 5 years was </a:t>
            </a:r>
            <a:r>
              <a:rPr lang="en-US" sz="1600" b="1" dirty="0">
                <a:latin typeface="Calibri Light" panose="020F0302020204030204" pitchFamily="34" charset="0"/>
                <a:cs typeface="Calibri Light" panose="020F0302020204030204" pitchFamily="34" charset="0"/>
              </a:rPr>
              <a:t>Generali</a:t>
            </a:r>
            <a:r>
              <a:rPr lang="en-US" sz="1600" dirty="0">
                <a:latin typeface="Calibri Light" panose="020F0302020204030204" pitchFamily="34" charset="0"/>
                <a:cs typeface="Calibri Light" panose="020F0302020204030204" pitchFamily="34" charset="0"/>
              </a:rPr>
              <a:t>, with </a:t>
            </a:r>
            <a:r>
              <a:rPr lang="en-US" sz="1600" b="1" dirty="0">
                <a:latin typeface="Calibri Light" panose="020F0302020204030204" pitchFamily="34" charset="0"/>
                <a:cs typeface="Calibri Light" panose="020F0302020204030204" pitchFamily="34" charset="0"/>
              </a:rPr>
              <a:t>5</a:t>
            </a:r>
            <a:r>
              <a:rPr lang="en-US" sz="1600" dirty="0">
                <a:latin typeface="Calibri Light" panose="020F0302020204030204" pitchFamily="34" charset="0"/>
                <a:cs typeface="Calibri Light" panose="020F0302020204030204" pitchFamily="34" charset="0"/>
              </a:rPr>
              <a:t> transactions. In addition, VIG, Allianz and Corvinus were also </a:t>
            </a:r>
            <a:r>
              <a:rPr lang="hu-HU" sz="1600" dirty="0" err="1">
                <a:latin typeface="Calibri Light" panose="020F0302020204030204" pitchFamily="34" charset="0"/>
                <a:cs typeface="Calibri Light" panose="020F0302020204030204" pitchFamily="34" charset="0"/>
              </a:rPr>
              <a:t>relatively</a:t>
            </a:r>
            <a:r>
              <a:rPr lang="en-US" sz="1600" dirty="0">
                <a:latin typeface="Calibri Light" panose="020F0302020204030204" pitchFamily="34" charset="0"/>
                <a:cs typeface="Calibri Light" panose="020F0302020204030204" pitchFamily="34" charset="0"/>
              </a:rPr>
              <a:t> active players with a total of 4 transactions each. The </a:t>
            </a:r>
            <a:r>
              <a:rPr lang="en-US" sz="1600" b="1" dirty="0">
                <a:latin typeface="Calibri Light" panose="020F0302020204030204" pitchFamily="34" charset="0"/>
                <a:cs typeface="Calibri Light" panose="020F0302020204030204" pitchFamily="34" charset="0"/>
              </a:rPr>
              <a:t>most significant sellers </a:t>
            </a:r>
            <a:r>
              <a:rPr lang="en-US" sz="1600" dirty="0">
                <a:latin typeface="Calibri Light" panose="020F0302020204030204" pitchFamily="34" charset="0"/>
                <a:cs typeface="Calibri Light" panose="020F0302020204030204" pitchFamily="34" charset="0"/>
              </a:rPr>
              <a:t>in the region were the </a:t>
            </a:r>
            <a:r>
              <a:rPr lang="en-US" sz="1600" b="1" dirty="0">
                <a:latin typeface="Calibri Light" panose="020F0302020204030204" pitchFamily="34" charset="0"/>
                <a:cs typeface="Calibri Light" panose="020F0302020204030204" pitchFamily="34" charset="0"/>
              </a:rPr>
              <a:t>Munich RE / ERGO </a:t>
            </a:r>
            <a:r>
              <a:rPr lang="hu-HU" sz="1600" dirty="0">
                <a:latin typeface="Calibri Light" panose="020F0302020204030204" pitchFamily="34" charset="0"/>
                <a:cs typeface="Calibri Light" panose="020F0302020204030204" pitchFamily="34" charset="0"/>
              </a:rPr>
              <a:t>g</a:t>
            </a:r>
            <a:r>
              <a:rPr lang="en-US" sz="1600" dirty="0" err="1">
                <a:latin typeface="Calibri Light" panose="020F0302020204030204" pitchFamily="34" charset="0"/>
                <a:cs typeface="Calibri Light" panose="020F0302020204030204" pitchFamily="34" charset="0"/>
              </a:rPr>
              <a:t>roup</a:t>
            </a:r>
            <a:r>
              <a:rPr lang="en-US" sz="1600" dirty="0">
                <a:latin typeface="Calibri Light" panose="020F0302020204030204" pitchFamily="34" charset="0"/>
                <a:cs typeface="Calibri Light" panose="020F0302020204030204" pitchFamily="34" charset="0"/>
              </a:rPr>
              <a:t> (with a total of 6 transactions) and </a:t>
            </a:r>
            <a:r>
              <a:rPr lang="en-US" sz="1600" b="1" dirty="0">
                <a:latin typeface="Calibri Light" panose="020F0302020204030204" pitchFamily="34" charset="0"/>
                <a:cs typeface="Calibri Light" panose="020F0302020204030204" pitchFamily="34" charset="0"/>
              </a:rPr>
              <a:t>Aegon and  AXA SA </a:t>
            </a:r>
            <a:r>
              <a:rPr lang="hu-HU" sz="1600" b="1" dirty="0">
                <a:latin typeface="Calibri Light" panose="020F0302020204030204" pitchFamily="34" charset="0"/>
                <a:cs typeface="Calibri Light" panose="020F0302020204030204" pitchFamily="34" charset="0"/>
              </a:rPr>
              <a:t>G</a:t>
            </a:r>
            <a:r>
              <a:rPr lang="en-US" sz="1600" b="1" dirty="0" err="1">
                <a:latin typeface="Calibri Light" panose="020F0302020204030204" pitchFamily="34" charset="0"/>
                <a:cs typeface="Calibri Light" panose="020F0302020204030204" pitchFamily="34" charset="0"/>
              </a:rPr>
              <a:t>roup</a:t>
            </a:r>
            <a:r>
              <a:rPr lang="en-US" sz="1600" b="1" dirty="0">
                <a:latin typeface="Calibri Light" panose="020F0302020204030204" pitchFamily="34" charset="0"/>
                <a:cs typeface="Calibri Light" panose="020F0302020204030204" pitchFamily="34" charset="0"/>
              </a:rPr>
              <a:t> </a:t>
            </a:r>
            <a:r>
              <a:rPr lang="en-US" sz="1600" dirty="0">
                <a:latin typeface="Calibri Light" panose="020F0302020204030204" pitchFamily="34" charset="0"/>
                <a:cs typeface="Calibri Light" panose="020F0302020204030204" pitchFamily="34" charset="0"/>
              </a:rPr>
              <a:t>(with a total of 3 transactions each). ,</a:t>
            </a:r>
          </a:p>
        </p:txBody>
      </p:sp>
      <p:sp>
        <p:nvSpPr>
          <p:cNvPr id="13" name="TextBox 12"/>
          <p:cNvSpPr txBox="1"/>
          <p:nvPr/>
        </p:nvSpPr>
        <p:spPr>
          <a:xfrm>
            <a:off x="365711" y="1755501"/>
            <a:ext cx="8398375" cy="184666"/>
          </a:xfrm>
          <a:prstGeom prst="rect">
            <a:avLst/>
          </a:prstGeom>
          <a:noFill/>
        </p:spPr>
        <p:txBody>
          <a:bodyPr wrap="square" lIns="0" tIns="0" rIns="0" bIns="0" rtlCol="0">
            <a:spAutoFit/>
          </a:bodyPr>
          <a:lstStyle/>
          <a:p>
            <a:pPr>
              <a:spcBef>
                <a:spcPts val="600"/>
              </a:spcBef>
              <a:buSzPct val="100000"/>
            </a:pPr>
            <a:r>
              <a:rPr lang="en-US" sz="1200" b="1" dirty="0">
                <a:solidFill>
                  <a:schemeClr val="accent1"/>
                </a:solidFill>
                <a:latin typeface="Calibri Light" panose="020F0302020204030204" pitchFamily="34" charset="0"/>
                <a:cs typeface="Calibri Light" panose="020F0302020204030204" pitchFamily="34" charset="0"/>
              </a:rPr>
              <a:t>Number of transactions by most active buyers (2019-2023 Sep.)                       Number of transactions by most active sellers (2019-2023 Sep.)</a:t>
            </a:r>
          </a:p>
        </p:txBody>
      </p:sp>
      <p:sp>
        <p:nvSpPr>
          <p:cNvPr id="3" name="Slide Number Placeholder 2"/>
          <p:cNvSpPr>
            <a:spLocks noGrp="1"/>
          </p:cNvSpPr>
          <p:nvPr>
            <p:ph type="sldNum" sz="quarter" idx="4"/>
          </p:nvPr>
        </p:nvSpPr>
        <p:spPr/>
        <p:txBody>
          <a:bodyPr/>
          <a:lstStyle/>
          <a:p>
            <a:fld id="{95CC1D26-A9BD-4BDE-BDD9-08EDBAE96860}" type="slidenum">
              <a:rPr lang="en-US" smtClean="0"/>
              <a:pPr/>
              <a:t>15</a:t>
            </a:fld>
            <a:endParaRPr lang="en-US"/>
          </a:p>
        </p:txBody>
      </p:sp>
      <p:sp>
        <p:nvSpPr>
          <p:cNvPr id="26" name="Oval 25">
            <a:extLst>
              <a:ext uri="{FF2B5EF4-FFF2-40B4-BE49-F238E27FC236}">
                <a16:creationId xmlns:a16="http://schemas.microsoft.com/office/drawing/2014/main" id="{D1BF9F7B-AAC0-4C9D-B12A-2E7977EAE4DA}"/>
              </a:ext>
            </a:extLst>
          </p:cNvPr>
          <p:cNvSpPr/>
          <p:nvPr/>
        </p:nvSpPr>
        <p:spPr bwMode="gray">
          <a:xfrm>
            <a:off x="7034469" y="81394"/>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cxnSp>
        <p:nvCxnSpPr>
          <p:cNvPr id="21" name="Straight Connector 20">
            <a:extLst>
              <a:ext uri="{FF2B5EF4-FFF2-40B4-BE49-F238E27FC236}">
                <a16:creationId xmlns:a16="http://schemas.microsoft.com/office/drawing/2014/main" id="{47DF78F4-4773-4D72-8DEF-E8BEEFDDBBF2}"/>
              </a:ext>
            </a:extLst>
          </p:cNvPr>
          <p:cNvCxnSpPr/>
          <p:nvPr/>
        </p:nvCxnSpPr>
        <p:spPr>
          <a:xfrm>
            <a:off x="381000" y="1683026"/>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bwMode="gray">
          <a:xfrm>
            <a:off x="3765234" y="4502139"/>
            <a:ext cx="307994" cy="292608"/>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900" b="1" dirty="0">
                <a:solidFill>
                  <a:schemeClr val="bg1"/>
                </a:solidFill>
                <a:latin typeface="Calibri" panose="020F0502020204030204" pitchFamily="34" charset="0"/>
                <a:cs typeface="Calibri" panose="020F0502020204030204" pitchFamily="34" charset="0"/>
              </a:rPr>
              <a:t>4</a:t>
            </a:r>
          </a:p>
        </p:txBody>
      </p:sp>
      <p:sp>
        <p:nvSpPr>
          <p:cNvPr id="8" name="Rectangle 7"/>
          <p:cNvSpPr/>
          <p:nvPr/>
        </p:nvSpPr>
        <p:spPr bwMode="gray">
          <a:xfrm>
            <a:off x="3022193" y="5955676"/>
            <a:ext cx="45720" cy="45719"/>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9" name="TextBox 8"/>
          <p:cNvSpPr txBox="1"/>
          <p:nvPr/>
        </p:nvSpPr>
        <p:spPr>
          <a:xfrm>
            <a:off x="3133022" y="5913899"/>
            <a:ext cx="914400" cy="123111"/>
          </a:xfrm>
          <a:prstGeom prst="rect">
            <a:avLst/>
          </a:prstGeom>
          <a:noFill/>
        </p:spPr>
        <p:txBody>
          <a:bodyPr wrap="square" lIns="0" tIns="0" rIns="0" bIns="0" rtlCol="0">
            <a:spAutoFit/>
          </a:bodyPr>
          <a:lstStyle/>
          <a:p>
            <a:pPr>
              <a:spcBef>
                <a:spcPts val="600"/>
              </a:spcBef>
              <a:buSzPct val="100000"/>
            </a:pPr>
            <a:r>
              <a:rPr lang="hu-HU" sz="800">
                <a:solidFill>
                  <a:srgbClr val="313131"/>
                </a:solidFill>
                <a:latin typeface="Calibri" panose="020F0502020204030204" pitchFamily="34" charset="0"/>
                <a:cs typeface="Calibri" panose="020F0502020204030204" pitchFamily="34" charset="0"/>
              </a:rPr>
              <a:t>Total</a:t>
            </a:r>
            <a:endParaRPr lang="en-US" sz="800">
              <a:solidFill>
                <a:srgbClr val="313131"/>
              </a:solidFill>
              <a:latin typeface="Calibri" panose="020F0502020204030204" pitchFamily="34" charset="0"/>
              <a:cs typeface="Calibri" panose="020F0502020204030204" pitchFamily="34" charset="0"/>
            </a:endParaRPr>
          </a:p>
        </p:txBody>
      </p:sp>
      <p:sp>
        <p:nvSpPr>
          <p:cNvPr id="2" name="Footer Placeholder 3">
            <a:extLst>
              <a:ext uri="{FF2B5EF4-FFF2-40B4-BE49-F238E27FC236}">
                <a16:creationId xmlns:a16="http://schemas.microsoft.com/office/drawing/2014/main" id="{B79DF15D-49C2-27E6-CA26-8321EA74A8A2}"/>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a:solidFill>
                  <a:schemeClr val="bg1">
                    <a:lumMod val="50000"/>
                  </a:schemeClr>
                </a:solidFill>
              </a:rPr>
              <a:t>© 2023 Deloitte Hungary</a:t>
            </a:r>
          </a:p>
        </p:txBody>
      </p:sp>
      <p:sp>
        <p:nvSpPr>
          <p:cNvPr id="7" name="Rectangle 6">
            <a:extLst>
              <a:ext uri="{FF2B5EF4-FFF2-40B4-BE49-F238E27FC236}">
                <a16:creationId xmlns:a16="http://schemas.microsoft.com/office/drawing/2014/main" id="{2E82AEA9-F238-00B4-A5A6-0E388626737D}"/>
              </a:ext>
            </a:extLst>
          </p:cNvPr>
          <p:cNvSpPr/>
          <p:nvPr/>
        </p:nvSpPr>
        <p:spPr bwMode="gray">
          <a:xfrm>
            <a:off x="304800" y="6190648"/>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700">
                <a:latin typeface="Calibri Light" panose="020F0302020204030204" pitchFamily="34" charset="0"/>
                <a:cs typeface="Calibri Light" panose="020F0302020204030204" pitchFamily="34" charset="0"/>
              </a:rPr>
              <a:t>Source</a:t>
            </a:r>
            <a:r>
              <a:rPr lang="en-US" sz="800">
                <a:latin typeface="Calibri Light" panose="020F0302020204030204" pitchFamily="34" charset="0"/>
                <a:cs typeface="Calibri Light" panose="020F0302020204030204" pitchFamily="34" charset="0"/>
              </a:rPr>
              <a:t>: </a:t>
            </a:r>
            <a:r>
              <a:rPr lang="en-US" sz="800" err="1">
                <a:latin typeface="Calibri Light" panose="020F0302020204030204" pitchFamily="34" charset="0"/>
                <a:cs typeface="Calibri Light" panose="020F0302020204030204" pitchFamily="34" charset="0"/>
              </a:rPr>
              <a:t>Mergermarket</a:t>
            </a:r>
            <a:r>
              <a:rPr lang="en-US" sz="800">
                <a:latin typeface="Calibri Light" panose="020F0302020204030204" pitchFamily="34" charset="0"/>
                <a:cs typeface="Calibri Light" panose="020F0302020204030204" pitchFamily="34" charset="0"/>
              </a:rPr>
              <a:t>, Deloitte analysis</a:t>
            </a:r>
          </a:p>
        </p:txBody>
      </p:sp>
      <p:sp>
        <p:nvSpPr>
          <p:cNvPr id="16" name="Rectangle 15">
            <a:extLst>
              <a:ext uri="{FF2B5EF4-FFF2-40B4-BE49-F238E27FC236}">
                <a16:creationId xmlns:a16="http://schemas.microsoft.com/office/drawing/2014/main" id="{0E963A5F-FEF1-4816-FA8C-B29656777229}"/>
              </a:ext>
            </a:extLst>
          </p:cNvPr>
          <p:cNvSpPr/>
          <p:nvPr/>
        </p:nvSpPr>
        <p:spPr bwMode="gray">
          <a:xfrm>
            <a:off x="2403053" y="5956932"/>
            <a:ext cx="45720" cy="45719"/>
          </a:xfrm>
          <a:prstGeom prst="rect">
            <a:avLst/>
          </a:prstGeom>
          <a:solidFill>
            <a:schemeClr val="accent2"/>
          </a:solidFill>
          <a:ln w="19050" algn="ctr">
            <a:solidFill>
              <a:schemeClr val="accent2"/>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17" name="TextBox 16">
            <a:extLst>
              <a:ext uri="{FF2B5EF4-FFF2-40B4-BE49-F238E27FC236}">
                <a16:creationId xmlns:a16="http://schemas.microsoft.com/office/drawing/2014/main" id="{0FB8A681-4B87-12B2-CF0D-9CD26F523AEE}"/>
              </a:ext>
            </a:extLst>
          </p:cNvPr>
          <p:cNvSpPr txBox="1"/>
          <p:nvPr/>
        </p:nvSpPr>
        <p:spPr>
          <a:xfrm>
            <a:off x="1771837" y="5915497"/>
            <a:ext cx="491620" cy="123111"/>
          </a:xfrm>
          <a:prstGeom prst="rect">
            <a:avLst/>
          </a:prstGeom>
          <a:noFill/>
        </p:spPr>
        <p:txBody>
          <a:bodyPr wrap="square" lIns="0" tIns="0" rIns="0" bIns="0" rtlCol="0">
            <a:spAutoFit/>
          </a:bodyPr>
          <a:lstStyle/>
          <a:p>
            <a:pPr>
              <a:spcBef>
                <a:spcPts val="600"/>
              </a:spcBef>
              <a:buSzPct val="100000"/>
            </a:pPr>
            <a:r>
              <a:rPr lang="en-US" sz="800">
                <a:solidFill>
                  <a:srgbClr val="313131"/>
                </a:solidFill>
                <a:latin typeface="Calibri" panose="020F0502020204030204" pitchFamily="34" charset="0"/>
                <a:cs typeface="Calibri" panose="020F0502020204030204" pitchFamily="34" charset="0"/>
              </a:rPr>
              <a:t>Completed</a:t>
            </a:r>
          </a:p>
        </p:txBody>
      </p:sp>
      <p:sp>
        <p:nvSpPr>
          <p:cNvPr id="20" name="TextBox 19">
            <a:extLst>
              <a:ext uri="{FF2B5EF4-FFF2-40B4-BE49-F238E27FC236}">
                <a16:creationId xmlns:a16="http://schemas.microsoft.com/office/drawing/2014/main" id="{5819AE6C-BA8D-0A84-BB6C-FDACF783137B}"/>
              </a:ext>
            </a:extLst>
          </p:cNvPr>
          <p:cNvSpPr txBox="1"/>
          <p:nvPr/>
        </p:nvSpPr>
        <p:spPr>
          <a:xfrm>
            <a:off x="2512654" y="5919639"/>
            <a:ext cx="491620" cy="123111"/>
          </a:xfrm>
          <a:prstGeom prst="rect">
            <a:avLst/>
          </a:prstGeom>
          <a:noFill/>
        </p:spPr>
        <p:txBody>
          <a:bodyPr wrap="square" lIns="0" tIns="0" rIns="0" bIns="0" rtlCol="0">
            <a:spAutoFit/>
          </a:bodyPr>
          <a:lstStyle/>
          <a:p>
            <a:pPr>
              <a:spcBef>
                <a:spcPts val="600"/>
              </a:spcBef>
              <a:buSzPct val="100000"/>
            </a:pPr>
            <a:r>
              <a:rPr lang="en-US" sz="800" dirty="0">
                <a:solidFill>
                  <a:srgbClr val="313131"/>
                </a:solidFill>
                <a:latin typeface="Calibri" panose="020F0502020204030204" pitchFamily="34" charset="0"/>
                <a:cs typeface="Calibri" panose="020F0502020204030204" pitchFamily="34" charset="0"/>
              </a:rPr>
              <a:t>Ongoing</a:t>
            </a:r>
          </a:p>
        </p:txBody>
      </p:sp>
      <p:sp>
        <p:nvSpPr>
          <p:cNvPr id="38" name="Rectangle 37">
            <a:extLst>
              <a:ext uri="{FF2B5EF4-FFF2-40B4-BE49-F238E27FC236}">
                <a16:creationId xmlns:a16="http://schemas.microsoft.com/office/drawing/2014/main" id="{B345B058-0B8B-2D74-9FE5-94C6AAB62306}"/>
              </a:ext>
            </a:extLst>
          </p:cNvPr>
          <p:cNvSpPr/>
          <p:nvPr/>
        </p:nvSpPr>
        <p:spPr bwMode="gray">
          <a:xfrm>
            <a:off x="1661103" y="5948874"/>
            <a:ext cx="45720" cy="45719"/>
          </a:xfrm>
          <a:prstGeom prst="rect">
            <a:avLst/>
          </a:prstGeom>
          <a:solidFill>
            <a:schemeClr val="accent1"/>
          </a:solidFill>
          <a:ln w="19050" algn="ctr">
            <a:solidFill>
              <a:schemeClr val="accent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39" name="Rectangle 38">
            <a:extLst>
              <a:ext uri="{FF2B5EF4-FFF2-40B4-BE49-F238E27FC236}">
                <a16:creationId xmlns:a16="http://schemas.microsoft.com/office/drawing/2014/main" id="{6FFE0821-279D-576F-40E6-273DC40B77FF}"/>
              </a:ext>
            </a:extLst>
          </p:cNvPr>
          <p:cNvSpPr/>
          <p:nvPr/>
        </p:nvSpPr>
        <p:spPr bwMode="gray">
          <a:xfrm>
            <a:off x="7522976" y="6010326"/>
            <a:ext cx="45720" cy="45719"/>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40" name="TextBox 39">
            <a:extLst>
              <a:ext uri="{FF2B5EF4-FFF2-40B4-BE49-F238E27FC236}">
                <a16:creationId xmlns:a16="http://schemas.microsoft.com/office/drawing/2014/main" id="{5BA5F7B6-36CC-D92E-EF8E-D974D9B92E97}"/>
              </a:ext>
            </a:extLst>
          </p:cNvPr>
          <p:cNvSpPr txBox="1"/>
          <p:nvPr/>
        </p:nvSpPr>
        <p:spPr>
          <a:xfrm>
            <a:off x="7631830" y="5976858"/>
            <a:ext cx="914400" cy="123111"/>
          </a:xfrm>
          <a:prstGeom prst="rect">
            <a:avLst/>
          </a:prstGeom>
          <a:noFill/>
        </p:spPr>
        <p:txBody>
          <a:bodyPr wrap="square" lIns="0" tIns="0" rIns="0" bIns="0" rtlCol="0">
            <a:spAutoFit/>
          </a:bodyPr>
          <a:lstStyle/>
          <a:p>
            <a:pPr>
              <a:spcBef>
                <a:spcPts val="600"/>
              </a:spcBef>
              <a:buSzPct val="100000"/>
            </a:pPr>
            <a:r>
              <a:rPr lang="hu-HU" sz="800">
                <a:solidFill>
                  <a:srgbClr val="313131"/>
                </a:solidFill>
                <a:latin typeface="Calibri" panose="020F0502020204030204" pitchFamily="34" charset="0"/>
                <a:cs typeface="Calibri" panose="020F0502020204030204" pitchFamily="34" charset="0"/>
              </a:rPr>
              <a:t>Total</a:t>
            </a:r>
            <a:endParaRPr lang="en-US" sz="800">
              <a:solidFill>
                <a:srgbClr val="313131"/>
              </a:solidFill>
              <a:latin typeface="Calibri" panose="020F0502020204030204" pitchFamily="34" charset="0"/>
              <a:cs typeface="Calibri" panose="020F0502020204030204" pitchFamily="34" charset="0"/>
            </a:endParaRPr>
          </a:p>
        </p:txBody>
      </p:sp>
      <p:sp>
        <p:nvSpPr>
          <p:cNvPr id="41" name="Rectangle 40">
            <a:extLst>
              <a:ext uri="{FF2B5EF4-FFF2-40B4-BE49-F238E27FC236}">
                <a16:creationId xmlns:a16="http://schemas.microsoft.com/office/drawing/2014/main" id="{9BA635F2-7382-E50E-5D7F-047F66358C52}"/>
              </a:ext>
            </a:extLst>
          </p:cNvPr>
          <p:cNvSpPr/>
          <p:nvPr/>
        </p:nvSpPr>
        <p:spPr bwMode="gray">
          <a:xfrm>
            <a:off x="6877482" y="6014151"/>
            <a:ext cx="45720" cy="45719"/>
          </a:xfrm>
          <a:prstGeom prst="rect">
            <a:avLst/>
          </a:prstGeom>
          <a:solidFill>
            <a:schemeClr val="accent2"/>
          </a:solidFill>
          <a:ln w="19050" algn="ctr">
            <a:solidFill>
              <a:schemeClr val="accent2"/>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42" name="TextBox 41">
            <a:extLst>
              <a:ext uri="{FF2B5EF4-FFF2-40B4-BE49-F238E27FC236}">
                <a16:creationId xmlns:a16="http://schemas.microsoft.com/office/drawing/2014/main" id="{36DDF678-CBC4-C17F-BA3D-81862D531C96}"/>
              </a:ext>
            </a:extLst>
          </p:cNvPr>
          <p:cNvSpPr txBox="1"/>
          <p:nvPr/>
        </p:nvSpPr>
        <p:spPr>
          <a:xfrm>
            <a:off x="6246266" y="5972716"/>
            <a:ext cx="491620" cy="123111"/>
          </a:xfrm>
          <a:prstGeom prst="rect">
            <a:avLst/>
          </a:prstGeom>
          <a:noFill/>
        </p:spPr>
        <p:txBody>
          <a:bodyPr wrap="square" lIns="0" tIns="0" rIns="0" bIns="0" rtlCol="0">
            <a:spAutoFit/>
          </a:bodyPr>
          <a:lstStyle/>
          <a:p>
            <a:pPr>
              <a:spcBef>
                <a:spcPts val="600"/>
              </a:spcBef>
              <a:buSzPct val="100000"/>
            </a:pPr>
            <a:r>
              <a:rPr lang="en-US" sz="800" dirty="0">
                <a:solidFill>
                  <a:srgbClr val="313131"/>
                </a:solidFill>
                <a:latin typeface="Calibri" panose="020F0502020204030204" pitchFamily="34" charset="0"/>
                <a:cs typeface="Calibri" panose="020F0502020204030204" pitchFamily="34" charset="0"/>
              </a:rPr>
              <a:t>Completed</a:t>
            </a:r>
          </a:p>
        </p:txBody>
      </p:sp>
      <p:sp>
        <p:nvSpPr>
          <p:cNvPr id="43" name="TextBox 42">
            <a:extLst>
              <a:ext uri="{FF2B5EF4-FFF2-40B4-BE49-F238E27FC236}">
                <a16:creationId xmlns:a16="http://schemas.microsoft.com/office/drawing/2014/main" id="{AF7D993E-97A5-AE59-BC51-646A7D347204}"/>
              </a:ext>
            </a:extLst>
          </p:cNvPr>
          <p:cNvSpPr txBox="1"/>
          <p:nvPr/>
        </p:nvSpPr>
        <p:spPr>
          <a:xfrm>
            <a:off x="6987083" y="5976858"/>
            <a:ext cx="491620" cy="123111"/>
          </a:xfrm>
          <a:prstGeom prst="rect">
            <a:avLst/>
          </a:prstGeom>
          <a:noFill/>
        </p:spPr>
        <p:txBody>
          <a:bodyPr wrap="square" lIns="0" tIns="0" rIns="0" bIns="0" rtlCol="0">
            <a:spAutoFit/>
          </a:bodyPr>
          <a:lstStyle/>
          <a:p>
            <a:pPr>
              <a:spcBef>
                <a:spcPts val="600"/>
              </a:spcBef>
              <a:buSzPct val="100000"/>
            </a:pPr>
            <a:r>
              <a:rPr lang="en-US" sz="800" dirty="0">
                <a:solidFill>
                  <a:srgbClr val="313131"/>
                </a:solidFill>
                <a:latin typeface="Calibri" panose="020F0502020204030204" pitchFamily="34" charset="0"/>
                <a:cs typeface="Calibri" panose="020F0502020204030204" pitchFamily="34" charset="0"/>
              </a:rPr>
              <a:t>Ongoing</a:t>
            </a:r>
          </a:p>
        </p:txBody>
      </p:sp>
      <p:sp>
        <p:nvSpPr>
          <p:cNvPr id="44" name="Rectangle 43">
            <a:extLst>
              <a:ext uri="{FF2B5EF4-FFF2-40B4-BE49-F238E27FC236}">
                <a16:creationId xmlns:a16="http://schemas.microsoft.com/office/drawing/2014/main" id="{66435D01-B161-8E63-44F1-8C83C868D690}"/>
              </a:ext>
            </a:extLst>
          </p:cNvPr>
          <p:cNvSpPr/>
          <p:nvPr/>
        </p:nvSpPr>
        <p:spPr bwMode="gray">
          <a:xfrm>
            <a:off x="6135532" y="6006093"/>
            <a:ext cx="45720" cy="45719"/>
          </a:xfrm>
          <a:prstGeom prst="rect">
            <a:avLst/>
          </a:prstGeom>
          <a:solidFill>
            <a:schemeClr val="accent1"/>
          </a:solidFill>
          <a:ln w="19050" algn="ctr">
            <a:solidFill>
              <a:schemeClr val="accent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12" name="Rectangle 11">
            <a:extLst>
              <a:ext uri="{FF2B5EF4-FFF2-40B4-BE49-F238E27FC236}">
                <a16:creationId xmlns:a16="http://schemas.microsoft.com/office/drawing/2014/main" id="{2B13602D-575F-B899-C79C-512098BE27A5}"/>
              </a:ext>
            </a:extLst>
          </p:cNvPr>
          <p:cNvSpPr/>
          <p:nvPr/>
        </p:nvSpPr>
        <p:spPr bwMode="gray">
          <a:xfrm>
            <a:off x="3442000" y="5224259"/>
            <a:ext cx="307994" cy="292608"/>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900" b="1" dirty="0">
                <a:solidFill>
                  <a:schemeClr val="bg1"/>
                </a:solidFill>
                <a:latin typeface="Calibri" panose="020F0502020204030204" pitchFamily="34" charset="0"/>
                <a:cs typeface="Calibri" panose="020F0502020204030204" pitchFamily="34" charset="0"/>
              </a:rPr>
              <a:t>3</a:t>
            </a:r>
          </a:p>
        </p:txBody>
      </p:sp>
      <p:sp>
        <p:nvSpPr>
          <p:cNvPr id="36" name="Rectangle 35">
            <a:extLst>
              <a:ext uri="{FF2B5EF4-FFF2-40B4-BE49-F238E27FC236}">
                <a16:creationId xmlns:a16="http://schemas.microsoft.com/office/drawing/2014/main" id="{B962AAAB-B000-E45E-C81A-B741BF178C0E}"/>
              </a:ext>
            </a:extLst>
          </p:cNvPr>
          <p:cNvSpPr/>
          <p:nvPr/>
        </p:nvSpPr>
        <p:spPr bwMode="gray">
          <a:xfrm>
            <a:off x="8058550" y="2310007"/>
            <a:ext cx="307994" cy="292608"/>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6000"/>
              </a:lnSpc>
              <a:buFont typeface="Wingdings 2" pitchFamily="18" charset="2"/>
              <a:buNone/>
            </a:pPr>
            <a:r>
              <a:rPr lang="en-US" sz="900" b="1" dirty="0">
                <a:solidFill>
                  <a:schemeClr val="bg1"/>
                </a:solidFill>
                <a:latin typeface="Calibri" panose="020F0502020204030204" pitchFamily="34" charset="0"/>
                <a:cs typeface="Calibri" panose="020F0502020204030204" pitchFamily="34" charset="0"/>
              </a:rPr>
              <a:t>6</a:t>
            </a:r>
          </a:p>
        </p:txBody>
      </p:sp>
      <p:sp>
        <p:nvSpPr>
          <p:cNvPr id="37" name="Rectangle 36">
            <a:extLst>
              <a:ext uri="{FF2B5EF4-FFF2-40B4-BE49-F238E27FC236}">
                <a16:creationId xmlns:a16="http://schemas.microsoft.com/office/drawing/2014/main" id="{FC320D41-156C-A3DE-44DA-F3634CD4D436}"/>
              </a:ext>
            </a:extLst>
          </p:cNvPr>
          <p:cNvSpPr/>
          <p:nvPr/>
        </p:nvSpPr>
        <p:spPr bwMode="gray">
          <a:xfrm>
            <a:off x="7125791" y="3029627"/>
            <a:ext cx="307994" cy="292608"/>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900" b="1">
                <a:solidFill>
                  <a:schemeClr val="bg1"/>
                </a:solidFill>
                <a:latin typeface="Calibri" panose="020F0502020204030204" pitchFamily="34" charset="0"/>
                <a:cs typeface="Calibri" panose="020F0502020204030204" pitchFamily="34" charset="0"/>
              </a:rPr>
              <a:t>3</a:t>
            </a:r>
          </a:p>
        </p:txBody>
      </p:sp>
      <p:sp>
        <p:nvSpPr>
          <p:cNvPr id="45" name="Rectangle 44">
            <a:extLst>
              <a:ext uri="{FF2B5EF4-FFF2-40B4-BE49-F238E27FC236}">
                <a16:creationId xmlns:a16="http://schemas.microsoft.com/office/drawing/2014/main" id="{FCF1E244-1E5D-92C9-2897-C6E83B23DBE8}"/>
              </a:ext>
            </a:extLst>
          </p:cNvPr>
          <p:cNvSpPr/>
          <p:nvPr/>
        </p:nvSpPr>
        <p:spPr bwMode="gray">
          <a:xfrm>
            <a:off x="7125791" y="3756699"/>
            <a:ext cx="307994" cy="292608"/>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900" b="1">
                <a:solidFill>
                  <a:schemeClr val="bg1"/>
                </a:solidFill>
                <a:latin typeface="Calibri" panose="020F0502020204030204" pitchFamily="34" charset="0"/>
                <a:cs typeface="Calibri" panose="020F0502020204030204" pitchFamily="34" charset="0"/>
              </a:rPr>
              <a:t>3</a:t>
            </a:r>
          </a:p>
        </p:txBody>
      </p:sp>
      <p:sp>
        <p:nvSpPr>
          <p:cNvPr id="46" name="Rectangle 45">
            <a:extLst>
              <a:ext uri="{FF2B5EF4-FFF2-40B4-BE49-F238E27FC236}">
                <a16:creationId xmlns:a16="http://schemas.microsoft.com/office/drawing/2014/main" id="{E0D34BDA-DACC-DF7C-B4A8-341A423B6EFE}"/>
              </a:ext>
            </a:extLst>
          </p:cNvPr>
          <p:cNvSpPr/>
          <p:nvPr/>
        </p:nvSpPr>
        <p:spPr bwMode="gray">
          <a:xfrm>
            <a:off x="6643554" y="4464598"/>
            <a:ext cx="307994" cy="292608"/>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900" b="1" dirty="0">
                <a:solidFill>
                  <a:schemeClr val="bg1"/>
                </a:solidFill>
                <a:latin typeface="Calibri" panose="020F0502020204030204" pitchFamily="34" charset="0"/>
                <a:cs typeface="Calibri" panose="020F0502020204030204" pitchFamily="34" charset="0"/>
              </a:rPr>
              <a:t>2</a:t>
            </a:r>
          </a:p>
        </p:txBody>
      </p:sp>
      <p:sp>
        <p:nvSpPr>
          <p:cNvPr id="47" name="Rectangle 46">
            <a:extLst>
              <a:ext uri="{FF2B5EF4-FFF2-40B4-BE49-F238E27FC236}">
                <a16:creationId xmlns:a16="http://schemas.microsoft.com/office/drawing/2014/main" id="{18C8F3A0-C17E-CEBE-C038-3C3A6B1AF624}"/>
              </a:ext>
            </a:extLst>
          </p:cNvPr>
          <p:cNvSpPr/>
          <p:nvPr/>
        </p:nvSpPr>
        <p:spPr bwMode="gray">
          <a:xfrm>
            <a:off x="6638485" y="5185048"/>
            <a:ext cx="307994" cy="292608"/>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900" b="1" dirty="0">
                <a:solidFill>
                  <a:schemeClr val="bg1"/>
                </a:solidFill>
                <a:latin typeface="Calibri" panose="020F0502020204030204" pitchFamily="34" charset="0"/>
                <a:cs typeface="Calibri" panose="020F0502020204030204" pitchFamily="34" charset="0"/>
              </a:rPr>
              <a:t>2</a:t>
            </a:r>
          </a:p>
        </p:txBody>
      </p:sp>
      <p:sp>
        <p:nvSpPr>
          <p:cNvPr id="18" name="Rectangle 17">
            <a:extLst>
              <a:ext uri="{FF2B5EF4-FFF2-40B4-BE49-F238E27FC236}">
                <a16:creationId xmlns:a16="http://schemas.microsoft.com/office/drawing/2014/main" id="{65E30B1F-3506-0B5D-7F90-AD4B87369DEA}"/>
              </a:ext>
            </a:extLst>
          </p:cNvPr>
          <p:cNvSpPr/>
          <p:nvPr/>
        </p:nvSpPr>
        <p:spPr bwMode="gray">
          <a:xfrm>
            <a:off x="3765234" y="3752903"/>
            <a:ext cx="307994" cy="292608"/>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900" b="1" dirty="0">
                <a:solidFill>
                  <a:schemeClr val="bg1"/>
                </a:solidFill>
                <a:latin typeface="Calibri" panose="020F0502020204030204" pitchFamily="34" charset="0"/>
                <a:cs typeface="Calibri" panose="020F0502020204030204" pitchFamily="34" charset="0"/>
              </a:rPr>
              <a:t>4</a:t>
            </a:r>
          </a:p>
        </p:txBody>
      </p:sp>
      <p:sp>
        <p:nvSpPr>
          <p:cNvPr id="19" name="Rectangle 18">
            <a:extLst>
              <a:ext uri="{FF2B5EF4-FFF2-40B4-BE49-F238E27FC236}">
                <a16:creationId xmlns:a16="http://schemas.microsoft.com/office/drawing/2014/main" id="{D980B83D-CF9D-F975-7C09-A37E5D7D0966}"/>
              </a:ext>
            </a:extLst>
          </p:cNvPr>
          <p:cNvSpPr/>
          <p:nvPr/>
        </p:nvSpPr>
        <p:spPr bwMode="gray">
          <a:xfrm>
            <a:off x="3765234" y="3027419"/>
            <a:ext cx="307994" cy="292608"/>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900" b="1" dirty="0">
                <a:solidFill>
                  <a:schemeClr val="bg1"/>
                </a:solidFill>
                <a:latin typeface="Calibri" panose="020F0502020204030204" pitchFamily="34" charset="0"/>
                <a:cs typeface="Calibri" panose="020F0502020204030204" pitchFamily="34" charset="0"/>
              </a:rPr>
              <a:t>4</a:t>
            </a:r>
          </a:p>
        </p:txBody>
      </p:sp>
      <p:sp>
        <p:nvSpPr>
          <p:cNvPr id="22" name="Rectangle 21">
            <a:extLst>
              <a:ext uri="{FF2B5EF4-FFF2-40B4-BE49-F238E27FC236}">
                <a16:creationId xmlns:a16="http://schemas.microsoft.com/office/drawing/2014/main" id="{F500DFBC-2D86-E274-7243-C0CBFF249DD4}"/>
              </a:ext>
            </a:extLst>
          </p:cNvPr>
          <p:cNvSpPr/>
          <p:nvPr/>
        </p:nvSpPr>
        <p:spPr bwMode="gray">
          <a:xfrm>
            <a:off x="4103553" y="2299667"/>
            <a:ext cx="307994" cy="292608"/>
          </a:xfrm>
          <a:prstGeom prst="rect">
            <a:avLst/>
          </a:prstGeom>
          <a:solidFill>
            <a:srgbClr val="0076A8"/>
          </a:solidFill>
          <a:ln w="19050" algn="ctr">
            <a:solidFill>
              <a:srgbClr val="0076A8"/>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900" b="1" dirty="0">
                <a:solidFill>
                  <a:schemeClr val="bg1"/>
                </a:solidFill>
                <a:latin typeface="Calibri" panose="020F0502020204030204" pitchFamily="34" charset="0"/>
                <a:cs typeface="Calibri" panose="020F0502020204030204" pitchFamily="34" charset="0"/>
              </a:rPr>
              <a:t>5</a:t>
            </a:r>
          </a:p>
        </p:txBody>
      </p:sp>
    </p:spTree>
    <p:extLst>
      <p:ext uri="{BB962C8B-B14F-4D97-AF65-F5344CB8AC3E}">
        <p14:creationId xmlns:p14="http://schemas.microsoft.com/office/powerpoint/2010/main" val="407782719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gray">
          <a:xfrm>
            <a:off x="9358864" y="1371600"/>
            <a:ext cx="136421" cy="4075605"/>
          </a:xfrm>
          <a:prstGeom prst="rect">
            <a:avLst/>
          </a:prstGeom>
          <a:solidFill>
            <a:schemeClr val="bg1">
              <a:lumMod val="85000"/>
            </a:schemeClr>
          </a:solidFill>
          <a:ln w="19050" algn="ctr">
            <a:solidFill>
              <a:schemeClr val="bg1">
                <a:lumMod val="85000"/>
              </a:schemeClr>
            </a:solidFill>
            <a:miter lim="800000"/>
            <a:headEnd/>
            <a:tailEnd/>
          </a:ln>
        </p:spPr>
        <p:txBody>
          <a:bodyPr wrap="square" lIns="97996" tIns="97996" rIns="97996" bIns="97996" rtlCol="0" anchor="ctr"/>
          <a:lstStyle/>
          <a:p>
            <a:pPr algn="ctr">
              <a:lnSpc>
                <a:spcPct val="106000"/>
              </a:lnSpc>
              <a:buFont typeface="Wingdings 2" pitchFamily="18" charset="2"/>
              <a:buNone/>
            </a:pPr>
            <a:endParaRPr lang="en-US" sz="1764" b="1">
              <a:solidFill>
                <a:schemeClr val="bg1">
                  <a:lumMod val="85000"/>
                </a:schemeClr>
              </a:solidFill>
            </a:endParaRPr>
          </a:p>
        </p:txBody>
      </p:sp>
      <p:sp>
        <p:nvSpPr>
          <p:cNvPr id="4" name="Slide Number Placeholder 3"/>
          <p:cNvSpPr>
            <a:spLocks noGrp="1"/>
          </p:cNvSpPr>
          <p:nvPr>
            <p:ph type="sldNum" sz="quarter" idx="4"/>
          </p:nvPr>
        </p:nvSpPr>
        <p:spPr/>
        <p:txBody>
          <a:bodyPr/>
          <a:lstStyle/>
          <a:p>
            <a:fld id="{95CC1D26-A9BD-4BDE-BDD9-08EDBAE96860}" type="slidenum">
              <a:rPr lang="en-US" smtClean="0"/>
              <a:pPr/>
              <a:t>16</a:t>
            </a:fld>
            <a:endParaRPr lang="en-US"/>
          </a:p>
        </p:txBody>
      </p:sp>
      <p:sp>
        <p:nvSpPr>
          <p:cNvPr id="8" name="TextBox 7">
            <a:extLst>
              <a:ext uri="{FF2B5EF4-FFF2-40B4-BE49-F238E27FC236}">
                <a16:creationId xmlns:a16="http://schemas.microsoft.com/office/drawing/2014/main" id="{F7BB0E02-A9D2-4AF8-AD5E-153AD33CEE0D}"/>
              </a:ext>
            </a:extLst>
          </p:cNvPr>
          <p:cNvSpPr txBox="1"/>
          <p:nvPr/>
        </p:nvSpPr>
        <p:spPr>
          <a:xfrm>
            <a:off x="580554" y="3002280"/>
            <a:ext cx="1235916" cy="1954381"/>
          </a:xfrm>
          <a:prstGeom prst="rect">
            <a:avLst/>
          </a:prstGeom>
          <a:noFill/>
        </p:spPr>
        <p:txBody>
          <a:bodyPr wrap="none" lIns="0" tIns="0" rIns="0" bIns="0" rtlCol="0">
            <a:spAutoFit/>
          </a:bodyPr>
          <a:lstStyle/>
          <a:p>
            <a:pPr>
              <a:spcBef>
                <a:spcPts val="661"/>
              </a:spcBef>
              <a:buSzPct val="100000"/>
            </a:pPr>
            <a:r>
              <a:rPr lang="en-US" sz="12700">
                <a:solidFill>
                  <a:schemeClr val="bg1">
                    <a:lumMod val="85000"/>
                  </a:schemeClr>
                </a:solidFill>
                <a:latin typeface="Calibri" panose="020F0502020204030204" pitchFamily="34" charset="0"/>
                <a:cs typeface="Calibri" panose="020F0502020204030204" pitchFamily="34" charset="0"/>
              </a:rPr>
              <a:t>4.</a:t>
            </a:r>
          </a:p>
        </p:txBody>
      </p:sp>
      <p:pic>
        <p:nvPicPr>
          <p:cNvPr id="10" name="Picture 9" descr="A picture containing diagram&#10;&#10;Description automatically generated">
            <a:extLst>
              <a:ext uri="{FF2B5EF4-FFF2-40B4-BE49-F238E27FC236}">
                <a16:creationId xmlns:a16="http://schemas.microsoft.com/office/drawing/2014/main" id="{C125498A-35B1-42E3-90F3-645E23010484}"/>
              </a:ext>
            </a:extLst>
          </p:cNvPr>
          <p:cNvPicPr>
            <a:picLocks noChangeAspect="1"/>
          </p:cNvPicPr>
          <p:nvPr/>
        </p:nvPicPr>
        <p:blipFill>
          <a:blip r:embed="rId3"/>
          <a:stretch>
            <a:fillRect/>
          </a:stretch>
        </p:blipFill>
        <p:spPr>
          <a:xfrm>
            <a:off x="5151112" y="0"/>
            <a:ext cx="4145288" cy="6858000"/>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4259703157"/>
              </p:ext>
            </p:extLst>
          </p:nvPr>
        </p:nvGraphicFramePr>
        <p:xfrm>
          <a:off x="2121271" y="2687320"/>
          <a:ext cx="2895600" cy="185420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3058748787"/>
                    </a:ext>
                  </a:extLst>
                </a:gridCol>
              </a:tblGrid>
              <a:tr h="370840">
                <a:tc>
                  <a:txBody>
                    <a:bodyPr/>
                    <a:lstStyle/>
                    <a:p>
                      <a:r>
                        <a:rPr lang="en-US" sz="1600" b="0" noProof="0">
                          <a:solidFill>
                            <a:schemeClr val="bg1"/>
                          </a:solidFill>
                          <a:latin typeface="Calibri" panose="020F0502020204030204" pitchFamily="34" charset="0"/>
                          <a:cs typeface="Calibri" panose="020F0502020204030204" pitchFamily="34" charset="0"/>
                        </a:rPr>
                        <a:t>Macroeconomic overview</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34781030"/>
                  </a:ext>
                </a:extLst>
              </a:tr>
              <a:tr h="370840">
                <a:tc>
                  <a:txBody>
                    <a:bodyPr/>
                    <a:lstStyle/>
                    <a:p>
                      <a:r>
                        <a:rPr lang="en-US" sz="1600" b="0" kern="1200" noProof="0">
                          <a:solidFill>
                            <a:schemeClr val="bg1"/>
                          </a:solidFill>
                          <a:latin typeface="Calibri" panose="020F0502020204030204" pitchFamily="34" charset="0"/>
                          <a:ea typeface="+mn-ea"/>
                          <a:cs typeface="Calibri" panose="020F0502020204030204" pitchFamily="34" charset="0"/>
                        </a:rPr>
                        <a:t>Insurance market trends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9356454"/>
                  </a:ext>
                </a:extLst>
              </a:tr>
              <a:tr h="370840">
                <a:tc>
                  <a:txBody>
                    <a:bodyPr/>
                    <a:lstStyle/>
                    <a:p>
                      <a:r>
                        <a:rPr lang="en-US" sz="1600" noProof="0">
                          <a:solidFill>
                            <a:schemeClr val="bg1"/>
                          </a:solidFill>
                          <a:latin typeface="Calibri" panose="020F0502020204030204" pitchFamily="34" charset="0"/>
                          <a:cs typeface="Calibri" panose="020F0502020204030204" pitchFamily="34" charset="0"/>
                        </a:rPr>
                        <a:t>Insurance</a:t>
                      </a:r>
                      <a:r>
                        <a:rPr lang="hu-HU" sz="1600" noProof="0">
                          <a:solidFill>
                            <a:schemeClr val="bg1"/>
                          </a:solidFill>
                          <a:latin typeface="Calibri" panose="020F0502020204030204" pitchFamily="34" charset="0"/>
                          <a:cs typeface="Calibri" panose="020F0502020204030204" pitchFamily="34" charset="0"/>
                        </a:rPr>
                        <a:t> related</a:t>
                      </a:r>
                      <a:r>
                        <a:rPr lang="en-US" sz="1600" noProof="0">
                          <a:solidFill>
                            <a:schemeClr val="bg1"/>
                          </a:solidFill>
                          <a:latin typeface="Calibri" panose="020F0502020204030204" pitchFamily="34" charset="0"/>
                          <a:cs typeface="Calibri" panose="020F0502020204030204" pitchFamily="34" charset="0"/>
                        </a:rPr>
                        <a:t> transactions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4593521"/>
                  </a:ext>
                </a:extLst>
              </a:tr>
              <a:tr h="370840">
                <a:tc>
                  <a:txBody>
                    <a:bodyPr/>
                    <a:lstStyle/>
                    <a:p>
                      <a:r>
                        <a:rPr lang="en-US" sz="1600" b="1" noProof="0" dirty="0">
                          <a:solidFill>
                            <a:schemeClr val="tx1"/>
                          </a:solidFill>
                          <a:latin typeface="Calibri" panose="020F0502020204030204" pitchFamily="34" charset="0"/>
                          <a:cs typeface="Calibri" panose="020F0502020204030204" pitchFamily="34" charset="0"/>
                        </a:rPr>
                        <a:t>M&amp;A activity in Serbia</a:t>
                      </a:r>
                      <a:endParaRPr lang="en-US" sz="1600" b="1" baseline="0" noProof="0" dirty="0">
                        <a:solidFill>
                          <a:schemeClr val="tx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60659069"/>
                  </a:ext>
                </a:extLst>
              </a:tr>
              <a:tr h="370840">
                <a:tc>
                  <a:txBody>
                    <a:bodyPr/>
                    <a:lstStyle/>
                    <a:p>
                      <a:r>
                        <a:rPr lang="en-US" sz="1600" baseline="0" noProof="0" dirty="0">
                          <a:solidFill>
                            <a:schemeClr val="bg1"/>
                          </a:solidFill>
                          <a:latin typeface="Calibri" panose="020F0502020204030204" pitchFamily="34" charset="0"/>
                          <a:cs typeface="Calibri" panose="020F0502020204030204" pitchFamily="34" charset="0"/>
                        </a:rPr>
                        <a:t>Q&amp;A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25370556"/>
                  </a:ext>
                </a:extLst>
              </a:tr>
            </a:tbl>
          </a:graphicData>
        </a:graphic>
      </p:graphicFrame>
      <p:cxnSp>
        <p:nvCxnSpPr>
          <p:cNvPr id="13" name="Straight Connector 12">
            <a:extLst>
              <a:ext uri="{FF2B5EF4-FFF2-40B4-BE49-F238E27FC236}">
                <a16:creationId xmlns:a16="http://schemas.microsoft.com/office/drawing/2014/main" id="{9A16CCA7-0A23-426E-A7D3-39EC4D15CF75}"/>
              </a:ext>
            </a:extLst>
          </p:cNvPr>
          <p:cNvCxnSpPr/>
          <p:nvPr/>
        </p:nvCxnSpPr>
        <p:spPr>
          <a:xfrm flipV="1">
            <a:off x="1968870" y="2639669"/>
            <a:ext cx="0" cy="1901851"/>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BCBE18DF-FD70-0D95-1DBE-3FA390DA4780}"/>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a:t>© 2023 Deloitte Hungary</a:t>
            </a:r>
          </a:p>
        </p:txBody>
      </p:sp>
    </p:spTree>
    <p:extLst>
      <p:ext uri="{BB962C8B-B14F-4D97-AF65-F5344CB8AC3E}">
        <p14:creationId xmlns:p14="http://schemas.microsoft.com/office/powerpoint/2010/main" val="417826700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0B383D4-3FBE-4643-B1B9-7465D81681AE}"/>
              </a:ext>
            </a:extLst>
          </p:cNvPr>
          <p:cNvGraphicFramePr>
            <a:graphicFrameLocks noChangeAspect="1"/>
          </p:cNvGraphicFramePr>
          <p:nvPr>
            <p:custDataLst>
              <p:tags r:id="rId1"/>
            </p:custDataLst>
            <p:extLst>
              <p:ext uri="{D42A27DB-BD31-4B8C-83A1-F6EECF244321}">
                <p14:modId xmlns:p14="http://schemas.microsoft.com/office/powerpoint/2010/main" val="17154076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5" name="Object 4" hidden="1">
                        <a:extLst>
                          <a:ext uri="{FF2B5EF4-FFF2-40B4-BE49-F238E27FC236}">
                            <a16:creationId xmlns:a16="http://schemas.microsoft.com/office/drawing/2014/main" id="{60B383D4-3FBE-4643-B1B9-7465D81681A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0" name="Title 119"/>
          <p:cNvSpPr>
            <a:spLocks noGrp="1"/>
          </p:cNvSpPr>
          <p:nvPr>
            <p:ph type="title"/>
          </p:nvPr>
        </p:nvSpPr>
        <p:spPr/>
        <p:txBody>
          <a:bodyPr vert="horz"/>
          <a:lstStyle/>
          <a:p>
            <a:r>
              <a:rPr lang="en-US" b="1" dirty="0">
                <a:latin typeface="Calibri Light" panose="020F0302020204030204" pitchFamily="34" charset="0"/>
                <a:cs typeface="Calibri Light" panose="020F0302020204030204" pitchFamily="34" charset="0"/>
              </a:rPr>
              <a:t>M&amp;A activity in Serbia</a:t>
            </a:r>
          </a:p>
        </p:txBody>
      </p:sp>
      <p:sp>
        <p:nvSpPr>
          <p:cNvPr id="4" name="Text Placeholder 3"/>
          <p:cNvSpPr>
            <a:spLocks noGrp="1"/>
          </p:cNvSpPr>
          <p:nvPr>
            <p:ph type="body" sz="quarter" idx="13"/>
          </p:nvPr>
        </p:nvSpPr>
        <p:spPr>
          <a:xfrm>
            <a:off x="370648" y="651600"/>
            <a:ext cx="8408727" cy="904851"/>
          </a:xfrm>
        </p:spPr>
        <p:txBody>
          <a:bodyPr/>
          <a:lstStyle/>
          <a:p>
            <a:r>
              <a:rPr lang="en-US" sz="1600" dirty="0">
                <a:latin typeface="Calibri Light" panose="020F0302020204030204" pitchFamily="34" charset="0"/>
                <a:cs typeface="Calibri Light" panose="020F0302020204030204" pitchFamily="34" charset="0"/>
              </a:rPr>
              <a:t>The most significant transaction recently was the sale of </a:t>
            </a:r>
            <a:r>
              <a:rPr lang="en-US" sz="1600" dirty="0" err="1">
                <a:latin typeface="Calibri Light" panose="020F0302020204030204" pitchFamily="34" charset="0"/>
                <a:cs typeface="Calibri Light" panose="020F0302020204030204" pitchFamily="34" charset="0"/>
              </a:rPr>
              <a:t>Societe</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Generale</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Osiguranje</a:t>
            </a:r>
            <a:r>
              <a:rPr lang="en-US" sz="1600" dirty="0">
                <a:latin typeface="Calibri Light" panose="020F0302020204030204" pitchFamily="34" charset="0"/>
                <a:cs typeface="Calibri Light" panose="020F0302020204030204" pitchFamily="34" charset="0"/>
              </a:rPr>
              <a:t> operation to the OTP Group. As part of the deal, OTP acquired </a:t>
            </a:r>
            <a:r>
              <a:rPr lang="en-US" sz="1600" dirty="0" err="1">
                <a:latin typeface="Calibri Light" panose="020F0302020204030204" pitchFamily="34" charset="0"/>
                <a:cs typeface="Calibri Light" panose="020F0302020204030204" pitchFamily="34" charset="0"/>
              </a:rPr>
              <a:t>Societe</a:t>
            </a:r>
            <a:r>
              <a:rPr lang="en-US" sz="1600" dirty="0">
                <a:latin typeface="Calibri Light" panose="020F0302020204030204" pitchFamily="34" charset="0"/>
                <a:cs typeface="Calibri Light" panose="020F0302020204030204" pitchFamily="34" charset="0"/>
              </a:rPr>
              <a:t> General </a:t>
            </a:r>
            <a:r>
              <a:rPr lang="en-US" sz="1600" dirty="0" err="1">
                <a:latin typeface="Calibri Light" panose="020F0302020204030204" pitchFamily="34" charset="0"/>
                <a:cs typeface="Calibri Light" panose="020F0302020204030204" pitchFamily="34" charset="0"/>
              </a:rPr>
              <a:t>Osiguranje</a:t>
            </a:r>
            <a:r>
              <a:rPr lang="en-US" sz="1600" dirty="0">
                <a:latin typeface="Calibri Light" panose="020F0302020204030204" pitchFamily="34" charset="0"/>
                <a:cs typeface="Calibri Light" panose="020F0302020204030204" pitchFamily="34" charset="0"/>
              </a:rPr>
              <a:t> which was renamed OTP </a:t>
            </a:r>
            <a:r>
              <a:rPr lang="en-US" sz="1600" dirty="0" err="1">
                <a:latin typeface="Calibri Light" panose="020F0302020204030204" pitchFamily="34" charset="0"/>
                <a:cs typeface="Calibri Light" panose="020F0302020204030204" pitchFamily="34" charset="0"/>
              </a:rPr>
              <a:t>Osiguranje</a:t>
            </a:r>
            <a:r>
              <a:rPr lang="en-US" sz="1600" dirty="0">
                <a:latin typeface="Calibri Light" panose="020F0302020204030204" pitchFamily="34" charset="0"/>
                <a:cs typeface="Calibri Light" panose="020F0302020204030204" pitchFamily="34" charset="0"/>
              </a:rPr>
              <a:t>.</a:t>
            </a:r>
          </a:p>
        </p:txBody>
      </p:sp>
      <p:sp>
        <p:nvSpPr>
          <p:cNvPr id="3" name="Slide Number Placeholder 2"/>
          <p:cNvSpPr>
            <a:spLocks noGrp="1"/>
          </p:cNvSpPr>
          <p:nvPr>
            <p:ph type="sldNum" sz="quarter" idx="4"/>
          </p:nvPr>
        </p:nvSpPr>
        <p:spPr/>
        <p:txBody>
          <a:bodyPr/>
          <a:lstStyle/>
          <a:p>
            <a:fld id="{95CC1D26-A9BD-4BDE-BDD9-08EDBAE96860}" type="slidenum">
              <a:rPr lang="en-US" smtClean="0"/>
              <a:pPr/>
              <a:t>17</a:t>
            </a:fld>
            <a:endParaRPr lang="en-US"/>
          </a:p>
        </p:txBody>
      </p:sp>
      <p:graphicFrame>
        <p:nvGraphicFramePr>
          <p:cNvPr id="16" name="Table 15"/>
          <p:cNvGraphicFramePr>
            <a:graphicFrameLocks noGrp="1"/>
          </p:cNvGraphicFramePr>
          <p:nvPr>
            <p:extLst>
              <p:ext uri="{D42A27DB-BD31-4B8C-83A1-F6EECF244321}">
                <p14:modId xmlns:p14="http://schemas.microsoft.com/office/powerpoint/2010/main" val="3327251455"/>
              </p:ext>
            </p:extLst>
          </p:nvPr>
        </p:nvGraphicFramePr>
        <p:xfrm>
          <a:off x="381000" y="2139216"/>
          <a:ext cx="8371945" cy="950040"/>
        </p:xfrm>
        <a:graphic>
          <a:graphicData uri="http://schemas.openxmlformats.org/drawingml/2006/table">
            <a:tbl>
              <a:tblPr firstRow="1">
                <a:tableStyleId>{B301B821-A1FF-4177-AEE7-76D212191A09}</a:tableStyleId>
              </a:tblPr>
              <a:tblGrid>
                <a:gridCol w="544419">
                  <a:extLst>
                    <a:ext uri="{9D8B030D-6E8A-4147-A177-3AD203B41FA5}">
                      <a16:colId xmlns:a16="http://schemas.microsoft.com/office/drawing/2014/main" val="2483523088"/>
                    </a:ext>
                  </a:extLst>
                </a:gridCol>
                <a:gridCol w="2223978">
                  <a:extLst>
                    <a:ext uri="{9D8B030D-6E8A-4147-A177-3AD203B41FA5}">
                      <a16:colId xmlns:a16="http://schemas.microsoft.com/office/drawing/2014/main" val="491064387"/>
                    </a:ext>
                  </a:extLst>
                </a:gridCol>
                <a:gridCol w="1537999">
                  <a:extLst>
                    <a:ext uri="{9D8B030D-6E8A-4147-A177-3AD203B41FA5}">
                      <a16:colId xmlns:a16="http://schemas.microsoft.com/office/drawing/2014/main" val="362006079"/>
                    </a:ext>
                  </a:extLst>
                </a:gridCol>
                <a:gridCol w="1125690">
                  <a:extLst>
                    <a:ext uri="{9D8B030D-6E8A-4147-A177-3AD203B41FA5}">
                      <a16:colId xmlns:a16="http://schemas.microsoft.com/office/drawing/2014/main" val="3443113620"/>
                    </a:ext>
                  </a:extLst>
                </a:gridCol>
                <a:gridCol w="992051">
                  <a:extLst>
                    <a:ext uri="{9D8B030D-6E8A-4147-A177-3AD203B41FA5}">
                      <a16:colId xmlns:a16="http://schemas.microsoft.com/office/drawing/2014/main" val="2005458236"/>
                    </a:ext>
                  </a:extLst>
                </a:gridCol>
                <a:gridCol w="1947808">
                  <a:extLst>
                    <a:ext uri="{9D8B030D-6E8A-4147-A177-3AD203B41FA5}">
                      <a16:colId xmlns:a16="http://schemas.microsoft.com/office/drawing/2014/main" val="4026206266"/>
                    </a:ext>
                  </a:extLst>
                </a:gridCol>
              </a:tblGrid>
              <a:tr h="475020">
                <a:tc>
                  <a:txBody>
                    <a:bodyPr/>
                    <a:lstStyle/>
                    <a:p>
                      <a:pPr algn="ctr" fontAlgn="ctr"/>
                      <a:r>
                        <a:rPr lang="en-US" sz="1000" b="1" i="0" u="none" strike="noStrike" noProof="0" dirty="0">
                          <a:solidFill>
                            <a:srgbClr val="FFFFFF"/>
                          </a:solidFill>
                          <a:effectLst/>
                          <a:latin typeface="Calibri Light" panose="020F0302020204030204" pitchFamily="34" charset="0"/>
                          <a:cs typeface="Calibri Light" panose="020F0302020204030204" pitchFamily="34" charset="0"/>
                        </a:rPr>
                        <a:t>Year</a:t>
                      </a:r>
                    </a:p>
                  </a:txBody>
                  <a:tcPr marL="0" marR="0" marT="0" marB="0" anchor="ctr"/>
                </a:tc>
                <a:tc>
                  <a:txBody>
                    <a:bodyPr/>
                    <a:lstStyle/>
                    <a:p>
                      <a:pPr algn="ctr" fontAlgn="ctr"/>
                      <a:r>
                        <a:rPr lang="en-US" sz="1000" u="none" strike="noStrike" noProof="0">
                          <a:effectLst/>
                          <a:latin typeface="Calibri Light" panose="020F0302020204030204" pitchFamily="34" charset="0"/>
                          <a:cs typeface="Calibri Light" panose="020F0302020204030204" pitchFamily="34" charset="0"/>
                        </a:rPr>
                        <a:t>Target Company</a:t>
                      </a:r>
                      <a:endParaRPr lang="en-US" sz="1000" b="1" i="0" u="none" strike="noStrike" noProof="0">
                        <a:solidFill>
                          <a:srgbClr val="FFFFFF"/>
                        </a:solidFill>
                        <a:effectLst/>
                        <a:latin typeface="Calibri Light" panose="020F0302020204030204" pitchFamily="34" charset="0"/>
                        <a:cs typeface="Calibri Light" panose="020F0302020204030204" pitchFamily="34" charset="0"/>
                      </a:endParaRPr>
                    </a:p>
                  </a:txBody>
                  <a:tcPr marL="0" marR="0" marT="0" marB="0" anchor="ctr"/>
                </a:tc>
                <a:tc>
                  <a:txBody>
                    <a:bodyPr/>
                    <a:lstStyle/>
                    <a:p>
                      <a:pPr algn="ctr" fontAlgn="ctr"/>
                      <a:r>
                        <a:rPr lang="en-US" sz="1000" u="none" strike="noStrike" noProof="0">
                          <a:effectLst/>
                          <a:latin typeface="Calibri Light" panose="020F0302020204030204" pitchFamily="34" charset="0"/>
                          <a:cs typeface="Calibri Light" panose="020F0302020204030204" pitchFamily="34" charset="0"/>
                        </a:rPr>
                        <a:t>Buyer</a:t>
                      </a:r>
                      <a:endParaRPr lang="en-US" sz="1000" b="1" i="0" u="none" strike="noStrike" noProof="0">
                        <a:solidFill>
                          <a:srgbClr val="FFFFFF"/>
                        </a:solidFill>
                        <a:effectLst/>
                        <a:latin typeface="Calibri Light" panose="020F0302020204030204" pitchFamily="34" charset="0"/>
                        <a:cs typeface="Calibri Light" panose="020F0302020204030204" pitchFamily="34" charset="0"/>
                      </a:endParaRPr>
                    </a:p>
                  </a:txBody>
                  <a:tcPr marL="0" marR="0" marT="0" marB="0" anchor="ctr"/>
                </a:tc>
                <a:tc>
                  <a:txBody>
                    <a:bodyPr/>
                    <a:lstStyle/>
                    <a:p>
                      <a:pPr algn="ctr" fontAlgn="ctr"/>
                      <a:r>
                        <a:rPr lang="en-US" sz="1000" b="1" i="0" u="none" strike="noStrike" noProof="0">
                          <a:solidFill>
                            <a:srgbClr val="FFFFFF"/>
                          </a:solidFill>
                          <a:effectLst/>
                          <a:latin typeface="Calibri Light" panose="020F0302020204030204" pitchFamily="34" charset="0"/>
                          <a:cs typeface="Calibri Light" panose="020F0302020204030204" pitchFamily="34" charset="0"/>
                        </a:rPr>
                        <a:t>% acquied</a:t>
                      </a:r>
                    </a:p>
                  </a:txBody>
                  <a:tcPr marL="0" marR="0" marT="0" marB="0" anchor="ctr"/>
                </a:tc>
                <a:tc>
                  <a:txBody>
                    <a:bodyPr/>
                    <a:lstStyle/>
                    <a:p>
                      <a:pPr algn="ctr" fontAlgn="ctr"/>
                      <a:r>
                        <a:rPr lang="en-US" sz="1000" u="none" strike="noStrike" noProof="0">
                          <a:effectLst/>
                          <a:latin typeface="Calibri Light" panose="020F0302020204030204" pitchFamily="34" charset="0"/>
                          <a:cs typeface="Calibri Light" panose="020F0302020204030204" pitchFamily="34" charset="0"/>
                        </a:rPr>
                        <a:t>Deal value</a:t>
                      </a:r>
                      <a:br>
                        <a:rPr lang="en-US" sz="1000" u="none" strike="noStrike" noProof="0">
                          <a:effectLst/>
                          <a:latin typeface="Calibri Light" panose="020F0302020204030204" pitchFamily="34" charset="0"/>
                          <a:cs typeface="Calibri Light" panose="020F0302020204030204" pitchFamily="34" charset="0"/>
                        </a:rPr>
                      </a:br>
                      <a:r>
                        <a:rPr lang="en-US" sz="1000" u="none" strike="noStrike" noProof="0">
                          <a:effectLst/>
                          <a:latin typeface="Calibri Light" panose="020F0302020204030204" pitchFamily="34" charset="0"/>
                          <a:cs typeface="Calibri Light" panose="020F0302020204030204" pitchFamily="34" charset="0"/>
                        </a:rPr>
                        <a:t>(EURm)</a:t>
                      </a:r>
                      <a:endParaRPr lang="en-US" sz="1000" b="1" i="0" u="none" strike="noStrike" noProof="0">
                        <a:solidFill>
                          <a:srgbClr val="FFFFFF"/>
                        </a:solidFill>
                        <a:effectLst/>
                        <a:latin typeface="Calibri Light" panose="020F0302020204030204" pitchFamily="34" charset="0"/>
                        <a:cs typeface="Calibri Light" panose="020F0302020204030204" pitchFamily="34" charset="0"/>
                      </a:endParaRPr>
                    </a:p>
                  </a:txBody>
                  <a:tcPr marL="0" marR="0" marT="0" marB="0" anchor="ctr"/>
                </a:tc>
                <a:tc>
                  <a:txBody>
                    <a:bodyPr/>
                    <a:lstStyle/>
                    <a:p>
                      <a:pPr algn="ctr" fontAlgn="ctr"/>
                      <a:r>
                        <a:rPr lang="en-US" sz="1000" u="none" strike="noStrike" noProof="0">
                          <a:effectLst/>
                          <a:latin typeface="Calibri Light" panose="020F0302020204030204" pitchFamily="34" charset="0"/>
                          <a:cs typeface="Calibri Light" panose="020F0302020204030204" pitchFamily="34" charset="0"/>
                        </a:rPr>
                        <a:t>Seller</a:t>
                      </a:r>
                      <a:endParaRPr lang="en-US" sz="1000" b="1" i="0" u="none" strike="noStrike" noProof="0">
                        <a:solidFill>
                          <a:srgbClr val="FFFFFF"/>
                        </a:solidFill>
                        <a:effectLst/>
                        <a:latin typeface="Calibri Light" panose="020F0302020204030204" pitchFamily="34" charset="0"/>
                        <a:cs typeface="Calibri Light" panose="020F0302020204030204" pitchFamily="34" charset="0"/>
                      </a:endParaRPr>
                    </a:p>
                  </a:txBody>
                  <a:tcPr marL="0" marR="0" marT="0" marB="0" anchor="ctr"/>
                </a:tc>
                <a:extLst>
                  <a:ext uri="{0D108BD9-81ED-4DB2-BD59-A6C34878D82A}">
                    <a16:rowId xmlns:a16="http://schemas.microsoft.com/office/drawing/2014/main" val="4138101472"/>
                  </a:ext>
                </a:extLst>
              </a:tr>
              <a:tr h="475020">
                <a:tc>
                  <a:txBody>
                    <a:bodyPr/>
                    <a:lstStyle/>
                    <a:p>
                      <a:pPr marL="0" algn="ctr" defTabSz="914400" rtl="0" eaLnBrk="1" fontAlgn="ctr" latinLnBrk="0" hangingPunct="1"/>
                      <a:r>
                        <a:rPr lang="en-US" sz="1000" b="0" i="0" u="none" strike="noStrike" kern="1200" dirty="0">
                          <a:solidFill>
                            <a:srgbClr val="000000"/>
                          </a:solidFill>
                          <a:effectLst/>
                          <a:latin typeface="Calibri Light" panose="020F0302020204030204" pitchFamily="34" charset="0"/>
                          <a:ea typeface="+mn-ea"/>
                          <a:cs typeface="Calibri Light" panose="020F0302020204030204" pitchFamily="34" charset="0"/>
                        </a:rPr>
                        <a:t>2019</a:t>
                      </a:r>
                    </a:p>
                  </a:txBody>
                  <a:tcPr marL="7620" marR="7620" marT="7620" marB="0" anchor="ctr"/>
                </a:tc>
                <a:tc>
                  <a:txBody>
                    <a:bodyPr/>
                    <a:lstStyle/>
                    <a:p>
                      <a:pPr marL="0" algn="ctr" defTabSz="914400" rtl="0" eaLnBrk="1" fontAlgn="ctr" latinLnBrk="0" hangingPunct="1"/>
                      <a:r>
                        <a:rPr lang="en-US" sz="1000" b="0" i="0" u="none" strike="noStrike" kern="1200" dirty="0" err="1">
                          <a:solidFill>
                            <a:srgbClr val="000000"/>
                          </a:solidFill>
                          <a:effectLst/>
                          <a:latin typeface="Calibri Light" panose="020F0302020204030204" pitchFamily="34" charset="0"/>
                          <a:ea typeface="+mn-ea"/>
                          <a:cs typeface="Calibri Light" panose="020F0302020204030204" pitchFamily="34" charset="0"/>
                        </a:rPr>
                        <a:t>Societe</a:t>
                      </a:r>
                      <a:r>
                        <a:rPr lang="en-US" sz="1000" b="0" i="0" u="none" strike="noStrike" kern="1200" dirty="0">
                          <a:solidFill>
                            <a:srgbClr val="000000"/>
                          </a:solidFill>
                          <a:effectLst/>
                          <a:latin typeface="Calibri Light" panose="020F0302020204030204" pitchFamily="34" charset="0"/>
                          <a:ea typeface="+mn-ea"/>
                          <a:cs typeface="Calibri Light" panose="020F0302020204030204" pitchFamily="34" charset="0"/>
                        </a:rPr>
                        <a:t> </a:t>
                      </a:r>
                      <a:r>
                        <a:rPr lang="en-US" sz="1000" b="0" i="0" u="none" strike="noStrike" kern="1200" dirty="0" err="1">
                          <a:solidFill>
                            <a:srgbClr val="000000"/>
                          </a:solidFill>
                          <a:effectLst/>
                          <a:latin typeface="Calibri Light" panose="020F0302020204030204" pitchFamily="34" charset="0"/>
                          <a:ea typeface="+mn-ea"/>
                          <a:cs typeface="Calibri Light" panose="020F0302020204030204" pitchFamily="34" charset="0"/>
                        </a:rPr>
                        <a:t>Generale</a:t>
                      </a:r>
                      <a:r>
                        <a:rPr lang="en-US" sz="1000" b="0" i="0" u="none" strike="noStrike" kern="1200" dirty="0">
                          <a:solidFill>
                            <a:srgbClr val="000000"/>
                          </a:solidFill>
                          <a:effectLst/>
                          <a:latin typeface="Calibri Light" panose="020F0302020204030204" pitchFamily="34" charset="0"/>
                          <a:ea typeface="+mn-ea"/>
                          <a:cs typeface="Calibri Light" panose="020F0302020204030204" pitchFamily="34" charset="0"/>
                        </a:rPr>
                        <a:t> </a:t>
                      </a:r>
                      <a:r>
                        <a:rPr lang="en-US" sz="1000" b="0" i="0" u="none" strike="noStrike" kern="1200" dirty="0" err="1">
                          <a:solidFill>
                            <a:srgbClr val="000000"/>
                          </a:solidFill>
                          <a:effectLst/>
                          <a:latin typeface="Calibri Light" panose="020F0302020204030204" pitchFamily="34" charset="0"/>
                          <a:ea typeface="+mn-ea"/>
                          <a:cs typeface="Calibri Light" panose="020F0302020204030204" pitchFamily="34" charset="0"/>
                        </a:rPr>
                        <a:t>Osiguranje</a:t>
                      </a:r>
                      <a:endParaRPr lang="en-US" sz="1000" b="0" i="0" u="none" strike="noStrike" kern="1200" dirty="0">
                        <a:solidFill>
                          <a:srgbClr val="000000"/>
                        </a:solidFill>
                        <a:effectLst/>
                        <a:latin typeface="Calibri Light" panose="020F0302020204030204" pitchFamily="34" charset="0"/>
                        <a:ea typeface="+mn-ea"/>
                        <a:cs typeface="Calibri Light" panose="020F0302020204030204" pitchFamily="34" charset="0"/>
                      </a:endParaRPr>
                    </a:p>
                  </a:txBody>
                  <a:tcPr marL="7620" marR="7620" marT="7620" marB="0" anchor="ctr"/>
                </a:tc>
                <a:tc>
                  <a:txBody>
                    <a:bodyPr/>
                    <a:lstStyle/>
                    <a:p>
                      <a:pPr marL="0" algn="ctr" defTabSz="914400" rtl="0" eaLnBrk="1" fontAlgn="ctr" latinLnBrk="0" hangingPunct="1"/>
                      <a:r>
                        <a:rPr lang="en-US" sz="1000" b="0" i="0" u="none" strike="noStrike" kern="1200" dirty="0">
                          <a:solidFill>
                            <a:srgbClr val="000000"/>
                          </a:solidFill>
                          <a:effectLst/>
                          <a:latin typeface="Calibri Light" panose="020F0302020204030204" pitchFamily="34" charset="0"/>
                          <a:ea typeface="+mn-ea"/>
                          <a:cs typeface="Calibri Light" panose="020F0302020204030204" pitchFamily="34" charset="0"/>
                        </a:rPr>
                        <a:t>OTP group</a:t>
                      </a:r>
                    </a:p>
                  </a:txBody>
                  <a:tcPr marL="7620" marR="7620" marT="7620" marB="0" anchor="ctr"/>
                </a:tc>
                <a:tc>
                  <a:txBody>
                    <a:bodyPr/>
                    <a:lstStyle/>
                    <a:p>
                      <a:pPr marL="0" algn="ctr" defTabSz="914400" rtl="0" eaLnBrk="1" fontAlgn="ctr" latinLnBrk="0" hangingPunct="1"/>
                      <a:r>
                        <a:rPr lang="en-US" sz="1000" b="0" i="0" u="none" strike="noStrike" kern="1200" dirty="0">
                          <a:solidFill>
                            <a:srgbClr val="000000"/>
                          </a:solidFill>
                          <a:effectLst/>
                          <a:latin typeface="Calibri Light" panose="020F0302020204030204" pitchFamily="34" charset="0"/>
                          <a:ea typeface="+mn-ea"/>
                          <a:cs typeface="Calibri Light" panose="020F0302020204030204" pitchFamily="34" charset="0"/>
                        </a:rPr>
                        <a:t>100%</a:t>
                      </a:r>
                    </a:p>
                  </a:txBody>
                  <a:tcPr marL="7620" marR="7620" marT="7620" marB="0" anchor="ctr"/>
                </a:tc>
                <a:tc>
                  <a:txBody>
                    <a:bodyPr/>
                    <a:lstStyle/>
                    <a:p>
                      <a:pPr marL="0" algn="ctr" defTabSz="914400" rtl="0" eaLnBrk="1" fontAlgn="ctr" latinLnBrk="0" hangingPunct="1"/>
                      <a:r>
                        <a:rPr lang="en-US" sz="1000" b="0" i="0" u="none" strike="noStrike" kern="1200" dirty="0" err="1">
                          <a:solidFill>
                            <a:srgbClr val="000000"/>
                          </a:solidFill>
                          <a:effectLst/>
                          <a:latin typeface="Calibri Light" panose="020F0302020204030204" pitchFamily="34" charset="0"/>
                          <a:ea typeface="+mn-ea"/>
                          <a:cs typeface="Calibri Light" panose="020F0302020204030204" pitchFamily="34" charset="0"/>
                        </a:rPr>
                        <a:t>n.a.</a:t>
                      </a:r>
                      <a:endParaRPr lang="en-US" sz="1000" b="0" i="0" u="none" strike="noStrike" kern="1200" dirty="0">
                        <a:solidFill>
                          <a:srgbClr val="000000"/>
                        </a:solidFill>
                        <a:effectLst/>
                        <a:latin typeface="Calibri Light" panose="020F0302020204030204" pitchFamily="34" charset="0"/>
                        <a:ea typeface="+mn-ea"/>
                        <a:cs typeface="Calibri Light" panose="020F0302020204030204" pitchFamily="34" charset="0"/>
                      </a:endParaRPr>
                    </a:p>
                  </a:txBody>
                  <a:tcPr marL="7620" marR="7620" marT="7620" marB="0" anchor="ctr"/>
                </a:tc>
                <a:tc>
                  <a:txBody>
                    <a:bodyPr/>
                    <a:lstStyle/>
                    <a:p>
                      <a:pPr marL="0" algn="ctr" defTabSz="914400" rtl="0" eaLnBrk="1" fontAlgn="ctr" latinLnBrk="0" hangingPunct="1"/>
                      <a:r>
                        <a:rPr lang="en-US" sz="1000" b="0" i="0" u="none" strike="noStrike" kern="1200" dirty="0" err="1">
                          <a:solidFill>
                            <a:srgbClr val="000000"/>
                          </a:solidFill>
                          <a:effectLst/>
                          <a:latin typeface="Calibri Light" panose="020F0302020204030204" pitchFamily="34" charset="0"/>
                          <a:ea typeface="+mn-ea"/>
                          <a:cs typeface="Calibri Light" panose="020F0302020204030204" pitchFamily="34" charset="0"/>
                        </a:rPr>
                        <a:t>Societe</a:t>
                      </a:r>
                      <a:r>
                        <a:rPr lang="en-US" sz="1000" b="0" i="0" u="none" strike="noStrike" kern="1200" dirty="0">
                          <a:solidFill>
                            <a:srgbClr val="000000"/>
                          </a:solidFill>
                          <a:effectLst/>
                          <a:latin typeface="Calibri Light" panose="020F0302020204030204" pitchFamily="34" charset="0"/>
                          <a:ea typeface="+mn-ea"/>
                          <a:cs typeface="Calibri Light" panose="020F0302020204030204" pitchFamily="34" charset="0"/>
                        </a:rPr>
                        <a:t> </a:t>
                      </a:r>
                      <a:r>
                        <a:rPr lang="en-US" sz="1000" b="0" i="0" u="none" strike="noStrike" kern="1200" dirty="0" err="1">
                          <a:solidFill>
                            <a:srgbClr val="000000"/>
                          </a:solidFill>
                          <a:effectLst/>
                          <a:latin typeface="Calibri Light" panose="020F0302020204030204" pitchFamily="34" charset="0"/>
                          <a:ea typeface="+mn-ea"/>
                          <a:cs typeface="Calibri Light" panose="020F0302020204030204" pitchFamily="34" charset="0"/>
                        </a:rPr>
                        <a:t>Generale</a:t>
                      </a:r>
                      <a:r>
                        <a:rPr lang="en-US" sz="1000" b="0" i="0" u="none" strike="noStrike" kern="1200" dirty="0">
                          <a:solidFill>
                            <a:srgbClr val="000000"/>
                          </a:solidFill>
                          <a:effectLst/>
                          <a:latin typeface="Calibri Light" panose="020F0302020204030204" pitchFamily="34" charset="0"/>
                          <a:ea typeface="+mn-ea"/>
                          <a:cs typeface="Calibri Light" panose="020F0302020204030204" pitchFamily="34" charset="0"/>
                        </a:rPr>
                        <a:t> SA</a:t>
                      </a:r>
                    </a:p>
                  </a:txBody>
                  <a:tcPr marL="7620" marR="7620" marT="7620" marB="0" anchor="ctr"/>
                </a:tc>
                <a:extLst>
                  <a:ext uri="{0D108BD9-81ED-4DB2-BD59-A6C34878D82A}">
                    <a16:rowId xmlns:a16="http://schemas.microsoft.com/office/drawing/2014/main" val="2730520808"/>
                  </a:ext>
                </a:extLst>
              </a:tr>
            </a:tbl>
          </a:graphicData>
        </a:graphic>
      </p:graphicFrame>
      <p:sp>
        <p:nvSpPr>
          <p:cNvPr id="24" name="TextBox 23"/>
          <p:cNvSpPr txBox="1"/>
          <p:nvPr/>
        </p:nvSpPr>
        <p:spPr>
          <a:xfrm>
            <a:off x="365760" y="1755501"/>
            <a:ext cx="8398375" cy="184666"/>
          </a:xfrm>
          <a:prstGeom prst="rect">
            <a:avLst/>
          </a:prstGeom>
          <a:noFill/>
        </p:spPr>
        <p:txBody>
          <a:bodyPr wrap="square" lIns="0" tIns="0" rIns="0" bIns="0" rtlCol="0">
            <a:spAutoFit/>
          </a:bodyPr>
          <a:lstStyle/>
          <a:p>
            <a:pPr>
              <a:spcBef>
                <a:spcPts val="600"/>
              </a:spcBef>
              <a:buSzPct val="100000"/>
            </a:pPr>
            <a:r>
              <a:rPr lang="en-US" sz="1200" b="1" dirty="0">
                <a:solidFill>
                  <a:schemeClr val="accent1"/>
                </a:solidFill>
                <a:latin typeface="Calibri Light" panose="020F0302020204030204" pitchFamily="34" charset="0"/>
                <a:cs typeface="Calibri Light" panose="020F0302020204030204" pitchFamily="34" charset="0"/>
              </a:rPr>
              <a:t>Insurance market transactions in Serbia (December 2019-2023)</a:t>
            </a:r>
          </a:p>
        </p:txBody>
      </p:sp>
      <p:sp>
        <p:nvSpPr>
          <p:cNvPr id="14" name="Oval 13">
            <a:extLst>
              <a:ext uri="{FF2B5EF4-FFF2-40B4-BE49-F238E27FC236}">
                <a16:creationId xmlns:a16="http://schemas.microsoft.com/office/drawing/2014/main" id="{DAF4422F-1FE8-47C0-8AEB-55213EC821B6}"/>
              </a:ext>
            </a:extLst>
          </p:cNvPr>
          <p:cNvSpPr/>
          <p:nvPr/>
        </p:nvSpPr>
        <p:spPr bwMode="gray">
          <a:xfrm>
            <a:off x="6858000" y="76200"/>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cxnSp>
        <p:nvCxnSpPr>
          <p:cNvPr id="15" name="Straight Connector 14">
            <a:extLst>
              <a:ext uri="{FF2B5EF4-FFF2-40B4-BE49-F238E27FC236}">
                <a16:creationId xmlns:a16="http://schemas.microsoft.com/office/drawing/2014/main" id="{537E3E58-5E81-40D0-9E6D-D66A1AAE5AB4}"/>
              </a:ext>
            </a:extLst>
          </p:cNvPr>
          <p:cNvCxnSpPr/>
          <p:nvPr/>
        </p:nvCxnSpPr>
        <p:spPr>
          <a:xfrm>
            <a:off x="381000" y="1683026"/>
            <a:ext cx="83983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C80BDD8D-AC47-4B85-B46C-AD5D61097A82}"/>
              </a:ext>
            </a:extLst>
          </p:cNvPr>
          <p:cNvSpPr/>
          <p:nvPr/>
        </p:nvSpPr>
        <p:spPr bwMode="gray">
          <a:xfrm>
            <a:off x="6858000" y="70379"/>
            <a:ext cx="138125" cy="138125"/>
          </a:xfrm>
          <a:prstGeom prst="ellipse">
            <a:avLst/>
          </a:prstGeom>
          <a:noFill/>
          <a:ln w="127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6" name="Footer Placeholder 3">
            <a:extLst>
              <a:ext uri="{FF2B5EF4-FFF2-40B4-BE49-F238E27FC236}">
                <a16:creationId xmlns:a16="http://schemas.microsoft.com/office/drawing/2014/main" id="{29FA9039-498A-0366-9997-117C8B6FDA01}"/>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a:solidFill>
                  <a:schemeClr val="bg1">
                    <a:lumMod val="50000"/>
                  </a:schemeClr>
                </a:solidFill>
              </a:rPr>
              <a:t>© 2023 Deloitte Hungary</a:t>
            </a:r>
          </a:p>
        </p:txBody>
      </p:sp>
      <p:sp>
        <p:nvSpPr>
          <p:cNvPr id="2" name="Rectangle 1">
            <a:extLst>
              <a:ext uri="{FF2B5EF4-FFF2-40B4-BE49-F238E27FC236}">
                <a16:creationId xmlns:a16="http://schemas.microsoft.com/office/drawing/2014/main" id="{A4BB22AD-BBAF-66AA-1FF4-DF82084DCB80}"/>
              </a:ext>
            </a:extLst>
          </p:cNvPr>
          <p:cNvSpPr/>
          <p:nvPr/>
        </p:nvSpPr>
        <p:spPr bwMode="gray">
          <a:xfrm>
            <a:off x="304800" y="6190648"/>
            <a:ext cx="7997627" cy="286352"/>
          </a:xfrm>
          <a:prstGeom prst="rect">
            <a:avLst/>
          </a:prstGeom>
          <a:noFill/>
          <a:ln w="19050" algn="ctr">
            <a:noFill/>
            <a:miter lim="800000"/>
            <a:headEnd/>
            <a:tailEnd/>
          </a:ln>
        </p:spPr>
        <p:txBody>
          <a:bodyPr wrap="square" lIns="88900" tIns="88900" rIns="88900" bIns="8890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700">
              <a:latin typeface="Calibri Light" panose="020F0302020204030204" pitchFamily="34" charset="0"/>
              <a:cs typeface="Calibri Light" panose="020F0302020204030204" pitchFamily="34" charset="0"/>
            </a:endParaRPr>
          </a:p>
          <a:p>
            <a:r>
              <a:rPr lang="hu-HU" sz="800" err="1">
                <a:latin typeface="Calibri Light" panose="020F0302020204030204" pitchFamily="34" charset="0"/>
                <a:cs typeface="Calibri Light" panose="020F0302020204030204" pitchFamily="34" charset="0"/>
              </a:rPr>
              <a:t>Source</a:t>
            </a:r>
            <a:r>
              <a:rPr lang="en-US" sz="800">
                <a:latin typeface="Calibri Light" panose="020F0302020204030204" pitchFamily="34" charset="0"/>
                <a:cs typeface="Calibri Light" panose="020F0302020204030204" pitchFamily="34" charset="0"/>
              </a:rPr>
              <a:t>: </a:t>
            </a:r>
            <a:r>
              <a:rPr lang="en-US" sz="800" err="1">
                <a:latin typeface="Calibri Light" panose="020F0302020204030204" pitchFamily="34" charset="0"/>
                <a:cs typeface="Calibri Light" panose="020F0302020204030204" pitchFamily="34" charset="0"/>
              </a:rPr>
              <a:t>Mergermarket</a:t>
            </a:r>
            <a:r>
              <a:rPr lang="en-US" sz="800">
                <a:latin typeface="Calibri Light" panose="020F0302020204030204" pitchFamily="34" charset="0"/>
                <a:cs typeface="Calibri Light" panose="020F0302020204030204" pitchFamily="34" charset="0"/>
              </a:rPr>
              <a:t>, Deloitte </a:t>
            </a:r>
            <a:r>
              <a:rPr lang="hu-HU" sz="800" err="1">
                <a:latin typeface="Calibri Light" panose="020F0302020204030204" pitchFamily="34" charset="0"/>
                <a:cs typeface="Calibri Light" panose="020F0302020204030204" pitchFamily="34" charset="0"/>
              </a:rPr>
              <a:t>analysis</a:t>
            </a:r>
            <a:r>
              <a:rPr lang="en-US" sz="800">
                <a:latin typeface="Calibri Light" panose="020F0302020204030204" pitchFamily="34" charset="0"/>
                <a:cs typeface="Calibri Light" panose="020F0302020204030204" pitchFamily="34" charset="0"/>
              </a:rPr>
              <a:t> | *</a:t>
            </a:r>
            <a:r>
              <a:rPr lang="hu-HU" sz="800" err="1">
                <a:latin typeface="Calibri Light" panose="020F0302020204030204" pitchFamily="34" charset="0"/>
                <a:cs typeface="Calibri Light" panose="020F0302020204030204" pitchFamily="34" charset="0"/>
              </a:rPr>
              <a:t>ongoing</a:t>
            </a:r>
            <a:endParaRPr lang="en-US" sz="800">
              <a:latin typeface="Calibri Light" panose="020F0302020204030204" pitchFamily="34" charset="0"/>
              <a:cs typeface="Calibri Light" panose="020F0302020204030204" pitchFamily="34" charset="0"/>
            </a:endParaRPr>
          </a:p>
        </p:txBody>
      </p:sp>
      <p:sp>
        <p:nvSpPr>
          <p:cNvPr id="8" name="TextBox 7">
            <a:extLst>
              <a:ext uri="{FF2B5EF4-FFF2-40B4-BE49-F238E27FC236}">
                <a16:creationId xmlns:a16="http://schemas.microsoft.com/office/drawing/2014/main" id="{B40596A9-ED47-8AFE-DC86-C230E56E93D8}"/>
              </a:ext>
            </a:extLst>
          </p:cNvPr>
          <p:cNvSpPr txBox="1"/>
          <p:nvPr/>
        </p:nvSpPr>
        <p:spPr>
          <a:xfrm>
            <a:off x="381000" y="3543193"/>
            <a:ext cx="8371945" cy="874085"/>
          </a:xfrm>
          <a:prstGeom prst="rect">
            <a:avLst/>
          </a:prstGeom>
          <a:solidFill>
            <a:schemeClr val="bg1">
              <a:lumMod val="95000"/>
            </a:schemeClr>
          </a:solidFill>
          <a:ln>
            <a:noFill/>
          </a:ln>
        </p:spPr>
        <p:txBody>
          <a:bodyPr wrap="square">
            <a:spAutoFit/>
          </a:bodyPr>
          <a:lstStyle/>
          <a:p>
            <a:pPr marL="0" marR="0" algn="just">
              <a:lnSpc>
                <a:spcPct val="107000"/>
              </a:lnSpc>
              <a:spcBef>
                <a:spcPts val="0"/>
              </a:spcBef>
              <a:spcAft>
                <a:spcPts val="800"/>
              </a:spcAft>
            </a:pPr>
            <a:r>
              <a:rPr lang="en-US" sz="1200" kern="0" dirty="0">
                <a:effectLst/>
                <a:latin typeface="Calibri Light" panose="020F0302020204030204" pitchFamily="34" charset="0"/>
                <a:ea typeface="Calibri" panose="020F0502020204030204" pitchFamily="34" charset="0"/>
                <a:cs typeface="Calibri Light" panose="020F0302020204030204" pitchFamily="34" charset="0"/>
              </a:rPr>
              <a:t>The privatization of the </a:t>
            </a:r>
            <a:r>
              <a:rPr lang="en-US" sz="1200" kern="0" dirty="0" err="1">
                <a:effectLst/>
                <a:latin typeface="Calibri Light" panose="020F0302020204030204" pitchFamily="34" charset="0"/>
                <a:ea typeface="Calibri" panose="020F0502020204030204" pitchFamily="34" charset="0"/>
                <a:cs typeface="Calibri Light" panose="020F0302020204030204" pitchFamily="34" charset="0"/>
              </a:rPr>
              <a:t>Dunav</a:t>
            </a:r>
            <a:r>
              <a:rPr lang="en-US" sz="1200" kern="0" dirty="0">
                <a:effectLst/>
                <a:latin typeface="Calibri Light" panose="020F0302020204030204" pitchFamily="34" charset="0"/>
                <a:ea typeface="Calibri" panose="020F0502020204030204" pitchFamily="34" charset="0"/>
                <a:cs typeface="Calibri Light" panose="020F0302020204030204" pitchFamily="34" charset="0"/>
              </a:rPr>
              <a:t> insurance company is still on the table, similar to the previous years, but the Serbian state, as a major shareholder, did not announce any steps that would indicate that a sales process could be expected in the near future. Several regional players expressed their interest in the target, but there are no signals in the market that this privatization could happen in </a:t>
            </a:r>
            <a:r>
              <a:rPr lang="en-US" sz="1200" kern="0" dirty="0">
                <a:latin typeface="Calibri Light" panose="020F0302020204030204" pitchFamily="34" charset="0"/>
                <a:ea typeface="Calibri" panose="020F0502020204030204" pitchFamily="34" charset="0"/>
                <a:cs typeface="Calibri Light" panose="020F0302020204030204" pitchFamily="34" charset="0"/>
              </a:rPr>
              <a:t>the near future</a:t>
            </a:r>
            <a:r>
              <a:rPr lang="en-US" sz="1200" kern="0" dirty="0">
                <a:effectLst/>
                <a:latin typeface="Calibri Light" panose="020F0302020204030204" pitchFamily="34" charset="0"/>
                <a:ea typeface="Calibri" panose="020F0502020204030204" pitchFamily="34" charset="0"/>
                <a:cs typeface="Calibri Light" panose="020F0302020204030204" pitchFamily="34" charset="0"/>
              </a:rPr>
              <a:t>.</a:t>
            </a:r>
            <a:endParaRPr lang="en-US" sz="1200" kern="100" dirty="0">
              <a:effectLst/>
              <a:latin typeface="Calibri Light" panose="020F0302020204030204" pitchFamily="34" charset="0"/>
              <a:ea typeface="Calibri" panose="020F0502020204030204" pitchFamily="34" charset="0"/>
              <a:cs typeface="Calibri Light" panose="020F0302020204030204" pitchFamily="34" charset="0"/>
            </a:endParaRPr>
          </a:p>
        </p:txBody>
      </p:sp>
    </p:spTree>
    <p:extLst>
      <p:ext uri="{BB962C8B-B14F-4D97-AF65-F5344CB8AC3E}">
        <p14:creationId xmlns:p14="http://schemas.microsoft.com/office/powerpoint/2010/main" val="194606319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gray">
          <a:xfrm>
            <a:off x="9358864" y="1371600"/>
            <a:ext cx="136421" cy="4075605"/>
          </a:xfrm>
          <a:prstGeom prst="rect">
            <a:avLst/>
          </a:prstGeom>
          <a:solidFill>
            <a:schemeClr val="bg1">
              <a:lumMod val="85000"/>
            </a:schemeClr>
          </a:solidFill>
          <a:ln w="19050" algn="ctr">
            <a:solidFill>
              <a:schemeClr val="bg1">
                <a:lumMod val="85000"/>
              </a:schemeClr>
            </a:solidFill>
            <a:miter lim="800000"/>
            <a:headEnd/>
            <a:tailEnd/>
          </a:ln>
        </p:spPr>
        <p:txBody>
          <a:bodyPr wrap="square" lIns="97996" tIns="97996" rIns="97996" bIns="97996" rtlCol="0" anchor="ctr"/>
          <a:lstStyle/>
          <a:p>
            <a:pPr algn="ctr">
              <a:lnSpc>
                <a:spcPct val="106000"/>
              </a:lnSpc>
              <a:buFont typeface="Wingdings 2" pitchFamily="18" charset="2"/>
              <a:buNone/>
            </a:pPr>
            <a:endParaRPr lang="en-US" sz="1764" b="1">
              <a:solidFill>
                <a:schemeClr val="bg1">
                  <a:lumMod val="85000"/>
                </a:schemeClr>
              </a:solidFill>
            </a:endParaRPr>
          </a:p>
        </p:txBody>
      </p:sp>
      <p:sp>
        <p:nvSpPr>
          <p:cNvPr id="4" name="Slide Number Placeholder 3"/>
          <p:cNvSpPr>
            <a:spLocks noGrp="1"/>
          </p:cNvSpPr>
          <p:nvPr>
            <p:ph type="sldNum" sz="quarter" idx="4"/>
          </p:nvPr>
        </p:nvSpPr>
        <p:spPr/>
        <p:txBody>
          <a:bodyPr/>
          <a:lstStyle/>
          <a:p>
            <a:fld id="{95CC1D26-A9BD-4BDE-BDD9-08EDBAE96860}" type="slidenum">
              <a:rPr lang="en-US" smtClean="0"/>
              <a:pPr/>
              <a:t>18</a:t>
            </a:fld>
            <a:endParaRPr lang="en-US"/>
          </a:p>
        </p:txBody>
      </p:sp>
      <p:sp>
        <p:nvSpPr>
          <p:cNvPr id="8" name="TextBox 7">
            <a:extLst>
              <a:ext uri="{FF2B5EF4-FFF2-40B4-BE49-F238E27FC236}">
                <a16:creationId xmlns:a16="http://schemas.microsoft.com/office/drawing/2014/main" id="{F7BB0E02-A9D2-4AF8-AD5E-153AD33CEE0D}"/>
              </a:ext>
            </a:extLst>
          </p:cNvPr>
          <p:cNvSpPr txBox="1"/>
          <p:nvPr/>
        </p:nvSpPr>
        <p:spPr>
          <a:xfrm>
            <a:off x="580554" y="3002280"/>
            <a:ext cx="1235916" cy="1954381"/>
          </a:xfrm>
          <a:prstGeom prst="rect">
            <a:avLst/>
          </a:prstGeom>
          <a:noFill/>
        </p:spPr>
        <p:txBody>
          <a:bodyPr wrap="none" lIns="0" tIns="0" rIns="0" bIns="0" rtlCol="0">
            <a:spAutoFit/>
          </a:bodyPr>
          <a:lstStyle/>
          <a:p>
            <a:pPr>
              <a:spcBef>
                <a:spcPts val="661"/>
              </a:spcBef>
              <a:buSzPct val="100000"/>
            </a:pPr>
            <a:r>
              <a:rPr lang="hu-HU" sz="12700">
                <a:solidFill>
                  <a:schemeClr val="bg1">
                    <a:lumMod val="85000"/>
                  </a:schemeClr>
                </a:solidFill>
                <a:latin typeface="Calibri" panose="020F0502020204030204" pitchFamily="34" charset="0"/>
                <a:cs typeface="Calibri" panose="020F0502020204030204" pitchFamily="34" charset="0"/>
              </a:rPr>
              <a:t>5</a:t>
            </a:r>
            <a:r>
              <a:rPr lang="en-US" sz="12700">
                <a:solidFill>
                  <a:schemeClr val="bg1">
                    <a:lumMod val="85000"/>
                  </a:schemeClr>
                </a:solidFill>
                <a:latin typeface="Calibri" panose="020F0502020204030204" pitchFamily="34" charset="0"/>
                <a:cs typeface="Calibri" panose="020F0502020204030204" pitchFamily="34" charset="0"/>
              </a:rPr>
              <a:t>.</a:t>
            </a:r>
          </a:p>
        </p:txBody>
      </p:sp>
      <p:pic>
        <p:nvPicPr>
          <p:cNvPr id="10" name="Picture 9" descr="A picture containing diagram&#10;&#10;Description automatically generated">
            <a:extLst>
              <a:ext uri="{FF2B5EF4-FFF2-40B4-BE49-F238E27FC236}">
                <a16:creationId xmlns:a16="http://schemas.microsoft.com/office/drawing/2014/main" id="{C125498A-35B1-42E3-90F3-645E23010484}"/>
              </a:ext>
            </a:extLst>
          </p:cNvPr>
          <p:cNvPicPr>
            <a:picLocks noChangeAspect="1"/>
          </p:cNvPicPr>
          <p:nvPr/>
        </p:nvPicPr>
        <p:blipFill>
          <a:blip r:embed="rId3"/>
          <a:stretch>
            <a:fillRect/>
          </a:stretch>
        </p:blipFill>
        <p:spPr>
          <a:xfrm>
            <a:off x="5151112" y="0"/>
            <a:ext cx="4145288" cy="6858000"/>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3614329886"/>
              </p:ext>
            </p:extLst>
          </p:nvPr>
        </p:nvGraphicFramePr>
        <p:xfrm>
          <a:off x="2121271" y="2687320"/>
          <a:ext cx="2895600" cy="185420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3058748787"/>
                    </a:ext>
                  </a:extLst>
                </a:gridCol>
              </a:tblGrid>
              <a:tr h="370840">
                <a:tc>
                  <a:txBody>
                    <a:bodyPr/>
                    <a:lstStyle/>
                    <a:p>
                      <a:r>
                        <a:rPr lang="en-US" sz="1600" b="0" noProof="0">
                          <a:solidFill>
                            <a:schemeClr val="bg1"/>
                          </a:solidFill>
                          <a:latin typeface="Calibri" panose="020F0502020204030204" pitchFamily="34" charset="0"/>
                          <a:cs typeface="Calibri" panose="020F0502020204030204" pitchFamily="34" charset="0"/>
                        </a:rPr>
                        <a:t>Macroeconomic overview</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34781030"/>
                  </a:ext>
                </a:extLst>
              </a:tr>
              <a:tr h="370840">
                <a:tc>
                  <a:txBody>
                    <a:bodyPr/>
                    <a:lstStyle/>
                    <a:p>
                      <a:r>
                        <a:rPr lang="en-US" sz="1600" b="0" kern="1200" noProof="0">
                          <a:solidFill>
                            <a:schemeClr val="bg1"/>
                          </a:solidFill>
                          <a:latin typeface="Calibri" panose="020F0502020204030204" pitchFamily="34" charset="0"/>
                          <a:ea typeface="+mn-ea"/>
                          <a:cs typeface="Calibri" panose="020F0502020204030204" pitchFamily="34" charset="0"/>
                        </a:rPr>
                        <a:t>Insurance market trends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9356454"/>
                  </a:ext>
                </a:extLst>
              </a:tr>
              <a:tr h="370840">
                <a:tc>
                  <a:txBody>
                    <a:bodyPr/>
                    <a:lstStyle/>
                    <a:p>
                      <a:r>
                        <a:rPr lang="en-US" sz="1600" noProof="0">
                          <a:solidFill>
                            <a:schemeClr val="bg1"/>
                          </a:solidFill>
                          <a:latin typeface="Calibri" panose="020F0502020204030204" pitchFamily="34" charset="0"/>
                          <a:cs typeface="Calibri" panose="020F0502020204030204" pitchFamily="34" charset="0"/>
                        </a:rPr>
                        <a:t>Insurance</a:t>
                      </a:r>
                      <a:r>
                        <a:rPr lang="hu-HU" sz="1600" noProof="0">
                          <a:solidFill>
                            <a:schemeClr val="bg1"/>
                          </a:solidFill>
                          <a:latin typeface="Calibri" panose="020F0502020204030204" pitchFamily="34" charset="0"/>
                          <a:cs typeface="Calibri" panose="020F0502020204030204" pitchFamily="34" charset="0"/>
                        </a:rPr>
                        <a:t> </a:t>
                      </a:r>
                      <a:r>
                        <a:rPr lang="hu-HU" sz="1600" noProof="0" err="1">
                          <a:solidFill>
                            <a:schemeClr val="bg1"/>
                          </a:solidFill>
                          <a:latin typeface="Calibri" panose="020F0502020204030204" pitchFamily="34" charset="0"/>
                          <a:cs typeface="Calibri" panose="020F0502020204030204" pitchFamily="34" charset="0"/>
                        </a:rPr>
                        <a:t>related</a:t>
                      </a:r>
                      <a:r>
                        <a:rPr lang="en-US" sz="1600" noProof="0">
                          <a:solidFill>
                            <a:schemeClr val="bg1"/>
                          </a:solidFill>
                          <a:latin typeface="Calibri" panose="020F0502020204030204" pitchFamily="34" charset="0"/>
                          <a:cs typeface="Calibri" panose="020F0502020204030204" pitchFamily="34" charset="0"/>
                        </a:rPr>
                        <a:t> transactions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4593521"/>
                  </a:ext>
                </a:extLst>
              </a:tr>
              <a:tr h="370840">
                <a:tc>
                  <a:txBody>
                    <a:bodyPr/>
                    <a:lstStyle/>
                    <a:p>
                      <a:r>
                        <a:rPr lang="en-US" sz="1600" b="0" noProof="0" dirty="0">
                          <a:solidFill>
                            <a:schemeClr val="bg1"/>
                          </a:solidFill>
                          <a:latin typeface="Calibri" panose="020F0502020204030204" pitchFamily="34" charset="0"/>
                          <a:cs typeface="Calibri" panose="020F0502020204030204" pitchFamily="34" charset="0"/>
                        </a:rPr>
                        <a:t>M&amp;A activity in Serbia</a:t>
                      </a:r>
                      <a:endParaRPr lang="en-US" sz="1600" b="0" baseline="0" noProof="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0659069"/>
                  </a:ext>
                </a:extLst>
              </a:tr>
              <a:tr h="370840">
                <a:tc>
                  <a:txBody>
                    <a:bodyPr/>
                    <a:lstStyle/>
                    <a:p>
                      <a:r>
                        <a:rPr lang="en-US" sz="1600" b="1" baseline="0" noProof="0" dirty="0">
                          <a:solidFill>
                            <a:schemeClr val="tx1"/>
                          </a:solidFill>
                          <a:latin typeface="Calibri" panose="020F0502020204030204" pitchFamily="34" charset="0"/>
                          <a:cs typeface="Calibri" panose="020F0502020204030204" pitchFamily="34" charset="0"/>
                        </a:rPr>
                        <a:t>Q&amp;A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25370556"/>
                  </a:ext>
                </a:extLst>
              </a:tr>
            </a:tbl>
          </a:graphicData>
        </a:graphic>
      </p:graphicFrame>
      <p:cxnSp>
        <p:nvCxnSpPr>
          <p:cNvPr id="13" name="Straight Connector 12">
            <a:extLst>
              <a:ext uri="{FF2B5EF4-FFF2-40B4-BE49-F238E27FC236}">
                <a16:creationId xmlns:a16="http://schemas.microsoft.com/office/drawing/2014/main" id="{9A16CCA7-0A23-426E-A7D3-39EC4D15CF75}"/>
              </a:ext>
            </a:extLst>
          </p:cNvPr>
          <p:cNvCxnSpPr/>
          <p:nvPr/>
        </p:nvCxnSpPr>
        <p:spPr>
          <a:xfrm flipV="1">
            <a:off x="1968870" y="2639669"/>
            <a:ext cx="0" cy="1901851"/>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BCBE18DF-FD70-0D95-1DBE-3FA390DA4780}"/>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US" sz="600"/>
              <a:t>© 2023 Deloitte Hungary</a:t>
            </a:r>
          </a:p>
        </p:txBody>
      </p:sp>
    </p:spTree>
    <p:extLst>
      <p:ext uri="{BB962C8B-B14F-4D97-AF65-F5344CB8AC3E}">
        <p14:creationId xmlns:p14="http://schemas.microsoft.com/office/powerpoint/2010/main" val="274337636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76238" y="2057400"/>
            <a:ext cx="6958012" cy="2106037"/>
          </a:xfrm>
        </p:spPr>
        <p:txBody>
          <a:bodyPr/>
          <a:lstStyle/>
          <a:p>
            <a:r>
              <a:rPr lang="hu-HU" sz="13800">
                <a:latin typeface="Calibri" panose="020F0502020204030204" pitchFamily="34" charset="0"/>
                <a:cs typeface="Calibri" panose="020F0502020204030204" pitchFamily="34" charset="0"/>
              </a:rPr>
              <a:t>Q&amp;A</a:t>
            </a:r>
            <a:endParaRPr lang="en-US" sz="1380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4"/>
          </p:nvPr>
        </p:nvSpPr>
        <p:spPr/>
        <p:txBody>
          <a:bodyPr/>
          <a:lstStyle/>
          <a:p>
            <a:fld id="{95CC1D26-A9BD-4BDE-BDD9-08EDBAE96860}" type="slidenum">
              <a:rPr lang="en-GB" smtClean="0"/>
              <a:pPr/>
              <a:t>19</a:t>
            </a:fld>
            <a:endParaRPr lang="en-GB"/>
          </a:p>
        </p:txBody>
      </p:sp>
      <p:sp>
        <p:nvSpPr>
          <p:cNvPr id="6" name="Footer Placeholder 3">
            <a:extLst>
              <a:ext uri="{FF2B5EF4-FFF2-40B4-BE49-F238E27FC236}">
                <a16:creationId xmlns:a16="http://schemas.microsoft.com/office/drawing/2014/main" id="{D873FAA6-91F7-B33F-C87E-46CC5445159D}"/>
              </a:ext>
            </a:extLst>
          </p:cNvPr>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GB" sz="600">
                <a:solidFill>
                  <a:schemeClr val="bg1">
                    <a:lumMod val="50000"/>
                  </a:schemeClr>
                </a:solidFill>
              </a:rPr>
              <a:t>© 202</a:t>
            </a:r>
            <a:r>
              <a:rPr lang="hu-HU" sz="600">
                <a:solidFill>
                  <a:schemeClr val="bg1">
                    <a:lumMod val="50000"/>
                  </a:schemeClr>
                </a:solidFill>
              </a:rPr>
              <a:t>3</a:t>
            </a:r>
            <a:r>
              <a:rPr lang="en-GB" sz="600">
                <a:solidFill>
                  <a:schemeClr val="bg1">
                    <a:lumMod val="50000"/>
                  </a:schemeClr>
                </a:solidFill>
              </a:rPr>
              <a:t> Deloitte </a:t>
            </a:r>
            <a:r>
              <a:rPr lang="hu-HU" sz="600">
                <a:solidFill>
                  <a:schemeClr val="bg1">
                    <a:lumMod val="50000"/>
                  </a:schemeClr>
                </a:solidFill>
              </a:rPr>
              <a:t>Hungary</a:t>
            </a:r>
            <a:endParaRPr lang="en-GB" sz="600">
              <a:solidFill>
                <a:schemeClr val="bg1">
                  <a:lumMod val="50000"/>
                </a:schemeClr>
              </a:solidFill>
            </a:endParaRPr>
          </a:p>
        </p:txBody>
      </p:sp>
    </p:spTree>
    <p:extLst>
      <p:ext uri="{BB962C8B-B14F-4D97-AF65-F5344CB8AC3E}">
        <p14:creationId xmlns:p14="http://schemas.microsoft.com/office/powerpoint/2010/main" val="153844855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26F7F5-324A-8FE8-EA51-96E9735DB226}"/>
              </a:ext>
            </a:extLst>
          </p:cNvPr>
          <p:cNvPicPr>
            <a:picLocks noChangeAspect="1"/>
          </p:cNvPicPr>
          <p:nvPr/>
        </p:nvPicPr>
        <p:blipFill rotWithShape="1">
          <a:blip r:embed="rId3">
            <a:extLst>
              <a:ext uri="{28A0092B-C50C-407E-A947-70E740481C1C}">
                <a14:useLocalDpi xmlns:a14="http://schemas.microsoft.com/office/drawing/2010/main" val="0"/>
              </a:ext>
            </a:extLst>
          </a:blip>
          <a:srcRect l="17557" t="7895" r="12217" b="39473"/>
          <a:stretch/>
        </p:blipFill>
        <p:spPr>
          <a:xfrm>
            <a:off x="792169" y="1176657"/>
            <a:ext cx="1141523" cy="1141523"/>
          </a:xfrm>
          <a:prstGeom prst="rect">
            <a:avLst/>
          </a:prstGeom>
        </p:spPr>
      </p:pic>
      <p:sp>
        <p:nvSpPr>
          <p:cNvPr id="21" name="TextBox 20"/>
          <p:cNvSpPr txBox="1"/>
          <p:nvPr/>
        </p:nvSpPr>
        <p:spPr>
          <a:xfrm>
            <a:off x="2146460" y="1485809"/>
            <a:ext cx="1676400" cy="523220"/>
          </a:xfrm>
          <a:prstGeom prst="rect">
            <a:avLst/>
          </a:prstGeom>
          <a:noFill/>
        </p:spPr>
        <p:txBody>
          <a:bodyPr wrap="square" lIns="0" tIns="0" rIns="0" bIns="0" rtlCol="0">
            <a:spAutoFit/>
          </a:bodyPr>
          <a:lstStyle/>
          <a:p>
            <a:pPr defTabSz="985373">
              <a:defRPr/>
            </a:pPr>
            <a:r>
              <a:rPr lang="hu-HU" b="1" dirty="0">
                <a:solidFill>
                  <a:srgbClr val="86BC25"/>
                </a:solidFill>
                <a:latin typeface="Calibri" panose="020F0502020204030204" pitchFamily="34" charset="0"/>
                <a:cs typeface="Calibri" panose="020F0502020204030204" pitchFamily="34" charset="0"/>
              </a:rPr>
              <a:t>Zsolt Vajda</a:t>
            </a:r>
            <a:endParaRPr lang="hu-HU" dirty="0">
              <a:solidFill>
                <a:srgbClr val="86BC25"/>
              </a:solidFill>
              <a:latin typeface="Calibri" panose="020F0502020204030204" pitchFamily="34" charset="0"/>
              <a:cs typeface="Calibri" panose="020F0502020204030204" pitchFamily="34" charset="0"/>
            </a:endParaRPr>
          </a:p>
          <a:p>
            <a:pPr defTabSz="985373">
              <a:defRPr/>
            </a:pPr>
            <a:r>
              <a:rPr lang="hu-HU" sz="1600" dirty="0">
                <a:latin typeface="Calibri" panose="020F0502020204030204" pitchFamily="34" charset="0"/>
                <a:cs typeface="Calibri" panose="020F0502020204030204" pitchFamily="34" charset="0"/>
              </a:rPr>
              <a:t>Partner</a:t>
            </a:r>
          </a:p>
        </p:txBody>
      </p:sp>
      <p:sp>
        <p:nvSpPr>
          <p:cNvPr id="27" name="Footer Placeholder 3"/>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GB" sz="600">
                <a:solidFill>
                  <a:schemeClr val="bg1">
                    <a:lumMod val="50000"/>
                  </a:schemeClr>
                </a:solidFill>
              </a:rPr>
              <a:t>© 202</a:t>
            </a:r>
            <a:r>
              <a:rPr lang="hu-HU" sz="600">
                <a:solidFill>
                  <a:schemeClr val="bg1">
                    <a:lumMod val="50000"/>
                  </a:schemeClr>
                </a:solidFill>
              </a:rPr>
              <a:t>3</a:t>
            </a:r>
            <a:r>
              <a:rPr lang="en-GB" sz="600">
                <a:solidFill>
                  <a:schemeClr val="bg1">
                    <a:lumMod val="50000"/>
                  </a:schemeClr>
                </a:solidFill>
              </a:rPr>
              <a:t> Deloitte </a:t>
            </a:r>
            <a:r>
              <a:rPr lang="hu-HU" sz="600">
                <a:solidFill>
                  <a:schemeClr val="bg1">
                    <a:lumMod val="50000"/>
                  </a:schemeClr>
                </a:solidFill>
              </a:rPr>
              <a:t>Hungary</a:t>
            </a:r>
            <a:endParaRPr lang="en-GB" sz="600">
              <a:solidFill>
                <a:schemeClr val="bg1">
                  <a:lumMod val="50000"/>
                </a:schemeClr>
              </a:solidFill>
            </a:endParaRPr>
          </a:p>
        </p:txBody>
      </p:sp>
      <p:sp>
        <p:nvSpPr>
          <p:cNvPr id="13" name="Title 12">
            <a:extLst>
              <a:ext uri="{FF2B5EF4-FFF2-40B4-BE49-F238E27FC236}">
                <a16:creationId xmlns:a16="http://schemas.microsoft.com/office/drawing/2014/main" id="{FAF9D8C3-A752-4D2B-8F73-72C6B43E15CE}"/>
              </a:ext>
            </a:extLst>
          </p:cNvPr>
          <p:cNvSpPr txBox="1">
            <a:spLocks/>
          </p:cNvSpPr>
          <p:nvPr/>
        </p:nvSpPr>
        <p:spPr>
          <a:xfrm>
            <a:off x="394094" y="300262"/>
            <a:ext cx="8401347" cy="308399"/>
          </a:xfrm>
          <a:prstGeom prst="rect">
            <a:avLst/>
          </a:prstGeom>
        </p:spPr>
        <p:txBody>
          <a:bodyPr vert="horz"/>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a:latin typeface="Calibri" panose="020F0502020204030204" pitchFamily="34" charset="0"/>
                <a:cs typeface="Calibri" panose="020F0502020204030204" pitchFamily="34" charset="0"/>
              </a:rPr>
              <a:t>Our experts</a:t>
            </a:r>
            <a:endParaRPr lang="en-GB">
              <a:latin typeface="Calibri" panose="020F0502020204030204" pitchFamily="34" charset="0"/>
              <a:cs typeface="Calibri" panose="020F0502020204030204" pitchFamily="34" charset="0"/>
            </a:endParaRPr>
          </a:p>
        </p:txBody>
      </p:sp>
      <p:pic>
        <p:nvPicPr>
          <p:cNvPr id="7" name="Picture 6" descr="Circle&#10;&#10;Description automatically generated with medium confidence">
            <a:extLst>
              <a:ext uri="{FF2B5EF4-FFF2-40B4-BE49-F238E27FC236}">
                <a16:creationId xmlns:a16="http://schemas.microsoft.com/office/drawing/2014/main" id="{F12B06CA-0C02-4C6E-82C1-97022E3866A0}"/>
              </a:ext>
            </a:extLst>
          </p:cNvPr>
          <p:cNvPicPr>
            <a:picLocks noChangeAspect="1"/>
          </p:cNvPicPr>
          <p:nvPr/>
        </p:nvPicPr>
        <p:blipFill>
          <a:blip r:embed="rId4"/>
          <a:stretch>
            <a:fillRect/>
          </a:stretch>
        </p:blipFill>
        <p:spPr>
          <a:xfrm>
            <a:off x="3733800" y="0"/>
            <a:ext cx="4848873" cy="6858000"/>
          </a:xfrm>
          <a:prstGeom prst="rect">
            <a:avLst/>
          </a:prstGeom>
        </p:spPr>
      </p:pic>
      <p:cxnSp>
        <p:nvCxnSpPr>
          <p:cNvPr id="9" name="Straight Connector 8">
            <a:extLst>
              <a:ext uri="{FF2B5EF4-FFF2-40B4-BE49-F238E27FC236}">
                <a16:creationId xmlns:a16="http://schemas.microsoft.com/office/drawing/2014/main" id="{B2991560-C4E0-40A7-9708-C946162A9BAD}"/>
              </a:ext>
            </a:extLst>
          </p:cNvPr>
          <p:cNvCxnSpPr>
            <a:cxnSpLocks/>
          </p:cNvCxnSpPr>
          <p:nvPr/>
        </p:nvCxnSpPr>
        <p:spPr>
          <a:xfrm>
            <a:off x="561327" y="718905"/>
            <a:ext cx="0" cy="5569635"/>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397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78" y="88929"/>
            <a:ext cx="2168453" cy="881354"/>
          </a:xfrm>
          <a:prstGeom prst="rect">
            <a:avLst/>
          </a:prstGeom>
        </p:spPr>
      </p:pic>
      <p:sp>
        <p:nvSpPr>
          <p:cNvPr id="6" name="Text Placeholder 2"/>
          <p:cNvSpPr>
            <a:spLocks noGrp="1"/>
          </p:cNvSpPr>
          <p:nvPr>
            <p:ph type="body" sz="quarter" idx="13"/>
          </p:nvPr>
        </p:nvSpPr>
        <p:spPr>
          <a:xfrm>
            <a:off x="376241" y="2430780"/>
            <a:ext cx="8409540" cy="3950971"/>
          </a:xfrm>
        </p:spPr>
        <p:txBody>
          <a:bodyPr>
            <a:noAutofit/>
          </a:bodyPr>
          <a:lstStyle/>
          <a:p>
            <a:pPr algn="l"/>
            <a:r>
              <a:rPr lang="en-US" b="0" i="0" u="none" strike="noStrike" baseline="0">
                <a:latin typeface="OpenSans"/>
              </a:rPr>
              <a:t>Deloitte refers to one or more of Deloitte </a:t>
            </a:r>
            <a:r>
              <a:rPr lang="en-US" b="0" i="0" u="none" strike="noStrike" baseline="0" err="1">
                <a:latin typeface="OpenSans"/>
              </a:rPr>
              <a:t>Touche</a:t>
            </a:r>
            <a:r>
              <a:rPr lang="en-US" b="0" i="0" u="none" strike="noStrike" baseline="0">
                <a:latin typeface="OpenSans"/>
              </a:rPr>
              <a:t> Tohmatsu Limited (“DTTL”), its global network of member firms, and their related entities (collectively, the “Deloitte organization”). DTTL (also referred to as “Deloitte Global”) and each of its member firms and related entities are legally separate and independent entities, which cannot obligate or bind each other in respect of third parties. DTTL and each DTTL member firm and related entity is liable only for its own acts and omissions, and not those of each other. DTTL does not provide services to clients. Please see deloitte.hu/about to learn more.</a:t>
            </a:r>
          </a:p>
          <a:p>
            <a:pPr algn="l"/>
            <a:r>
              <a:rPr lang="en-US" b="0" i="0" u="none" strike="noStrike" baseline="0">
                <a:latin typeface="OpenSans"/>
              </a:rPr>
              <a:t>In Hungary, the services are provided by Deloitte Auditing and Consulting Limited (Deloitte Ltd.), Deloitte Advisory </a:t>
            </a:r>
            <a:r>
              <a:rPr lang="en-US" b="0" i="0" u="none" strike="noStrike" baseline="0" err="1">
                <a:latin typeface="OpenSans"/>
              </a:rPr>
              <a:t>andManagement</a:t>
            </a:r>
            <a:r>
              <a:rPr lang="en-US" b="0" i="0" u="none" strike="noStrike" baseline="0">
                <a:latin typeface="OpenSans"/>
              </a:rPr>
              <a:t> Consulting Private Limited Company (Deloitte Co. Ltd.) and Deloitte CRS Limited (Deloitte CRS Ltd.), (jointly referred to as “Deloitte Hungary”) which are affiliates of Deloitte Central Europe Holdings Limited. Deloitte Hungary is one of the leading professional services organizations in the country providing services in four professional areas - audit, tax, risk and advisory services - through more than 750 national and specialized expatriate professionals. Legal services to clients are provided by cooperating law firm Deloitte Legal </a:t>
            </a:r>
            <a:r>
              <a:rPr lang="en-US" b="0" i="0" u="none" strike="noStrike" baseline="0" err="1">
                <a:latin typeface="OpenSans"/>
              </a:rPr>
              <a:t>Göndöcz</a:t>
            </a:r>
            <a:r>
              <a:rPr lang="en-US" b="0" i="0" u="none" strike="noStrike" baseline="0">
                <a:latin typeface="OpenSans"/>
              </a:rPr>
              <a:t> and Partners Law Firm.</a:t>
            </a:r>
          </a:p>
          <a:p>
            <a:pPr algn="l"/>
            <a:r>
              <a:rPr lang="en-US" b="0" i="0" u="none" strike="noStrike" baseline="0">
                <a:latin typeface="OpenSans"/>
              </a:rPr>
              <a:t>These materials and the information contained herein are provided by Deloitte Hungary and are intended to provide general information on a particular subject or subjects and are not an exhaustive treatment of such subject(s).</a:t>
            </a:r>
          </a:p>
          <a:p>
            <a:pPr algn="l"/>
            <a:r>
              <a:rPr lang="en-US" b="0" i="0" u="none" strike="noStrike" baseline="0">
                <a:latin typeface="OpenSans"/>
              </a:rPr>
              <a:t>Accordingly, the information in these materials is not intended to constitute accounting, tax, legal, investment, consulting, or other professional advice or services. The information is not intended to be relied upon as the sole basis for any decision which may affect you or your business. Before making any decision or taking any action that might affect your personal finances or business, you should consult a qualified professional adviser.</a:t>
            </a:r>
          </a:p>
          <a:p>
            <a:pPr algn="l"/>
            <a:r>
              <a:rPr lang="en-US" b="0" i="0" u="none" strike="noStrike" baseline="0">
                <a:latin typeface="OpenSans"/>
              </a:rPr>
              <a:t>These materials and the information contained therein are provided as is, and Deloitte Hungary makes no express or implied representations or warranties regarding these materials or the information contained therein. Without limiting the foregoing, Deloitte Hungary does not warrant that the materials or information contained therein will be error-free or will meet any particular criteria of performance or quality. Deloitte Hungary expressly disclaims all implied warranties, including, without limitation, warranties of merchantability, title, fitness for a particular purpose, non-infringement, compatibility, security, and accuracy. </a:t>
            </a:r>
          </a:p>
          <a:p>
            <a:pPr algn="l"/>
            <a:r>
              <a:rPr lang="en-US" b="0" i="0" u="none" strike="noStrike" baseline="0">
                <a:latin typeface="OpenSans"/>
              </a:rPr>
              <a:t>Your use of these materials and information contained therein is at your own risk, and you assume full responsibility and risk of loss resulting from the use thereof. Deloitte Hungary will not be liable for any special, indirect, incidental, consequential, or </a:t>
            </a:r>
            <a:r>
              <a:rPr lang="en-US" b="0" i="0" u="none" strike="noStrike" baseline="0" err="1">
                <a:latin typeface="OpenSans"/>
              </a:rPr>
              <a:t>punitivedamages</a:t>
            </a:r>
            <a:r>
              <a:rPr lang="en-US" b="0" i="0" u="none" strike="noStrike" baseline="0">
                <a:latin typeface="OpenSans"/>
              </a:rPr>
              <a:t> or any other damages whatsoever, whether in an action of contract, statute, tort (including, without limitation, negligence), or otherwise, relating to the use of these materials or the information contained therein.</a:t>
            </a:r>
          </a:p>
          <a:p>
            <a:pPr algn="l"/>
            <a:r>
              <a:rPr lang="en-US" b="0" i="0" u="none" strike="noStrike" baseline="0">
                <a:latin typeface="OpenSans"/>
              </a:rPr>
              <a:t>Differently form the above written, in case the information and materials are expressly provided as final performance of a contract concluded between you and Deloitte Hungary, Deloitte Hungary takes liability that the service has been provided and the product - if any - has been prepared contractually. Deloitte Hungary declares that the materials and information serve the persons / entities assigned and are suitable for the purposes determined in the contract. Deloitte Hungary excludes all liability for damages arising out of or in connection with the documents, materials, information and data provided by you. For all the questions not ruled herein, the relating contract shall be applicable. </a:t>
            </a:r>
          </a:p>
          <a:p>
            <a:pPr algn="l"/>
            <a:r>
              <a:rPr lang="en-US" b="0" i="0" u="none" strike="noStrike" baseline="0">
                <a:latin typeface="OpenSans"/>
              </a:rPr>
              <a:t>If any of the foregoing is not fully enforceable for any reason, the remainder shall nonetheless continue to apply.</a:t>
            </a:r>
            <a:endParaRPr lang="en-US">
              <a:latin typeface="OpenSans"/>
              <a:ea typeface="Verdana" panose="020B0604030504040204" pitchFamily="34" charset="0"/>
              <a:cs typeface="Calibri" panose="020F0502020204030204" pitchFamily="34" charset="0"/>
            </a:endParaRPr>
          </a:p>
        </p:txBody>
      </p:sp>
      <p:sp>
        <p:nvSpPr>
          <p:cNvPr id="7" name="Footer Placeholder 3"/>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a:defRPr sz="800" b="0">
                <a:solidFill>
                  <a:schemeClr val="bg1"/>
                </a:solidFill>
              </a:defRPr>
            </a:lvl1pPr>
          </a:lstStyle>
          <a:p>
            <a:r>
              <a:rPr lang="en-GB" sz="600">
                <a:solidFill>
                  <a:schemeClr val="bg1">
                    <a:lumMod val="50000"/>
                  </a:schemeClr>
                </a:solidFill>
              </a:rPr>
              <a:t>© 202</a:t>
            </a:r>
            <a:r>
              <a:rPr lang="hu-HU" sz="600">
                <a:solidFill>
                  <a:schemeClr val="bg1">
                    <a:lumMod val="50000"/>
                  </a:schemeClr>
                </a:solidFill>
              </a:rPr>
              <a:t>3</a:t>
            </a:r>
            <a:r>
              <a:rPr lang="en-GB" sz="600">
                <a:solidFill>
                  <a:schemeClr val="bg1">
                    <a:lumMod val="50000"/>
                  </a:schemeClr>
                </a:solidFill>
              </a:rPr>
              <a:t> Deloitte </a:t>
            </a:r>
            <a:r>
              <a:rPr lang="hu-HU" sz="600">
                <a:solidFill>
                  <a:schemeClr val="bg1">
                    <a:lumMod val="50000"/>
                  </a:schemeClr>
                </a:solidFill>
              </a:rPr>
              <a:t>Hungary</a:t>
            </a:r>
            <a:endParaRPr lang="en-GB" sz="600">
              <a:solidFill>
                <a:schemeClr val="bg1">
                  <a:lumMod val="50000"/>
                </a:schemeClr>
              </a:solidFill>
            </a:endParaRPr>
          </a:p>
        </p:txBody>
      </p:sp>
    </p:spTree>
    <p:extLst>
      <p:ext uri="{BB962C8B-B14F-4D97-AF65-F5344CB8AC3E}">
        <p14:creationId xmlns:p14="http://schemas.microsoft.com/office/powerpoint/2010/main" val="1102327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_Onscreen_HU.potx" id="{1A1414E9-A3E5-48C7-B933-A8D40069CE40}" vid="{8232DEC5-E254-46E6-83D9-4CBA623FF6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loitte">
    <a:dk1>
      <a:srgbClr val="000000"/>
    </a:dk1>
    <a:lt1>
      <a:srgbClr val="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b573a92a-f7d3-4652-b65e-3afcac1c073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00591B6C51AD048A9F94DF8EC1F2629" ma:contentTypeVersion="7" ma:contentTypeDescription="Create a new document." ma:contentTypeScope="" ma:versionID="cd8b3fb3cd7f484ed6700439616a374e">
  <xsd:schema xmlns:xsd="http://www.w3.org/2001/XMLSchema" xmlns:xs="http://www.w3.org/2001/XMLSchema" xmlns:p="http://schemas.microsoft.com/office/2006/metadata/properties" xmlns:ns3="b573a92a-f7d3-4652-b65e-3afcac1c0730" xmlns:ns4="969ee13f-7c27-40b8-8fdd-6b54c5964e79" targetNamespace="http://schemas.microsoft.com/office/2006/metadata/properties" ma:root="true" ma:fieldsID="7eac0c4bd218d3d4c531af695bef2a1e" ns3:_="" ns4:_="">
    <xsd:import namespace="b573a92a-f7d3-4652-b65e-3afcac1c0730"/>
    <xsd:import namespace="969ee13f-7c27-40b8-8fdd-6b54c5964e7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73a92a-f7d3-4652-b65e-3afcac1c07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9ee13f-7c27-40b8-8fdd-6b54c5964e7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92743E-A090-4541-8930-56FF505994F9}">
  <ds:schemaRefs>
    <ds:schemaRef ds:uri="http://schemas.microsoft.com/sharepoint/v3/contenttype/forms"/>
  </ds:schemaRefs>
</ds:datastoreItem>
</file>

<file path=customXml/itemProps2.xml><?xml version="1.0" encoding="utf-8"?>
<ds:datastoreItem xmlns:ds="http://schemas.openxmlformats.org/officeDocument/2006/customXml" ds:itemID="{FD8C9944-E156-4A56-A603-083324953797}">
  <ds:schemaRefs>
    <ds:schemaRef ds:uri="http://schemas.microsoft.com/office/2006/metadata/properties"/>
    <ds:schemaRef ds:uri="http://purl.org/dc/terms/"/>
    <ds:schemaRef ds:uri="http://schemas.microsoft.com/office/2006/documentManagement/types"/>
    <ds:schemaRef ds:uri="http://schemas.microsoft.com/office/infopath/2007/PartnerControls"/>
    <ds:schemaRef ds:uri="b573a92a-f7d3-4652-b65e-3afcac1c0730"/>
    <ds:schemaRef ds:uri="http://www.w3.org/XML/1998/namespace"/>
    <ds:schemaRef ds:uri="http://purl.org/dc/dcmitype/"/>
    <ds:schemaRef ds:uri="http://schemas.openxmlformats.org/package/2006/metadata/core-properties"/>
    <ds:schemaRef ds:uri="969ee13f-7c27-40b8-8fdd-6b54c5964e79"/>
    <ds:schemaRef ds:uri="http://purl.org/dc/elements/1.1/"/>
  </ds:schemaRefs>
</ds:datastoreItem>
</file>

<file path=customXml/itemProps3.xml><?xml version="1.0" encoding="utf-8"?>
<ds:datastoreItem xmlns:ds="http://schemas.openxmlformats.org/officeDocument/2006/customXml" ds:itemID="{0318F9DB-262C-4A48-AB61-8ED537F3C2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73a92a-f7d3-4652-b65e-3afcac1c0730"/>
    <ds:schemaRef ds:uri="969ee13f-7c27-40b8-8fdd-6b54c5964e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2638</TotalTime>
  <Words>2365</Words>
  <Application>Microsoft Office PowerPoint</Application>
  <PresentationFormat>On-screen Show (4:3)</PresentationFormat>
  <Paragraphs>310</Paragraphs>
  <Slides>21</Slides>
  <Notes>21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9" baseType="lpstr">
      <vt:lpstr>Arial</vt:lpstr>
      <vt:lpstr>Calibri</vt:lpstr>
      <vt:lpstr>Calibri Light</vt:lpstr>
      <vt:lpstr>OpenSans</vt:lpstr>
      <vt:lpstr>Verdana</vt:lpstr>
      <vt:lpstr>Wingdings 2</vt:lpstr>
      <vt:lpstr>Deloitte 16_9 onscreen</vt:lpstr>
      <vt:lpstr>think-cell Slide</vt:lpstr>
      <vt:lpstr>PowerPoint Presentation</vt:lpstr>
      <vt:lpstr>PowerPoint Presentation</vt:lpstr>
      <vt:lpstr>Macroeconomic environment</vt:lpstr>
      <vt:lpstr>Macroeconomic environment</vt:lpstr>
      <vt:lpstr>PowerPoint Presentation</vt:lpstr>
      <vt:lpstr>Evolution of premiums in the life and non-life segment</vt:lpstr>
      <vt:lpstr>Development of gross written premiums by country 1/2</vt:lpstr>
      <vt:lpstr>Development of gross written premiums by country 2/2</vt:lpstr>
      <vt:lpstr>Development of claims by country</vt:lpstr>
      <vt:lpstr>Number of insurance companies in CEE per country</vt:lpstr>
      <vt:lpstr>Largest insurance groups in the CEE region</vt:lpstr>
      <vt:lpstr>PowerPoint Presentation</vt:lpstr>
      <vt:lpstr>CEE insurance valuations</vt:lpstr>
      <vt:lpstr>Number of insurance related transactions in the region</vt:lpstr>
      <vt:lpstr>Most active transactors</vt:lpstr>
      <vt:lpstr>PowerPoint Presentation</vt:lpstr>
      <vt:lpstr>M&amp;A activity in Serbia</vt:lpstr>
      <vt:lpstr>PowerPoint Presentation</vt:lpstr>
      <vt:lpstr>PowerPoint Presentation</vt:lpstr>
      <vt:lpstr>PowerPoint Presentation</vt:lpstr>
      <vt:lpstr>PowerPoint Presentation</vt:lpstr>
    </vt:vector>
  </TitlesOfParts>
  <Company>Deloitte Central Europe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Deloitte PowerPoint template</dc:title>
  <dc:creator>Gabriella Jenei</dc:creator>
  <cp:lastModifiedBy>Suveges-Szabo, Adam</cp:lastModifiedBy>
  <cp:revision>11</cp:revision>
  <cp:lastPrinted>2022-02-14T07:45:12Z</cp:lastPrinted>
  <dcterms:created xsi:type="dcterms:W3CDTF">2014-10-17T09:35:16Z</dcterms:created>
  <dcterms:modified xsi:type="dcterms:W3CDTF">2023-11-26T08:59:52Z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2021-12-01T14:46:25Z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ac68ce43-a37c-419c-94a8-7800f9d3caff</vt:lpwstr>
  </property>
  <property fmtid="{D5CDD505-2E9C-101B-9397-08002B2CF9AE}" pid="8" name="MSIP_Label_ea60d57e-af5b-4752-ac57-3e4f28ca11dc_ContentBits">
    <vt:lpwstr>0</vt:lpwstr>
  </property>
  <property fmtid="{D5CDD505-2E9C-101B-9397-08002B2CF9AE}" pid="9" name="ContentTypeId">
    <vt:lpwstr>0x010100D00591B6C51AD048A9F94DF8EC1F2629</vt:lpwstr>
  </property>
</Properties>
</file>